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0"/>
  </p:notesMasterIdLst>
  <p:sldIdLst>
    <p:sldId id="262" r:id="rId2"/>
    <p:sldId id="270" r:id="rId3"/>
    <p:sldId id="275" r:id="rId4"/>
    <p:sldId id="277" r:id="rId5"/>
    <p:sldId id="271" r:id="rId6"/>
    <p:sldId id="272" r:id="rId7"/>
    <p:sldId id="273" r:id="rId8"/>
    <p:sldId id="27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kamali" initials="t"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98" autoAdjust="0"/>
  </p:normalViewPr>
  <p:slideViewPr>
    <p:cSldViewPr snapToGrid="0" snapToObjects="1">
      <p:cViewPr varScale="1">
        <p:scale>
          <a:sx n="111" d="100"/>
          <a:sy n="111" d="100"/>
        </p:scale>
        <p:origin x="172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11-07T13:28:50.807" idx="1">
    <p:pos x="10" y="10"/>
    <p:text>Find out how many posts were uploaded on social media outlests for the period and list as an achievement
Also confirm how many one minute video was made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9-11-07T13:35:07.355" idx="2">
    <p:pos x="10" y="10"/>
    <p:text>Does this balance cohere with the latest update from Folorunsho? Please reconcile.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2E2886-AF4D-494B-95F8-9519DFA4F5DE}" type="datetimeFigureOut">
              <a:rPr lang="en-US" smtClean="0"/>
              <a:t>11/19/19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408FDE-CF9A-4B66-BA6E-14C6EC922E67}" type="slidenum">
              <a:rPr lang="en-US" smtClean="0"/>
              <a:t>‹#›</a:t>
            </a:fld>
            <a:endParaRPr lang="en-US"/>
          </a:p>
        </p:txBody>
      </p:sp>
    </p:spTree>
    <p:extLst>
      <p:ext uri="{BB962C8B-B14F-4D97-AF65-F5344CB8AC3E}">
        <p14:creationId xmlns:p14="http://schemas.microsoft.com/office/powerpoint/2010/main" val="1849099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E9B834-338E-8540-B8AF-0EF387E84815}"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FE9B834-338E-8540-B8AF-0EF387E84815}"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E9B834-338E-8540-B8AF-0EF387E84815}"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E9B834-338E-8540-B8AF-0EF387E84815}" type="datetimeFigureOut">
              <a:rPr lang="en-US" smtClean="0"/>
              <a:t>11/19/19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FFE9B834-338E-8540-B8AF-0EF387E84815}"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E9B834-338E-8540-B8AF-0EF387E84815}" type="datetimeFigureOut">
              <a:rPr lang="en-US" smtClean="0"/>
              <a:t>11/19/19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E9B834-338E-8540-B8AF-0EF387E84815}" type="datetimeFigureOut">
              <a:rPr lang="en-US" smtClean="0"/>
              <a:t>11/19/19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FFE9B834-338E-8540-B8AF-0EF387E84815}" type="datetimeFigureOut">
              <a:rPr lang="en-US" smtClean="0"/>
              <a:t>11/19/19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36B416-6026-264C-935D-12F1EDEC3F7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FE9B834-338E-8540-B8AF-0EF387E84815}"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E9B834-338E-8540-B8AF-0EF387E84815}" type="datetimeFigureOut">
              <a:rPr lang="en-US" smtClean="0"/>
              <a:t>11/19/19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36B416-6026-264C-935D-12F1EDEC3F79}"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FE9B834-338E-8540-B8AF-0EF387E84815}" type="datetimeFigureOut">
              <a:rPr lang="en-US" smtClean="0"/>
              <a:pPr/>
              <a:t>11/19/19</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B36B416-6026-264C-935D-12F1EDEC3F79}"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descr="Image result for types of capital market"/>
          <p:cNvSpPr>
            <a:spLocks noChangeAspect="1" noChangeArrowheads="1"/>
          </p:cNvSpPr>
          <p:nvPr/>
        </p:nvSpPr>
        <p:spPr bwMode="auto">
          <a:xfrm>
            <a:off x="155575" y="-144461"/>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1" name="Picture 3"/>
          <p:cNvPicPr>
            <a:picLocks noChangeAspect="1" noChangeArrowheads="1"/>
          </p:cNvPicPr>
          <p:nvPr/>
        </p:nvPicPr>
        <p:blipFill>
          <a:blip r:embed="rId2"/>
          <a:srcRect/>
          <a:stretch>
            <a:fillRect/>
          </a:stretch>
        </p:blipFill>
        <p:spPr bwMode="auto">
          <a:xfrm>
            <a:off x="195943" y="5646468"/>
            <a:ext cx="1162594" cy="1097288"/>
          </a:xfrm>
          <a:prstGeom prst="rect">
            <a:avLst/>
          </a:prstGeom>
          <a:noFill/>
          <a:ln w="9525">
            <a:noFill/>
            <a:miter lim="800000"/>
            <a:headEnd/>
            <a:tailEnd/>
          </a:ln>
        </p:spPr>
      </p:pic>
      <p:sp>
        <p:nvSpPr>
          <p:cNvPr id="2" name="AutoShape 2" descr="Image result wey dey for literac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Image result wey dey for literacy"/>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wey dey for literac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TextBox 5"/>
          <p:cNvSpPr txBox="1"/>
          <p:nvPr/>
        </p:nvSpPr>
        <p:spPr>
          <a:xfrm>
            <a:off x="1266093" y="808891"/>
            <a:ext cx="6869722" cy="3293209"/>
          </a:xfrm>
          <a:prstGeom prst="rect">
            <a:avLst/>
          </a:prstGeom>
          <a:noFill/>
        </p:spPr>
        <p:txBody>
          <a:bodyPr wrap="square" rtlCol="0">
            <a:spAutoFit/>
          </a:bodyPr>
          <a:lstStyle/>
          <a:p>
            <a:pPr algn="ctr"/>
            <a:r>
              <a:rPr lang="en-US" sz="3200" b="1" dirty="0">
                <a:latin typeface="+mj-lt"/>
              </a:rPr>
              <a:t>The Financial Literacy Technical Committee</a:t>
            </a: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endParaRPr lang="en-US" sz="2400" b="1" dirty="0">
              <a:latin typeface="+mj-lt"/>
            </a:endParaRPr>
          </a:p>
          <a:p>
            <a:pPr algn="ctr"/>
            <a:endParaRPr lang="en-US" sz="2400" b="1" dirty="0">
              <a:latin typeface="Century Gothic" pitchFamily="34" charset="0"/>
            </a:endParaRPr>
          </a:p>
          <a:p>
            <a:pPr algn="ctr"/>
            <a:r>
              <a:rPr lang="en-US" sz="2400" b="1" dirty="0">
                <a:latin typeface="Century Gothic" pitchFamily="34" charset="0"/>
              </a:rPr>
              <a:t>2019 Third CMC Meeting Update </a:t>
            </a:r>
            <a:endParaRPr lang="en-US" sz="2000" b="1" dirty="0">
              <a:latin typeface="Century Gothic" pitchFamily="34" charset="0"/>
            </a:endParaRPr>
          </a:p>
        </p:txBody>
      </p:sp>
    </p:spTree>
    <p:extLst>
      <p:ext uri="{BB962C8B-B14F-4D97-AF65-F5344CB8AC3E}">
        <p14:creationId xmlns:p14="http://schemas.microsoft.com/office/powerpoint/2010/main" val="233248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32"/>
          <p:cNvSpPr/>
          <p:nvPr/>
        </p:nvSpPr>
        <p:spPr>
          <a:xfrm>
            <a:off x="3528645" y="726832"/>
            <a:ext cx="2341929" cy="1872678"/>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sz="1600" b="1" dirty="0">
                <a:solidFill>
                  <a:schemeClr val="bg1"/>
                </a:solidFill>
                <a:latin typeface="Century Gothic" panose="020B0502020202020204" pitchFamily="34" charset="0"/>
              </a:rPr>
              <a:t>Progress since Last Meeting</a:t>
            </a:r>
          </a:p>
        </p:txBody>
      </p:sp>
      <p:sp>
        <p:nvSpPr>
          <p:cNvPr id="20" name="Rounded Rectangle 19"/>
          <p:cNvSpPr/>
          <p:nvPr/>
        </p:nvSpPr>
        <p:spPr>
          <a:xfrm>
            <a:off x="1695531" y="2886890"/>
            <a:ext cx="6088592" cy="3209109"/>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GB" sz="1600" b="1" dirty="0">
              <a:latin typeface="Century Gothic" panose="020B0502020202020204" pitchFamily="34" charset="0"/>
            </a:endParaRPr>
          </a:p>
          <a:p>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285750" indent="-285750" algn="just">
              <a:buFont typeface="Arial" pitchFamily="34" charset="0"/>
              <a:buChar char="•"/>
            </a:pPr>
            <a:r>
              <a:rPr lang="en-US" sz="1400" dirty="0">
                <a:latin typeface="Century Gothic" panose="020B0502020202020204" pitchFamily="34" charset="0"/>
              </a:rPr>
              <a:t>Supervised  alongside the SEC, another workshop – Critique and Editorial on infusion of Capital Market Studies (CMS) into the curricula of  basic and senior secondary schools in Nigeria held in September, 2019.</a:t>
            </a:r>
          </a:p>
          <a:p>
            <a:pPr algn="just"/>
            <a:endParaRPr lang="en-US" sz="1400" dirty="0">
              <a:latin typeface="Century Gothic" panose="020B0502020202020204" pitchFamily="34" charset="0"/>
            </a:endParaRPr>
          </a:p>
          <a:p>
            <a:pPr marL="171450" indent="-171450" algn="just">
              <a:buFont typeface="Arial" panose="020B0604020202020204" pitchFamily="34" charset="0"/>
              <a:buChar char="•"/>
            </a:pPr>
            <a:r>
              <a:rPr lang="en-US" sz="1400" dirty="0">
                <a:latin typeface="Century Gothic" panose="020B0502020202020204" pitchFamily="34" charset="0"/>
              </a:rPr>
              <a:t> The Workshop produced the CMS curriculum that will be applied to teaching pupils and students at the basic and senior secondary schools level of education in Nigeria. A total of Nine Million, Nine Hundred and Forty-One Thousand Naira (N9,941,000) was expended on organizing the workshop.  </a:t>
            </a: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marL="171450" indent="-171450" algn="just">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GB" sz="10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5547518"/>
            <a:ext cx="1165225"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3887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695530" y="2847372"/>
            <a:ext cx="6229269" cy="3025890"/>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GB" sz="1600" b="1" dirty="0">
              <a:latin typeface="Century Gothic" panose="020B0502020202020204" pitchFamily="34" charset="0"/>
            </a:endParaRPr>
          </a:p>
          <a:p>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Facilitated the presentation of the CMS curriculum for ratification by the National Council on Education (NCE).</a:t>
            </a:r>
          </a:p>
          <a:p>
            <a:pPr marL="171450" indent="-171450">
              <a:buFont typeface="Arial" panose="020B0604020202020204" pitchFamily="34" charset="0"/>
              <a:buChar char="•"/>
            </a:pPr>
            <a:r>
              <a:rPr lang="en-US" sz="1400" dirty="0">
                <a:latin typeface="Century Gothic" panose="020B0502020202020204" pitchFamily="34" charset="0"/>
              </a:rPr>
              <a:t>The Committee’s Social Media </a:t>
            </a:r>
            <a:r>
              <a:rPr lang="en-US" sz="1400" dirty="0" err="1">
                <a:latin typeface="Century Gothic" panose="020B0502020202020204" pitchFamily="34" charset="0"/>
              </a:rPr>
              <a:t>Campagne</a:t>
            </a:r>
            <a:r>
              <a:rPr lang="en-US" sz="1400" dirty="0">
                <a:latin typeface="Century Gothic" panose="020B0502020202020204" pitchFamily="34" charset="0"/>
              </a:rPr>
              <a:t> supported by Learning  Impact NG, producers of financial literacy social media content is now running and gaining followership. </a:t>
            </a:r>
          </a:p>
          <a:p>
            <a:pPr marL="171450" indent="-171450">
              <a:buFont typeface="Arial" panose="020B0604020202020204" pitchFamily="34" charset="0"/>
              <a:buChar char="•"/>
            </a:pPr>
            <a:r>
              <a:rPr lang="en-US" sz="1400" dirty="0">
                <a:latin typeface="Century Gothic" panose="020B0502020202020204" pitchFamily="34" charset="0"/>
              </a:rPr>
              <a:t>So far, there have been 27 posts on the FLTC  social media pages since we began the campaign, with a minimum of two posts and maximum of three posts per week. `</a:t>
            </a:r>
          </a:p>
          <a:p>
            <a:pPr marL="171450" indent="-171450">
              <a:buFont typeface="Arial" panose="020B0604020202020204" pitchFamily="34" charset="0"/>
              <a:buChar char="•"/>
            </a:pPr>
            <a:r>
              <a:rPr lang="en-US" sz="1400" dirty="0">
                <a:latin typeface="Century Gothic" panose="020B0502020202020204" pitchFamily="34" charset="0"/>
              </a:rPr>
              <a:t>We supported and FLTC Chair spoke at the SEC/</a:t>
            </a:r>
            <a:r>
              <a:rPr lang="en-US" sz="1400" dirty="0" err="1">
                <a:latin typeface="Century Gothic" panose="020B0502020202020204" pitchFamily="34" charset="0"/>
              </a:rPr>
              <a:t>Unilag</a:t>
            </a:r>
            <a:r>
              <a:rPr lang="en-US" sz="1400" dirty="0">
                <a:latin typeface="Century Gothic" panose="020B0502020202020204" pitchFamily="34" charset="0"/>
              </a:rPr>
              <a:t> Capital Market Conference.</a:t>
            </a:r>
          </a:p>
          <a:p>
            <a:pPr marL="171450" indent="-171450">
              <a:buFont typeface="Arial" panose="020B0604020202020204" pitchFamily="34" charset="0"/>
              <a:buChar char="•"/>
            </a:pPr>
            <a:r>
              <a:rPr lang="en-US" sz="1400" dirty="0">
                <a:latin typeface="Century Gothic" panose="020B0502020202020204" pitchFamily="34" charset="0"/>
              </a:rPr>
              <a:t>The Committee on Capital Market studies in Tertiary Institutions  has commenced work to be reported at next CMC.</a:t>
            </a:r>
          </a:p>
          <a:p>
            <a:pPr marL="171450" indent="-171450">
              <a:buFont typeface="Arial" panose="020B0604020202020204" pitchFamily="34" charset="0"/>
              <a:buChar char="•"/>
            </a:pPr>
            <a:endParaRPr lang="en-US" sz="1400" dirty="0">
              <a:latin typeface="Century Gothic" panose="020B0502020202020204" pitchFamily="34" charset="0"/>
            </a:endParaRPr>
          </a:p>
          <a:p>
            <a:r>
              <a:rPr lang="en-US" sz="1400" dirty="0">
                <a:latin typeface="Century Gothic" panose="020B0502020202020204" pitchFamily="34" charset="0"/>
              </a:rPr>
              <a:t> </a:t>
            </a:r>
          </a:p>
          <a:p>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marL="171450" indent="-171450" algn="just">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GB" sz="10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6" name="Freeform 5"/>
          <p:cNvSpPr/>
          <p:nvPr/>
        </p:nvSpPr>
        <p:spPr>
          <a:xfrm>
            <a:off x="3616657" y="818866"/>
            <a:ext cx="2374710" cy="1862183"/>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1" defTabSz="1111250">
              <a:lnSpc>
                <a:spcPct val="90000"/>
              </a:lnSpc>
              <a:spcAft>
                <a:spcPct val="35000"/>
              </a:spcAft>
            </a:pPr>
            <a:endParaRPr lang="en-GB" sz="1600" b="1" dirty="0">
              <a:solidFill>
                <a:schemeClr val="bg1"/>
              </a:solidFill>
              <a:latin typeface="Century Gothic" panose="020B0502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19" y="5607038"/>
            <a:ext cx="1165225"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44203" y="1457569"/>
            <a:ext cx="1719618" cy="584775"/>
          </a:xfrm>
          <a:prstGeom prst="rect">
            <a:avLst/>
          </a:prstGeom>
          <a:noFill/>
        </p:spPr>
        <p:txBody>
          <a:bodyPr wrap="square" rtlCol="0">
            <a:spAutoFit/>
          </a:bodyPr>
          <a:lstStyle/>
          <a:p>
            <a:pPr algn="ctr"/>
            <a:r>
              <a:rPr lang="en-US" sz="1600" b="1" dirty="0">
                <a:solidFill>
                  <a:schemeClr val="bg1"/>
                </a:solidFill>
                <a:latin typeface="Century Gothic" pitchFamily="34" charset="0"/>
              </a:rPr>
              <a:t>Progress since Last Meeting</a:t>
            </a:r>
          </a:p>
        </p:txBody>
      </p:sp>
    </p:spTree>
    <p:extLst>
      <p:ext uri="{BB962C8B-B14F-4D97-AF65-F5344CB8AC3E}">
        <p14:creationId xmlns:p14="http://schemas.microsoft.com/office/powerpoint/2010/main" val="728842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695530" y="3004122"/>
            <a:ext cx="6229269" cy="2869140"/>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GB" sz="1600" b="1" dirty="0">
              <a:latin typeface="Century Gothic" panose="020B0502020202020204" pitchFamily="34" charset="0"/>
            </a:endParaRPr>
          </a:p>
          <a:p>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The campaign has proven beneficial, with a noticeable uptick in the number of followers, likes, and shares on social media.</a:t>
            </a: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The Instagram page has amassed a total of 344 followers, while the twitter has 68, both of which are significantly higher than when we began the campaign.</a:t>
            </a: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The content each month is on a new topic. So far, we have had Financial Management, Investing, and Tips on investing in the Money or Capital market.</a:t>
            </a:r>
          </a:p>
          <a:p>
            <a:pPr marL="171450" indent="-171450">
              <a:buFont typeface="Arial" panose="020B0604020202020204" pitchFamily="34" charset="0"/>
              <a:buChar char="•"/>
            </a:pPr>
            <a:r>
              <a:rPr lang="en-US" sz="1400" dirty="0">
                <a:latin typeface="Century Gothic" panose="020B0502020202020204" pitchFamily="34" charset="0"/>
              </a:rPr>
              <a:t>NSE and </a:t>
            </a:r>
            <a:r>
              <a:rPr lang="en-US" sz="1400" dirty="0" err="1">
                <a:latin typeface="Century Gothic" panose="020B0502020202020204" pitchFamily="34" charset="0"/>
              </a:rPr>
              <a:t>Stambic</a:t>
            </a:r>
            <a:r>
              <a:rPr lang="en-US" sz="1400" dirty="0">
                <a:latin typeface="Century Gothic" panose="020B0502020202020204" pitchFamily="34" charset="0"/>
              </a:rPr>
              <a:t> IBTC have agreed to sponsor  Videos for FLTC and these are currently under production. </a:t>
            </a: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algn="just"/>
            <a:endParaRPr lang="en-US" sz="1100" dirty="0">
              <a:solidFill>
                <a:schemeClr val="bg1"/>
              </a:solidFill>
              <a:latin typeface="Century Gothic" panose="020B0502020202020204" pitchFamily="34" charset="0"/>
            </a:endParaRPr>
          </a:p>
          <a:p>
            <a:pPr marL="171450" indent="-171450" algn="just">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GB" sz="10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6" name="Freeform 5"/>
          <p:cNvSpPr/>
          <p:nvPr/>
        </p:nvSpPr>
        <p:spPr>
          <a:xfrm>
            <a:off x="3616657" y="818866"/>
            <a:ext cx="2374710" cy="1862183"/>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1" defTabSz="1111250">
              <a:lnSpc>
                <a:spcPct val="90000"/>
              </a:lnSpc>
              <a:spcAft>
                <a:spcPct val="35000"/>
              </a:spcAft>
            </a:pPr>
            <a:endParaRPr lang="en-GB" sz="1600" b="1" dirty="0">
              <a:solidFill>
                <a:schemeClr val="bg1"/>
              </a:solidFill>
              <a:latin typeface="Century Gothic" panose="020B0502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219" y="5607038"/>
            <a:ext cx="1165225"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944203" y="1457569"/>
            <a:ext cx="1719618" cy="584775"/>
          </a:xfrm>
          <a:prstGeom prst="rect">
            <a:avLst/>
          </a:prstGeom>
          <a:noFill/>
        </p:spPr>
        <p:txBody>
          <a:bodyPr wrap="square" rtlCol="0">
            <a:spAutoFit/>
          </a:bodyPr>
          <a:lstStyle/>
          <a:p>
            <a:pPr algn="ctr"/>
            <a:r>
              <a:rPr lang="en-US" sz="1600" b="1" dirty="0">
                <a:solidFill>
                  <a:schemeClr val="bg1"/>
                </a:solidFill>
                <a:latin typeface="Century Gothic" pitchFamily="34" charset="0"/>
              </a:rPr>
              <a:t>Progress since Last Meeting</a:t>
            </a:r>
          </a:p>
        </p:txBody>
      </p:sp>
    </p:spTree>
    <p:extLst>
      <p:ext uri="{BB962C8B-B14F-4D97-AF65-F5344CB8AC3E}">
        <p14:creationId xmlns:p14="http://schemas.microsoft.com/office/powerpoint/2010/main" val="3125258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1695531" y="3027179"/>
            <a:ext cx="6205821" cy="2822635"/>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GB" sz="1600" b="1" dirty="0">
              <a:latin typeface="Century Gothic" panose="020B0502020202020204" pitchFamily="34" charset="0"/>
            </a:endParaRPr>
          </a:p>
          <a:p>
            <a:pPr marL="285750" indent="-285750">
              <a:buFont typeface="Arial" panose="020B0604020202020204" pitchFamily="34" charset="0"/>
              <a:buChar char="•"/>
            </a:pPr>
            <a:endParaRPr lang="en-GB" sz="1000" b="1"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endParaRPr lang="en-US" sz="11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The continued support and leadership of the SEC is much appreciated.</a:t>
            </a:r>
          </a:p>
          <a:p>
            <a:pPr marL="171450" indent="-171450">
              <a:buFont typeface="Arial" panose="020B0604020202020204" pitchFamily="34" charset="0"/>
              <a:buChar char="•"/>
            </a:pPr>
            <a:endParaRPr lang="en-US" sz="1400" dirty="0">
              <a:latin typeface="Century Gothic" panose="020B0502020202020204" pitchFamily="34" charset="0"/>
            </a:endParaRPr>
          </a:p>
          <a:p>
            <a:pPr marL="171450" indent="-171450">
              <a:buFont typeface="Arial" panose="020B0604020202020204" pitchFamily="34" charset="0"/>
              <a:buChar char="•"/>
            </a:pPr>
            <a:r>
              <a:rPr lang="en-US" sz="1400" dirty="0">
                <a:latin typeface="Century Gothic" panose="020B0502020202020204" pitchFamily="34" charset="0"/>
              </a:rPr>
              <a:t>The funds contributed for CMS are being put to judicious use </a:t>
            </a:r>
          </a:p>
          <a:p>
            <a:pPr marL="628650" lvl="1" indent="-171450">
              <a:buFont typeface="Arial" panose="020B0604020202020204" pitchFamily="34" charset="0"/>
              <a:buChar char="•"/>
            </a:pPr>
            <a:r>
              <a:rPr lang="en-US" sz="1400" dirty="0">
                <a:latin typeface="Century Gothic" panose="020B0502020202020204" pitchFamily="34" charset="0"/>
              </a:rPr>
              <a:t>Total Inflow  so far  - 	N</a:t>
            </a:r>
            <a:r>
              <a:rPr lang="en-GB" sz="1400" dirty="0">
                <a:latin typeface="Century Gothic" panose="020B0502020202020204" pitchFamily="34" charset="0"/>
              </a:rPr>
              <a:t>78,300,000</a:t>
            </a:r>
          </a:p>
          <a:p>
            <a:pPr marL="628650" lvl="1" indent="-171450">
              <a:buFont typeface="Arial" panose="020B0604020202020204" pitchFamily="34" charset="0"/>
              <a:buChar char="•"/>
            </a:pPr>
            <a:r>
              <a:rPr lang="en-GB" sz="1400" dirty="0">
                <a:latin typeface="Century Gothic" panose="020B0502020202020204" pitchFamily="34" charset="0"/>
              </a:rPr>
              <a:t>Total Expense so far -	</a:t>
            </a:r>
            <a:r>
              <a:rPr lang="en-US" sz="1400" dirty="0">
                <a:latin typeface="Century Gothic" panose="020B0502020202020204" pitchFamily="34" charset="0"/>
              </a:rPr>
              <a:t>N34,758,000</a:t>
            </a:r>
            <a:endParaRPr lang="en-GB" sz="1400" dirty="0">
              <a:latin typeface="Century Gothic" panose="020B0502020202020204" pitchFamily="34" charset="0"/>
            </a:endParaRPr>
          </a:p>
          <a:p>
            <a:pPr marL="628650" lvl="1" indent="-171450">
              <a:buFont typeface="Arial" panose="020B0604020202020204" pitchFamily="34" charset="0"/>
              <a:buChar char="•"/>
            </a:pPr>
            <a:r>
              <a:rPr lang="en-GB" sz="1400" dirty="0">
                <a:latin typeface="Century Gothic" panose="020B0502020202020204" pitchFamily="34" charset="0"/>
              </a:rPr>
              <a:t>Balance - 			</a:t>
            </a:r>
            <a:r>
              <a:rPr lang="en-US" sz="1400" dirty="0">
                <a:latin typeface="Century Gothic" panose="020B0502020202020204" pitchFamily="34" charset="0"/>
              </a:rPr>
              <a:t>N43,542,000</a:t>
            </a:r>
            <a:endParaRPr lang="en-US" sz="1400" dirty="0">
              <a:solidFill>
                <a:schemeClr val="bg1"/>
              </a:solidFill>
              <a:latin typeface="Century Gothic" panose="020B0502020202020204" pitchFamily="34" charset="0"/>
            </a:endParaRPr>
          </a:p>
          <a:p>
            <a:endParaRPr lang="en-US" sz="1400" dirty="0">
              <a:solidFill>
                <a:schemeClr val="bg1"/>
              </a:solidFill>
              <a:latin typeface="Century Gothic" panose="020B0502020202020204" pitchFamily="34" charset="0"/>
            </a:endParaRPr>
          </a:p>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So far, the cash inflow is slightly higher than what was noted at the last meeting. It will be much appreciated  if all stakeholders, arising from this meeting  commit to funding the Initiative.</a:t>
            </a:r>
          </a:p>
          <a:p>
            <a:endParaRPr lang="en-US" sz="1100" dirty="0">
              <a:solidFill>
                <a:schemeClr val="bg1"/>
              </a:solidFill>
              <a:latin typeface="Century Gothic" panose="020B0502020202020204" pitchFamily="34" charset="0"/>
            </a:endParaRPr>
          </a:p>
          <a:p>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050" dirty="0">
              <a:latin typeface="Century Gothic" panose="020B0502020202020204" pitchFamily="34" charset="0"/>
            </a:endParaRPr>
          </a:p>
          <a:p>
            <a:pPr marL="171450" indent="-171450">
              <a:buFont typeface="Arial" panose="020B0604020202020204" pitchFamily="34" charset="0"/>
              <a:buChar char="•"/>
            </a:pPr>
            <a:endParaRPr lang="en-GB" sz="10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1258717" y="840528"/>
            <a:ext cx="873629" cy="276999"/>
          </a:xfrm>
          <a:prstGeom prst="rect">
            <a:avLst/>
          </a:prstGeom>
          <a:noFill/>
        </p:spPr>
        <p:txBody>
          <a:bodyPr wrap="square" rtlCol="0">
            <a:spAutoFit/>
          </a:bodyPr>
          <a:lstStyle/>
          <a:p>
            <a:pPr algn="ctr"/>
            <a:endParaRPr lang="en-US" sz="1200" b="1" dirty="0">
              <a:solidFill>
                <a:schemeClr val="bg1"/>
              </a:solidFill>
              <a:latin typeface="Bradley Hand ITC" panose="03070402050302030203" pitchFamily="66" charset="0"/>
            </a:endParaRPr>
          </a:p>
        </p:txBody>
      </p:sp>
      <p:sp>
        <p:nvSpPr>
          <p:cNvPr id="6" name="Freeform 5"/>
          <p:cNvSpPr/>
          <p:nvPr/>
        </p:nvSpPr>
        <p:spPr>
          <a:xfrm>
            <a:off x="3739661" y="691663"/>
            <a:ext cx="2231087" cy="1981199"/>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b="1" dirty="0">
                <a:solidFill>
                  <a:schemeClr val="bg1"/>
                </a:solidFill>
                <a:latin typeface="Century Gothic" panose="020B0502020202020204" pitchFamily="34" charset="0"/>
              </a:rPr>
              <a:t>Success Factors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92" y="5638207"/>
            <a:ext cx="116522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914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1695530" y="2896914"/>
            <a:ext cx="6097341" cy="2715538"/>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GB" sz="1600" b="1" dirty="0">
              <a:latin typeface="Century Gothic" panose="020B0502020202020204" pitchFamily="34" charset="0"/>
            </a:endParaRPr>
          </a:p>
          <a:p>
            <a:pPr marL="171450" indent="-171450">
              <a:buFont typeface="Arial" panose="020B0604020202020204" pitchFamily="34" charset="0"/>
              <a:buChar char="•"/>
            </a:pPr>
            <a:endParaRPr lang="en-US" sz="1100" dirty="0">
              <a:solidFill>
                <a:schemeClr val="bg1"/>
              </a:solidFill>
              <a:latin typeface="Century Gothic" panose="020B0502020202020204" pitchFamily="34" charset="0"/>
            </a:endParaRPr>
          </a:p>
          <a:p>
            <a:pPr marL="171450" indent="-171450">
              <a:buFont typeface="Arial" panose="020B0604020202020204" pitchFamily="34" charset="0"/>
              <a:buChar char="•"/>
            </a:pPr>
            <a:endParaRPr lang="en-US" sz="1100" dirty="0">
              <a:solidFill>
                <a:schemeClr val="bg1"/>
              </a:solidFill>
              <a:latin typeface="Century Gothic" panose="020B0502020202020204" pitchFamily="34" charset="0"/>
            </a:endParaRPr>
          </a:p>
          <a:p>
            <a:endParaRPr lang="en-US" sz="500" dirty="0">
              <a:solidFill>
                <a:schemeClr val="bg1"/>
              </a:solidFill>
              <a:latin typeface="Century Gothic" panose="020B0502020202020204" pitchFamily="34" charset="0"/>
            </a:endParaRPr>
          </a:p>
          <a:p>
            <a:pPr marL="171450" indent="-171450">
              <a:buFont typeface="Arial" panose="020B0604020202020204" pitchFamily="34" charset="0"/>
              <a:buChar char="•"/>
            </a:pPr>
            <a:r>
              <a:rPr lang="en-US" sz="1400" dirty="0">
                <a:solidFill>
                  <a:schemeClr val="bg1"/>
                </a:solidFill>
                <a:latin typeface="Century Gothic" panose="020B0502020202020204" pitchFamily="34" charset="0"/>
              </a:rPr>
              <a:t>Funding Gap – </a:t>
            </a:r>
            <a:r>
              <a:rPr lang="en-GB" sz="1400" dirty="0">
                <a:latin typeface="Century Gothic" panose="020B0502020202020204" pitchFamily="34" charset="0"/>
              </a:rPr>
              <a:t>This remains a constraint despite several reminders from FLTC and the CMC Chairperson.</a:t>
            </a:r>
          </a:p>
          <a:p>
            <a:pPr marL="171450" indent="-171450">
              <a:buFont typeface="Arial" panose="020B0604020202020204" pitchFamily="34" charset="0"/>
              <a:buChar char="•"/>
            </a:pPr>
            <a:r>
              <a:rPr lang="en-GB" sz="1400" dirty="0">
                <a:latin typeface="Century Gothic" panose="020B0502020202020204" pitchFamily="34" charset="0"/>
              </a:rPr>
              <a:t>Members should kindly follow the FLTC on Social Media platforms and react to all our posts. We will all benefit from this campaign. </a:t>
            </a:r>
          </a:p>
          <a:p>
            <a:endParaRPr lang="en-GB" sz="1100"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Freeform 4"/>
          <p:cNvSpPr/>
          <p:nvPr/>
        </p:nvSpPr>
        <p:spPr>
          <a:xfrm>
            <a:off x="3666954" y="704050"/>
            <a:ext cx="2203621" cy="1961287"/>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no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b="1" dirty="0">
                <a:solidFill>
                  <a:schemeClr val="bg1"/>
                </a:solidFill>
                <a:latin typeface="Century Gothic" panose="020B0502020202020204" pitchFamily="34" charset="0"/>
              </a:rPr>
              <a:t>Requests</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818" y="5612452"/>
            <a:ext cx="116522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3210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1695531" y="2922599"/>
            <a:ext cx="5656739" cy="2562486"/>
          </a:xfrm>
          <a:prstGeom prst="roundRect">
            <a:avLst/>
          </a:prstGeom>
          <a:solidFill>
            <a:schemeClr val="tx2">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just"/>
            <a:endParaRPr lang="en-US" sz="1100" dirty="0">
              <a:latin typeface="Century Gothic" panose="020B0502020202020204" pitchFamily="34" charset="0"/>
            </a:endParaRPr>
          </a:p>
          <a:p>
            <a:pPr marL="171450" indent="-171450" algn="just">
              <a:buFont typeface="Arial" panose="020B0604020202020204" pitchFamily="34" charset="0"/>
              <a:buChar char="•"/>
            </a:pPr>
            <a:endParaRPr lang="en-US" sz="1100" dirty="0">
              <a:latin typeface="Century Gothic" panose="020B0502020202020204" pitchFamily="34" charset="0"/>
            </a:endParaRPr>
          </a:p>
          <a:p>
            <a:pPr marL="171450" indent="-171450" algn="just">
              <a:buFont typeface="Arial" panose="020B0604020202020204" pitchFamily="34" charset="0"/>
              <a:buChar char="•"/>
            </a:pPr>
            <a:endParaRPr lang="en-US" sz="1400" dirty="0">
              <a:latin typeface="Century Gothic" panose="020B0502020202020204" pitchFamily="34" charset="0"/>
            </a:endParaRPr>
          </a:p>
          <a:p>
            <a:pPr marL="171450" indent="-171450" algn="just">
              <a:buFont typeface="Arial" panose="020B0604020202020204" pitchFamily="34" charset="0"/>
              <a:buChar char="•"/>
            </a:pPr>
            <a:r>
              <a:rPr lang="en-US" sz="1400" dirty="0">
                <a:latin typeface="Century Gothic" panose="020B0502020202020204" pitchFamily="34" charset="0"/>
              </a:rPr>
              <a:t>FLTC seeks the indulgence of the Committee to discuss further on the funding of outstanding allocations to Trade groups for the CMS project. </a:t>
            </a:r>
          </a:p>
          <a:p>
            <a:pPr algn="just"/>
            <a:endParaRPr lang="en-US" sz="1400" dirty="0">
              <a:latin typeface="Century Gothic" panose="020B0502020202020204" pitchFamily="34" charset="0"/>
            </a:endParaRPr>
          </a:p>
          <a:p>
            <a:pPr marL="171450" indent="-171450" algn="just">
              <a:buFont typeface="Arial" panose="020B0604020202020204" pitchFamily="34" charset="0"/>
              <a:buChar char="•"/>
            </a:pPr>
            <a:r>
              <a:rPr lang="en-US" sz="1400" dirty="0">
                <a:latin typeface="Century Gothic" panose="020B0502020202020204" pitchFamily="34" charset="0"/>
              </a:rPr>
              <a:t>The next phase of the Initiative is the development of Teachers Guide .</a:t>
            </a:r>
          </a:p>
          <a:p>
            <a:pPr marL="171450" indent="-171450">
              <a:buFont typeface="Arial" panose="020B0604020202020204" pitchFamily="34" charset="0"/>
              <a:buChar char="•"/>
            </a:pPr>
            <a:endParaRPr lang="en-US" sz="1100"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1200" i="1" dirty="0">
              <a:latin typeface="Century Gothic" panose="020B0502020202020204" pitchFamily="34" charset="0"/>
            </a:endParaRPr>
          </a:p>
          <a:p>
            <a:pPr marL="285750" indent="-285750">
              <a:buFont typeface="Arial" panose="020B0604020202020204" pitchFamily="34" charset="0"/>
              <a:buChar char="•"/>
            </a:pPr>
            <a:endParaRPr lang="en-GB" sz="500" i="1" dirty="0">
              <a:latin typeface="Century Gothic" panose="020B0502020202020204" pitchFamily="34" charset="0"/>
            </a:endParaRPr>
          </a:p>
        </p:txBody>
      </p:sp>
      <p:sp>
        <p:nvSpPr>
          <p:cNvPr id="16" name="AutoShape 2" descr="Image result wey dey for challenges"/>
          <p:cNvSpPr>
            <a:spLocks noChangeAspect="1" noChangeArrowheads="1"/>
          </p:cNvSpPr>
          <p:nvPr/>
        </p:nvSpPr>
        <p:spPr bwMode="auto">
          <a:xfrm>
            <a:off x="155575" y="-1143000"/>
            <a:ext cx="5715000" cy="23812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TextBox 27"/>
          <p:cNvSpPr txBox="1"/>
          <p:nvPr/>
        </p:nvSpPr>
        <p:spPr>
          <a:xfrm>
            <a:off x="1258717" y="840528"/>
            <a:ext cx="873629" cy="276999"/>
          </a:xfrm>
          <a:prstGeom prst="rect">
            <a:avLst/>
          </a:prstGeom>
          <a:noFill/>
        </p:spPr>
        <p:txBody>
          <a:bodyPr wrap="square" rtlCol="0">
            <a:spAutoFit/>
          </a:bodyPr>
          <a:lstStyle/>
          <a:p>
            <a:pPr algn="ctr"/>
            <a:endParaRPr lang="en-US" sz="1200" b="1" dirty="0">
              <a:solidFill>
                <a:schemeClr val="bg1"/>
              </a:solidFill>
              <a:latin typeface="Bradley Hand ITC" panose="03070402050302030203" pitchFamily="66" charset="0"/>
            </a:endParaRPr>
          </a:p>
        </p:txBody>
      </p:sp>
      <p:sp>
        <p:nvSpPr>
          <p:cNvPr id="6" name="Freeform 5"/>
          <p:cNvSpPr/>
          <p:nvPr/>
        </p:nvSpPr>
        <p:spPr>
          <a:xfrm>
            <a:off x="3435178" y="840527"/>
            <a:ext cx="2273960" cy="1890949"/>
          </a:xfrm>
          <a:custGeom>
            <a:avLst/>
            <a:gdLst>
              <a:gd name="connsiteX0" fmla="*/ 0 w 1266022"/>
              <a:gd name="connsiteY0" fmla="*/ 632912 h 1265823"/>
              <a:gd name="connsiteX1" fmla="*/ 633011 w 1266022"/>
              <a:gd name="connsiteY1" fmla="*/ 0 h 1265823"/>
              <a:gd name="connsiteX2" fmla="*/ 1266022 w 1266022"/>
              <a:gd name="connsiteY2" fmla="*/ 632912 h 1265823"/>
              <a:gd name="connsiteX3" fmla="*/ 633011 w 1266022"/>
              <a:gd name="connsiteY3" fmla="*/ 1265824 h 1265823"/>
              <a:gd name="connsiteX4" fmla="*/ 0 w 1266022"/>
              <a:gd name="connsiteY4" fmla="*/ 632912 h 126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22" h="1265823">
                <a:moveTo>
                  <a:pt x="0" y="632912"/>
                </a:moveTo>
                <a:cubicBezTo>
                  <a:pt x="0" y="283364"/>
                  <a:pt x="283409" y="0"/>
                  <a:pt x="633011" y="0"/>
                </a:cubicBezTo>
                <a:cubicBezTo>
                  <a:pt x="982613" y="0"/>
                  <a:pt x="1266022" y="283364"/>
                  <a:pt x="1266022" y="632912"/>
                </a:cubicBezTo>
                <a:cubicBezTo>
                  <a:pt x="1266022" y="982460"/>
                  <a:pt x="982613" y="1265824"/>
                  <a:pt x="633011" y="1265824"/>
                </a:cubicBezTo>
                <a:cubicBezTo>
                  <a:pt x="283409" y="1265824"/>
                  <a:pt x="0" y="982460"/>
                  <a:pt x="0" y="632912"/>
                </a:cubicBezTo>
                <a:close/>
              </a:path>
            </a:pathLst>
          </a:custGeom>
          <a:solidFill>
            <a:schemeClr val="tx2">
              <a:lumMod val="50000"/>
            </a:schemeClr>
          </a:solidFill>
          <a:ln>
            <a:solidFill>
              <a:schemeClr val="tx2">
                <a:lumMod val="50000"/>
              </a:schemeClr>
            </a:solidFill>
          </a:ln>
        </p:spPr>
        <p:style>
          <a:lnRef idx="2">
            <a:schemeClr val="accent5"/>
          </a:lnRef>
          <a:fillRef idx="1">
            <a:schemeClr val="lt1"/>
          </a:fillRef>
          <a:effectRef idx="0">
            <a:schemeClr val="accent5"/>
          </a:effectRef>
          <a:fontRef idx="minor">
            <a:schemeClr val="dk1"/>
          </a:fontRef>
        </p:style>
        <p:txBody>
          <a:bodyPr spcFirstLastPara="0" vert="horz" wrap="square" lIns="212733" tIns="212616" rIns="212734" bIns="212616" numCol="1" spcCol="1270" anchor="ctr" anchorCtr="0">
            <a:noAutofit/>
          </a:bodyPr>
          <a:lstStyle/>
          <a:p>
            <a:pPr lvl="0" algn="ctr" defTabSz="1111250">
              <a:lnSpc>
                <a:spcPct val="90000"/>
              </a:lnSpc>
              <a:spcAft>
                <a:spcPct val="35000"/>
              </a:spcAft>
            </a:pPr>
            <a:r>
              <a:rPr lang="en-GB" sz="1600" b="1" dirty="0">
                <a:solidFill>
                  <a:schemeClr val="bg1"/>
                </a:solidFill>
                <a:latin typeface="Century Gothic" panose="020B0502020202020204" pitchFamily="34" charset="0"/>
              </a:rPr>
              <a:t>Issues for CMC Deliberation/Next Steps</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94" y="5653396"/>
            <a:ext cx="116522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45185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6" descr="Image result for thank yo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849" y="5616942"/>
            <a:ext cx="1165225" cy="1096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al 2"/>
          <p:cNvSpPr/>
          <p:nvPr/>
        </p:nvSpPr>
        <p:spPr>
          <a:xfrm>
            <a:off x="2784143" y="1112292"/>
            <a:ext cx="3439236" cy="3753134"/>
          </a:xfrm>
          <a:prstGeom prst="ellipse">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Century Gothic" pitchFamily="34" charset="0"/>
              </a:rPr>
              <a:t>THANK YOU</a:t>
            </a:r>
          </a:p>
        </p:txBody>
      </p:sp>
    </p:spTree>
    <p:extLst>
      <p:ext uri="{BB962C8B-B14F-4D97-AF65-F5344CB8AC3E}">
        <p14:creationId xmlns:p14="http://schemas.microsoft.com/office/powerpoint/2010/main" val="94342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1594</TotalTime>
  <Words>499</Words>
  <Application>Microsoft Macintosh PowerPoint</Application>
  <PresentationFormat>On-screen Show (4:3)</PresentationFormat>
  <Paragraphs>146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Bradley Hand ITC</vt:lpstr>
      <vt:lpstr>Calibri</vt:lpstr>
      <vt:lpstr>Candara</vt:lpstr>
      <vt:lpstr>Century Gothic</vt:lpstr>
      <vt:lpstr>Symbol</vt:lpstr>
      <vt:lpstr>Waveform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 CAPITAL MARKET COMMITTEE MEETING</dc:title>
  <dc:creator>Akingbelure Folasade S.</dc:creator>
  <cp:lastModifiedBy>Emerging Africa Capital Limited</cp:lastModifiedBy>
  <cp:revision>144</cp:revision>
  <cp:lastPrinted>2019-02-13T08:38:20Z</cp:lastPrinted>
  <dcterms:created xsi:type="dcterms:W3CDTF">2018-02-07T11:05:24Z</dcterms:created>
  <dcterms:modified xsi:type="dcterms:W3CDTF">2019-11-19T10:07:03Z</dcterms:modified>
</cp:coreProperties>
</file>