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0" r:id="rId3"/>
    <p:sldId id="271" r:id="rId4"/>
    <p:sldId id="272" r:id="rId5"/>
    <p:sldId id="273" r:id="rId6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8" autoAdjust="0"/>
  </p:normalViewPr>
  <p:slideViewPr>
    <p:cSldViewPr snapToGrid="0" snapToObjects="1">
      <p:cViewPr>
        <p:scale>
          <a:sx n="72" d="100"/>
          <a:sy n="72" d="100"/>
        </p:scale>
        <p:origin x="1359" y="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FFE9B834-338E-8540-B8AF-0EF387E84815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6B36B416-6026-264C-935D-12F1EDEC3F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 descr="Image result for types of capital market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943" y="5264331"/>
            <a:ext cx="1162594" cy="109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35567"/>
            <a:ext cx="89480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Financial Literacy Technical Committee</a:t>
            </a:r>
            <a:endParaRPr lang="en-US" sz="1200" b="1" dirty="0" smtClean="0">
              <a:ln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14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AutoShape 2" descr="Image result wey dey for literac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Image result wey dey for literac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Image result wey dey for literac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Image result wey dey for literac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65" y="1669921"/>
            <a:ext cx="4572000" cy="171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58087" y="1237432"/>
            <a:ext cx="2239396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Update </a:t>
            </a:r>
          </a:p>
          <a:p>
            <a:pPr algn="ctr"/>
            <a:r>
              <a:rPr lang="en-US" sz="2800" b="1" i="1" u="sng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on</a:t>
            </a:r>
            <a:endParaRPr lang="en-US" sz="1400" i="1" u="sng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Century Gothic" panose="020B0502020202020204" pitchFamily="34" charset="0"/>
              <a:cs typeface="Aharoni" panose="02010803020104030203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7964" y="4762956"/>
            <a:ext cx="5746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endParaRPr lang="en-US" sz="1100" dirty="0">
              <a:ln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181240" y="5474421"/>
            <a:ext cx="89480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First CMC Meeting in 2019</a:t>
            </a:r>
            <a:endParaRPr lang="en-US" sz="1200" b="1" dirty="0" smtClean="0">
              <a:ln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1400" dirty="0">
              <a:ln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34" name="Picture 10" descr="Image result wey dey for literacy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4" t="5757" r="9264" b="24544"/>
          <a:stretch/>
        </p:blipFill>
        <p:spPr bwMode="auto">
          <a:xfrm>
            <a:off x="6610865" y="1714485"/>
            <a:ext cx="1619679" cy="154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48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2"/>
          <p:cNvSpPr/>
          <p:nvPr/>
        </p:nvSpPr>
        <p:spPr>
          <a:xfrm>
            <a:off x="3435179" y="840527"/>
            <a:ext cx="1902940" cy="1915029"/>
          </a:xfrm>
          <a:custGeom>
            <a:avLst/>
            <a:gdLst>
              <a:gd name="connsiteX0" fmla="*/ 0 w 1266022"/>
              <a:gd name="connsiteY0" fmla="*/ 632912 h 1265823"/>
              <a:gd name="connsiteX1" fmla="*/ 633011 w 1266022"/>
              <a:gd name="connsiteY1" fmla="*/ 0 h 1265823"/>
              <a:gd name="connsiteX2" fmla="*/ 1266022 w 1266022"/>
              <a:gd name="connsiteY2" fmla="*/ 632912 h 1265823"/>
              <a:gd name="connsiteX3" fmla="*/ 633011 w 1266022"/>
              <a:gd name="connsiteY3" fmla="*/ 1265824 h 1265823"/>
              <a:gd name="connsiteX4" fmla="*/ 0 w 1266022"/>
              <a:gd name="connsiteY4" fmla="*/ 632912 h 1265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6022" h="1265823">
                <a:moveTo>
                  <a:pt x="0" y="632912"/>
                </a:moveTo>
                <a:cubicBezTo>
                  <a:pt x="0" y="283364"/>
                  <a:pt x="283409" y="0"/>
                  <a:pt x="633011" y="0"/>
                </a:cubicBezTo>
                <a:cubicBezTo>
                  <a:pt x="982613" y="0"/>
                  <a:pt x="1266022" y="283364"/>
                  <a:pt x="1266022" y="632912"/>
                </a:cubicBezTo>
                <a:cubicBezTo>
                  <a:pt x="1266022" y="982460"/>
                  <a:pt x="982613" y="1265824"/>
                  <a:pt x="633011" y="1265824"/>
                </a:cubicBezTo>
                <a:cubicBezTo>
                  <a:pt x="283409" y="1265824"/>
                  <a:pt x="0" y="982460"/>
                  <a:pt x="0" y="632912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12733" tIns="212616" rIns="212734" bIns="21261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Aft>
                <a:spcPct val="35000"/>
              </a:spcAft>
            </a:pPr>
            <a:r>
              <a:rPr lang="en-GB" sz="1400" b="1" dirty="0" smtClean="0">
                <a:solidFill>
                  <a:schemeClr val="bg1"/>
                </a:solidFill>
              </a:rPr>
              <a:t>Major Progress since </a:t>
            </a:r>
            <a:r>
              <a:rPr lang="en-GB" sz="1400" b="1" dirty="0">
                <a:solidFill>
                  <a:schemeClr val="bg1"/>
                </a:solidFill>
              </a:rPr>
              <a:t>L</a:t>
            </a:r>
            <a:r>
              <a:rPr lang="en-GB" sz="1400" b="1" dirty="0" smtClean="0">
                <a:solidFill>
                  <a:schemeClr val="bg1"/>
                </a:solidFill>
              </a:rPr>
              <a:t>ast Meeting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695531" y="3331687"/>
            <a:ext cx="5656739" cy="2562486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00" b="1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Century Gothic" panose="020B0502020202020204" pitchFamily="34" charset="0"/>
              </a:rPr>
              <a:t>Supervised  alongside the SEC, </a:t>
            </a:r>
            <a:r>
              <a:rPr lang="en-US" sz="1100" dirty="0">
                <a:latin typeface="Century Gothic" panose="020B0502020202020204" pitchFamily="34" charset="0"/>
              </a:rPr>
              <a:t>two successful workshops – Planning/Writing &amp;</a:t>
            </a:r>
            <a:r>
              <a:rPr lang="en-US" sz="1100" dirty="0" smtClean="0">
                <a:latin typeface="Century Gothic" panose="020B0502020202020204" pitchFamily="34" charset="0"/>
              </a:rPr>
              <a:t> </a:t>
            </a:r>
            <a:r>
              <a:rPr lang="en-US" sz="1100" dirty="0">
                <a:latin typeface="Century Gothic" panose="020B0502020202020204" pitchFamily="34" charset="0"/>
              </a:rPr>
              <a:t>Critique/Editorial workshops on the development of a</a:t>
            </a:r>
            <a:r>
              <a:rPr lang="en-US" sz="1100" dirty="0" smtClean="0">
                <a:latin typeface="Century Gothic" panose="020B0502020202020204" pitchFamily="34" charset="0"/>
              </a:rPr>
              <a:t> </a:t>
            </a:r>
            <a:r>
              <a:rPr lang="en-US" sz="1100" dirty="0">
                <a:latin typeface="Century Gothic" panose="020B0502020202020204" pitchFamily="34" charset="0"/>
              </a:rPr>
              <a:t>stand-alone </a:t>
            </a:r>
            <a:r>
              <a:rPr lang="en-US" sz="1100" dirty="0" smtClean="0">
                <a:latin typeface="Century Gothic" panose="020B0502020202020204" pitchFamily="34" charset="0"/>
              </a:rPr>
              <a:t>capital market studies curriculum for basic </a:t>
            </a:r>
            <a:r>
              <a:rPr lang="en-US" sz="1100" dirty="0">
                <a:latin typeface="Century Gothic" panose="020B0502020202020204" pitchFamily="34" charset="0"/>
              </a:rPr>
              <a:t>and </a:t>
            </a:r>
            <a:r>
              <a:rPr lang="en-US" sz="1100" dirty="0" smtClean="0">
                <a:latin typeface="Century Gothic" panose="020B0502020202020204" pitchFamily="34" charset="0"/>
              </a:rPr>
              <a:t>secondary </a:t>
            </a:r>
            <a:r>
              <a:rPr lang="en-US" sz="1100" dirty="0">
                <a:latin typeface="Century Gothic" panose="020B0502020202020204" pitchFamily="34" charset="0"/>
              </a:rPr>
              <a:t>schools in Nigeria</a:t>
            </a:r>
            <a:r>
              <a:rPr lang="en-US" sz="1100" dirty="0" smtClean="0">
                <a:latin typeface="Century Gothic" panose="020B0502020202020204" pitchFamily="34" charset="0"/>
              </a:rPr>
              <a:t>.</a:t>
            </a:r>
          </a:p>
          <a:p>
            <a:endParaRPr lang="en-US" sz="110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Century Gothic" panose="020B0502020202020204" pitchFamily="34" charset="0"/>
              </a:rPr>
              <a:t>Uploaded fresh video on financial literacy on our You Tube page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</a:rPr>
              <a:t>A total sum of Eleven Million, Six Hundred and Thirty Nine Thousand (N11,639,000) was expended on organizing both workshops </a:t>
            </a:r>
            <a:endParaRPr lang="en-US" sz="1100" dirty="0" smtClean="0">
              <a:latin typeface="Century Gothic" panose="020B0502020202020204" pitchFamily="34" charset="0"/>
            </a:endParaRPr>
          </a:p>
          <a:p>
            <a:pPr algn="just"/>
            <a:endParaRPr lang="en-US" sz="1100" dirty="0" smtClean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The </a:t>
            </a:r>
            <a:r>
              <a:rPr lang="en-US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Committee was represented at the town hall meeting on current initiatives by the SEC to enhance investor value, at Enugu state.</a:t>
            </a:r>
          </a:p>
          <a:p>
            <a:pPr algn="just"/>
            <a:endParaRPr lang="en-US" sz="1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i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500" i="1" dirty="0">
              <a:latin typeface="Century Gothic" panose="020B0502020202020204" pitchFamily="34" charset="0"/>
            </a:endParaRPr>
          </a:p>
        </p:txBody>
      </p:sp>
      <p:sp>
        <p:nvSpPr>
          <p:cNvPr id="16" name="AutoShape 2" descr="Image result wey dey for challenges"/>
          <p:cNvSpPr>
            <a:spLocks noChangeAspect="1" noChangeArrowheads="1"/>
          </p:cNvSpPr>
          <p:nvPr/>
        </p:nvSpPr>
        <p:spPr bwMode="auto">
          <a:xfrm>
            <a:off x="155575" y="-1143000"/>
            <a:ext cx="5715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258717" y="840528"/>
            <a:ext cx="873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Half year 2017</a:t>
            </a:r>
            <a:endParaRPr lang="en-US" sz="1200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88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2"/>
          <p:cNvSpPr/>
          <p:nvPr/>
        </p:nvSpPr>
        <p:spPr>
          <a:xfrm>
            <a:off x="3435179" y="840527"/>
            <a:ext cx="1902940" cy="1915029"/>
          </a:xfrm>
          <a:custGeom>
            <a:avLst/>
            <a:gdLst>
              <a:gd name="connsiteX0" fmla="*/ 0 w 1266022"/>
              <a:gd name="connsiteY0" fmla="*/ 632912 h 1265823"/>
              <a:gd name="connsiteX1" fmla="*/ 633011 w 1266022"/>
              <a:gd name="connsiteY1" fmla="*/ 0 h 1265823"/>
              <a:gd name="connsiteX2" fmla="*/ 1266022 w 1266022"/>
              <a:gd name="connsiteY2" fmla="*/ 632912 h 1265823"/>
              <a:gd name="connsiteX3" fmla="*/ 633011 w 1266022"/>
              <a:gd name="connsiteY3" fmla="*/ 1265824 h 1265823"/>
              <a:gd name="connsiteX4" fmla="*/ 0 w 1266022"/>
              <a:gd name="connsiteY4" fmla="*/ 632912 h 1265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6022" h="1265823">
                <a:moveTo>
                  <a:pt x="0" y="632912"/>
                </a:moveTo>
                <a:cubicBezTo>
                  <a:pt x="0" y="283364"/>
                  <a:pt x="283409" y="0"/>
                  <a:pt x="633011" y="0"/>
                </a:cubicBezTo>
                <a:cubicBezTo>
                  <a:pt x="982613" y="0"/>
                  <a:pt x="1266022" y="283364"/>
                  <a:pt x="1266022" y="632912"/>
                </a:cubicBezTo>
                <a:cubicBezTo>
                  <a:pt x="1266022" y="982460"/>
                  <a:pt x="982613" y="1265824"/>
                  <a:pt x="633011" y="1265824"/>
                </a:cubicBezTo>
                <a:cubicBezTo>
                  <a:pt x="283409" y="1265824"/>
                  <a:pt x="0" y="982460"/>
                  <a:pt x="0" y="632912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12733" tIns="212616" rIns="212734" bIns="21261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Aft>
                <a:spcPct val="35000"/>
              </a:spcAft>
            </a:pPr>
            <a:r>
              <a:rPr lang="en-GB" sz="1400" b="1" dirty="0" smtClean="0">
                <a:solidFill>
                  <a:schemeClr val="bg1"/>
                </a:solidFill>
              </a:rPr>
              <a:t>Success Factors 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695531" y="3331687"/>
            <a:ext cx="5656739" cy="2562486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00" b="1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Century Gothic" panose="020B0502020202020204" pitchFamily="34" charset="0"/>
              </a:rPr>
              <a:t>Inspiring leadership by SEC - Appreciated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Century Gothic" panose="020B0502020202020204" pitchFamily="34" charset="0"/>
              </a:rPr>
              <a:t>Fund already contributed by some of our fellow stakeholders is being put to j</a:t>
            </a:r>
            <a:r>
              <a:rPr lang="en-US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udicious use – Thank you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Apparent deliverables  - Encouraging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NERDC’s enthusiasm – Infectious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Encourage non-compliant stakeholders/trade groups to live 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i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i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500" i="1" dirty="0">
              <a:latin typeface="Century Gothic" panose="020B0502020202020204" pitchFamily="34" charset="0"/>
            </a:endParaRPr>
          </a:p>
        </p:txBody>
      </p:sp>
      <p:sp>
        <p:nvSpPr>
          <p:cNvPr id="16" name="AutoShape 2" descr="Image result wey dey for challenges"/>
          <p:cNvSpPr>
            <a:spLocks noChangeAspect="1" noChangeArrowheads="1"/>
          </p:cNvSpPr>
          <p:nvPr/>
        </p:nvSpPr>
        <p:spPr bwMode="auto">
          <a:xfrm>
            <a:off x="155575" y="-1143000"/>
            <a:ext cx="5715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258717" y="840528"/>
            <a:ext cx="873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Half year 2017</a:t>
            </a:r>
            <a:endParaRPr lang="en-US" sz="1200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91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2"/>
          <p:cNvSpPr/>
          <p:nvPr/>
        </p:nvSpPr>
        <p:spPr>
          <a:xfrm>
            <a:off x="3435179" y="840527"/>
            <a:ext cx="1902940" cy="1915029"/>
          </a:xfrm>
          <a:custGeom>
            <a:avLst/>
            <a:gdLst>
              <a:gd name="connsiteX0" fmla="*/ 0 w 1266022"/>
              <a:gd name="connsiteY0" fmla="*/ 632912 h 1265823"/>
              <a:gd name="connsiteX1" fmla="*/ 633011 w 1266022"/>
              <a:gd name="connsiteY1" fmla="*/ 0 h 1265823"/>
              <a:gd name="connsiteX2" fmla="*/ 1266022 w 1266022"/>
              <a:gd name="connsiteY2" fmla="*/ 632912 h 1265823"/>
              <a:gd name="connsiteX3" fmla="*/ 633011 w 1266022"/>
              <a:gd name="connsiteY3" fmla="*/ 1265824 h 1265823"/>
              <a:gd name="connsiteX4" fmla="*/ 0 w 1266022"/>
              <a:gd name="connsiteY4" fmla="*/ 632912 h 1265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6022" h="1265823">
                <a:moveTo>
                  <a:pt x="0" y="632912"/>
                </a:moveTo>
                <a:cubicBezTo>
                  <a:pt x="0" y="283364"/>
                  <a:pt x="283409" y="0"/>
                  <a:pt x="633011" y="0"/>
                </a:cubicBezTo>
                <a:cubicBezTo>
                  <a:pt x="982613" y="0"/>
                  <a:pt x="1266022" y="283364"/>
                  <a:pt x="1266022" y="632912"/>
                </a:cubicBezTo>
                <a:cubicBezTo>
                  <a:pt x="1266022" y="982460"/>
                  <a:pt x="982613" y="1265824"/>
                  <a:pt x="633011" y="1265824"/>
                </a:cubicBezTo>
                <a:cubicBezTo>
                  <a:pt x="283409" y="1265824"/>
                  <a:pt x="0" y="982460"/>
                  <a:pt x="0" y="632912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12733" tIns="212616" rIns="212734" bIns="21261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Aft>
                <a:spcPct val="35000"/>
              </a:spcAft>
            </a:pPr>
            <a:r>
              <a:rPr lang="en-GB" sz="1400" b="1" dirty="0" smtClean="0">
                <a:solidFill>
                  <a:schemeClr val="bg1"/>
                </a:solidFill>
              </a:rPr>
              <a:t>Challenges/Steps Taken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695531" y="3331687"/>
            <a:ext cx="5656739" cy="2562486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00" b="1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Century Gothic" panose="020B0502020202020204" pitchFamily="34" charset="0"/>
              </a:rPr>
              <a:t>Funding continues to be the greatest challenge</a:t>
            </a:r>
            <a:endParaRPr lang="en-US" sz="1100" dirty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100" dirty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Century Gothic" panose="020B0502020202020204" pitchFamily="34" charset="0"/>
              </a:rPr>
              <a:t>CMC Chair earlier wrote defaulting stakeholders on the need to </a:t>
            </a:r>
            <a:r>
              <a:rPr lang="en-US" sz="1100" dirty="0" err="1" smtClean="0">
                <a:latin typeface="Century Gothic" panose="020B0502020202020204" pitchFamily="34" charset="0"/>
              </a:rPr>
              <a:t>honour</a:t>
            </a:r>
            <a:r>
              <a:rPr lang="en-US" sz="1100" dirty="0" smtClean="0">
                <a:latin typeface="Century Gothic" panose="020B0502020202020204" pitchFamily="34" charset="0"/>
              </a:rPr>
              <a:t> commitments</a:t>
            </a:r>
            <a:r>
              <a:rPr lang="en-US" sz="1100" dirty="0">
                <a:latin typeface="Century Gothic" panose="020B0502020202020204" pitchFamily="34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100" dirty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</a:rPr>
              <a:t>On its part, the Committee forwarded reminders to stakeholders with outstanding  balance.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i="1" dirty="0">
              <a:latin typeface="Century Gothic" panose="020B0502020202020204" pitchFamily="34" charset="0"/>
            </a:endParaRPr>
          </a:p>
          <a:p>
            <a:endParaRPr lang="en-GB" sz="1200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i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500" i="1" dirty="0">
              <a:latin typeface="Century Gothic" panose="020B0502020202020204" pitchFamily="34" charset="0"/>
            </a:endParaRPr>
          </a:p>
        </p:txBody>
      </p:sp>
      <p:sp>
        <p:nvSpPr>
          <p:cNvPr id="16" name="AutoShape 2" descr="Image result wey dey for challenges"/>
          <p:cNvSpPr>
            <a:spLocks noChangeAspect="1" noChangeArrowheads="1"/>
          </p:cNvSpPr>
          <p:nvPr/>
        </p:nvSpPr>
        <p:spPr bwMode="auto">
          <a:xfrm>
            <a:off x="155575" y="-1143000"/>
            <a:ext cx="5715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258717" y="840528"/>
            <a:ext cx="873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Half year 2017</a:t>
            </a:r>
            <a:endParaRPr lang="en-US" sz="1200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21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2"/>
          <p:cNvSpPr/>
          <p:nvPr/>
        </p:nvSpPr>
        <p:spPr>
          <a:xfrm>
            <a:off x="3435179" y="840527"/>
            <a:ext cx="1902940" cy="1915029"/>
          </a:xfrm>
          <a:custGeom>
            <a:avLst/>
            <a:gdLst>
              <a:gd name="connsiteX0" fmla="*/ 0 w 1266022"/>
              <a:gd name="connsiteY0" fmla="*/ 632912 h 1265823"/>
              <a:gd name="connsiteX1" fmla="*/ 633011 w 1266022"/>
              <a:gd name="connsiteY1" fmla="*/ 0 h 1265823"/>
              <a:gd name="connsiteX2" fmla="*/ 1266022 w 1266022"/>
              <a:gd name="connsiteY2" fmla="*/ 632912 h 1265823"/>
              <a:gd name="connsiteX3" fmla="*/ 633011 w 1266022"/>
              <a:gd name="connsiteY3" fmla="*/ 1265824 h 1265823"/>
              <a:gd name="connsiteX4" fmla="*/ 0 w 1266022"/>
              <a:gd name="connsiteY4" fmla="*/ 632912 h 1265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6022" h="1265823">
                <a:moveTo>
                  <a:pt x="0" y="632912"/>
                </a:moveTo>
                <a:cubicBezTo>
                  <a:pt x="0" y="283364"/>
                  <a:pt x="283409" y="0"/>
                  <a:pt x="633011" y="0"/>
                </a:cubicBezTo>
                <a:cubicBezTo>
                  <a:pt x="982613" y="0"/>
                  <a:pt x="1266022" y="283364"/>
                  <a:pt x="1266022" y="632912"/>
                </a:cubicBezTo>
                <a:cubicBezTo>
                  <a:pt x="1266022" y="982460"/>
                  <a:pt x="982613" y="1265824"/>
                  <a:pt x="633011" y="1265824"/>
                </a:cubicBezTo>
                <a:cubicBezTo>
                  <a:pt x="283409" y="1265824"/>
                  <a:pt x="0" y="982460"/>
                  <a:pt x="0" y="632912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12733" tIns="212616" rIns="212734" bIns="21261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Aft>
                <a:spcPct val="35000"/>
              </a:spcAft>
            </a:pPr>
            <a:r>
              <a:rPr lang="en-GB" sz="1400" b="1" dirty="0" smtClean="0">
                <a:solidFill>
                  <a:schemeClr val="bg1"/>
                </a:solidFill>
              </a:rPr>
              <a:t>Issues for CMC Deliberation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695531" y="3331687"/>
            <a:ext cx="5656739" cy="2562486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00" b="1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</a:rPr>
              <a:t>We are appealing to all the stakeholders to </a:t>
            </a:r>
            <a:r>
              <a:rPr lang="en-US" sz="1100" dirty="0" err="1">
                <a:latin typeface="Century Gothic" panose="020B0502020202020204" pitchFamily="34" charset="0"/>
              </a:rPr>
              <a:t>honour</a:t>
            </a:r>
            <a:r>
              <a:rPr lang="en-US" sz="1100" dirty="0">
                <a:latin typeface="Century Gothic" panose="020B0502020202020204" pitchFamily="34" charset="0"/>
              </a:rPr>
              <a:t> their pledges to forestall any delay to the initiative.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100" dirty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</a:rPr>
              <a:t>Stakeholder representatives on the Committee </a:t>
            </a:r>
            <a:r>
              <a:rPr lang="en-US" sz="1100" dirty="0" smtClean="0">
                <a:latin typeface="Century Gothic" panose="020B0502020202020204" pitchFamily="34" charset="0"/>
              </a:rPr>
              <a:t>are implored to </a:t>
            </a:r>
            <a:r>
              <a:rPr lang="en-US" sz="1100" dirty="0">
                <a:latin typeface="Century Gothic" panose="020B0502020202020204" pitchFamily="34" charset="0"/>
              </a:rPr>
              <a:t>show commitment to attendance and </a:t>
            </a:r>
            <a:r>
              <a:rPr lang="en-US" sz="1100" dirty="0" smtClean="0">
                <a:latin typeface="Century Gothic" panose="020B0502020202020204" pitchFamily="34" charset="0"/>
              </a:rPr>
              <a:t>contributions</a:t>
            </a:r>
            <a:r>
              <a:rPr lang="en-US" sz="1100" dirty="0">
                <a:latin typeface="Century Gothic" panose="020B0502020202020204" pitchFamily="34" charset="0"/>
              </a:rPr>
              <a:t> </a:t>
            </a:r>
            <a:r>
              <a:rPr lang="en-US" sz="1100" dirty="0" smtClean="0">
                <a:latin typeface="Century Gothic" panose="020B0502020202020204" pitchFamily="34" charset="0"/>
              </a:rPr>
              <a:t>at meetings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100" dirty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</a:rPr>
              <a:t>The next phase of the initiative is the Planning/Writing workshop for the curriculum to be infused into relevant subjects.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i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500" i="1" dirty="0">
              <a:latin typeface="Century Gothic" panose="020B0502020202020204" pitchFamily="34" charset="0"/>
            </a:endParaRPr>
          </a:p>
        </p:txBody>
      </p:sp>
      <p:sp>
        <p:nvSpPr>
          <p:cNvPr id="16" name="AutoShape 2" descr="Image result wey dey for challenges"/>
          <p:cNvSpPr>
            <a:spLocks noChangeAspect="1" noChangeArrowheads="1"/>
          </p:cNvSpPr>
          <p:nvPr/>
        </p:nvSpPr>
        <p:spPr bwMode="auto">
          <a:xfrm>
            <a:off x="155575" y="-1143000"/>
            <a:ext cx="5715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258717" y="840528"/>
            <a:ext cx="873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Half year 2017</a:t>
            </a:r>
            <a:endParaRPr lang="en-US" sz="1200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18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C COMMITTEE PRESENTATION TEMPLATE.potx" id="{865C88FB-927F-4486-84DF-EDE2B4290B7A}" vid="{C9DE4359-8664-4C56-ABBA-2EFA38E7AC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CMC COMMITTEES' PRESENTATION TEMPLATE</Template>
  <TotalTime>429</TotalTime>
  <Words>254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Bradley Hand ITC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MARKET COMMITTEE MEETING</dc:title>
  <dc:creator>Akingbelure Folasade S.</dc:creator>
  <cp:lastModifiedBy>Sade</cp:lastModifiedBy>
  <cp:revision>47</cp:revision>
  <cp:lastPrinted>2019-03-18T12:34:30Z</cp:lastPrinted>
  <dcterms:created xsi:type="dcterms:W3CDTF">2018-02-07T11:05:24Z</dcterms:created>
  <dcterms:modified xsi:type="dcterms:W3CDTF">2019-03-18T12:36:25Z</dcterms:modified>
</cp:coreProperties>
</file>