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94A1-2200-4638-BA8F-EBCE8216BB6C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7F17-9CBD-4B5E-9582-7E4829282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94A1-2200-4638-BA8F-EBCE8216BB6C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7F17-9CBD-4B5E-9582-7E4829282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94A1-2200-4638-BA8F-EBCE8216BB6C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7F17-9CBD-4B5E-9582-7E4829282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94A1-2200-4638-BA8F-EBCE8216BB6C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7F17-9CBD-4B5E-9582-7E4829282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94A1-2200-4638-BA8F-EBCE8216BB6C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7F17-9CBD-4B5E-9582-7E4829282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94A1-2200-4638-BA8F-EBCE8216BB6C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7F17-9CBD-4B5E-9582-7E4829282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94A1-2200-4638-BA8F-EBCE8216BB6C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7F17-9CBD-4B5E-9582-7E4829282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94A1-2200-4638-BA8F-EBCE8216BB6C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7F17-9CBD-4B5E-9582-7E4829282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94A1-2200-4638-BA8F-EBCE8216BB6C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7F17-9CBD-4B5E-9582-7E4829282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94A1-2200-4638-BA8F-EBCE8216BB6C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7F17-9CBD-4B5E-9582-7E4829282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94A1-2200-4638-BA8F-EBCE8216BB6C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7F17-9CBD-4B5E-9582-7E4829282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994A1-2200-4638-BA8F-EBCE8216BB6C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37F17-9CBD-4B5E-9582-7E4829282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0">
            <a:extLst>
              <a:ext uri="{FF2B5EF4-FFF2-40B4-BE49-F238E27FC236}">
                <a16:creationId xmlns:a16="http://schemas.microsoft.com/office/drawing/2014/main" xmlns="" id="{C9445815-12D7-4E1D-A6E4-49EA4C8ECE5C}"/>
              </a:ext>
            </a:extLst>
          </p:cNvPr>
          <p:cNvGrpSpPr/>
          <p:nvPr/>
        </p:nvGrpSpPr>
        <p:grpSpPr>
          <a:xfrm>
            <a:off x="3375950" y="381000"/>
            <a:ext cx="5852382" cy="5052397"/>
            <a:chOff x="2229738" y="635165"/>
            <a:chExt cx="7803176" cy="5052397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15C647FD-F15A-4EF3-809D-6A1D53EDA1C0}"/>
                </a:ext>
              </a:extLst>
            </p:cNvPr>
            <p:cNvSpPr/>
            <p:nvPr/>
          </p:nvSpPr>
          <p:spPr>
            <a:xfrm rot="10800000">
              <a:off x="3609975" y="3851803"/>
              <a:ext cx="4972050" cy="1445239"/>
            </a:xfrm>
            <a:custGeom>
              <a:avLst/>
              <a:gdLst>
                <a:gd name="connsiteX0" fmla="*/ 0 w 4972050"/>
                <a:gd name="connsiteY0" fmla="*/ 0 h 1445239"/>
                <a:gd name="connsiteX1" fmla="*/ 4972050 w 4972050"/>
                <a:gd name="connsiteY1" fmla="*/ 0 h 1445239"/>
                <a:gd name="connsiteX2" fmla="*/ 4972050 w 4972050"/>
                <a:gd name="connsiteY2" fmla="*/ 1445239 h 1445239"/>
                <a:gd name="connsiteX3" fmla="*/ 4846713 w 4972050"/>
                <a:gd name="connsiteY3" fmla="*/ 1445239 h 1445239"/>
                <a:gd name="connsiteX4" fmla="*/ 4846713 w 4972050"/>
                <a:gd name="connsiteY4" fmla="*/ 125337 h 1445239"/>
                <a:gd name="connsiteX5" fmla="*/ 125337 w 4972050"/>
                <a:gd name="connsiteY5" fmla="*/ 125337 h 1445239"/>
                <a:gd name="connsiteX6" fmla="*/ 125337 w 4972050"/>
                <a:gd name="connsiteY6" fmla="*/ 1445239 h 1445239"/>
                <a:gd name="connsiteX7" fmla="*/ 0 w 4972050"/>
                <a:gd name="connsiteY7" fmla="*/ 1445239 h 144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2050" h="1445239">
                  <a:moveTo>
                    <a:pt x="0" y="0"/>
                  </a:moveTo>
                  <a:lnTo>
                    <a:pt x="4972050" y="0"/>
                  </a:lnTo>
                  <a:lnTo>
                    <a:pt x="4972050" y="1445239"/>
                  </a:lnTo>
                  <a:lnTo>
                    <a:pt x="4846713" y="1445239"/>
                  </a:lnTo>
                  <a:lnTo>
                    <a:pt x="4846713" y="125337"/>
                  </a:lnTo>
                  <a:lnTo>
                    <a:pt x="125337" y="125337"/>
                  </a:lnTo>
                  <a:lnTo>
                    <a:pt x="125337" y="1445239"/>
                  </a:lnTo>
                  <a:lnTo>
                    <a:pt x="0" y="14452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4" name="Group 19">
              <a:extLst>
                <a:ext uri="{FF2B5EF4-FFF2-40B4-BE49-F238E27FC236}">
                  <a16:creationId xmlns:a16="http://schemas.microsoft.com/office/drawing/2014/main" xmlns="" id="{B49D2C01-2A20-4143-BCAD-6A6312B98A08}"/>
                </a:ext>
              </a:extLst>
            </p:cNvPr>
            <p:cNvGrpSpPr/>
            <p:nvPr/>
          </p:nvGrpSpPr>
          <p:grpSpPr>
            <a:xfrm>
              <a:off x="2229738" y="635165"/>
              <a:ext cx="7803176" cy="5052397"/>
              <a:chOff x="2229738" y="635165"/>
              <a:chExt cx="7803176" cy="505239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xmlns="" id="{FAC6889E-9C5A-4F40-B36F-D446C77768E4}"/>
                  </a:ext>
                </a:extLst>
              </p:cNvPr>
              <p:cNvSpPr/>
              <p:nvPr/>
            </p:nvSpPr>
            <p:spPr>
              <a:xfrm>
                <a:off x="3609975" y="1151426"/>
                <a:ext cx="4972050" cy="1445239"/>
              </a:xfrm>
              <a:custGeom>
                <a:avLst/>
                <a:gdLst>
                  <a:gd name="connsiteX0" fmla="*/ 0 w 4972050"/>
                  <a:gd name="connsiteY0" fmla="*/ 0 h 1445239"/>
                  <a:gd name="connsiteX1" fmla="*/ 4972050 w 4972050"/>
                  <a:gd name="connsiteY1" fmla="*/ 0 h 1445239"/>
                  <a:gd name="connsiteX2" fmla="*/ 4972050 w 4972050"/>
                  <a:gd name="connsiteY2" fmla="*/ 1445239 h 1445239"/>
                  <a:gd name="connsiteX3" fmla="*/ 4846713 w 4972050"/>
                  <a:gd name="connsiteY3" fmla="*/ 1445239 h 1445239"/>
                  <a:gd name="connsiteX4" fmla="*/ 4846713 w 4972050"/>
                  <a:gd name="connsiteY4" fmla="*/ 125337 h 1445239"/>
                  <a:gd name="connsiteX5" fmla="*/ 125337 w 4972050"/>
                  <a:gd name="connsiteY5" fmla="*/ 125337 h 1445239"/>
                  <a:gd name="connsiteX6" fmla="*/ 125337 w 4972050"/>
                  <a:gd name="connsiteY6" fmla="*/ 1445239 h 1445239"/>
                  <a:gd name="connsiteX7" fmla="*/ 0 w 4972050"/>
                  <a:gd name="connsiteY7" fmla="*/ 1445239 h 1445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72050" h="1445239">
                    <a:moveTo>
                      <a:pt x="0" y="0"/>
                    </a:moveTo>
                    <a:lnTo>
                      <a:pt x="4972050" y="0"/>
                    </a:lnTo>
                    <a:lnTo>
                      <a:pt x="4972050" y="1445239"/>
                    </a:lnTo>
                    <a:lnTo>
                      <a:pt x="4846713" y="1445239"/>
                    </a:lnTo>
                    <a:lnTo>
                      <a:pt x="4846713" y="125337"/>
                    </a:lnTo>
                    <a:lnTo>
                      <a:pt x="125337" y="125337"/>
                    </a:lnTo>
                    <a:lnTo>
                      <a:pt x="125337" y="1445239"/>
                    </a:lnTo>
                    <a:lnTo>
                      <a:pt x="0" y="144523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D039928E-7F45-4D48-A87B-BFF1229D99D9}"/>
                  </a:ext>
                </a:extLst>
              </p:cNvPr>
              <p:cNvSpPr/>
              <p:nvPr/>
            </p:nvSpPr>
            <p:spPr>
              <a:xfrm rot="2735247">
                <a:off x="8529637" y="409065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8C7D53DE-957E-4634-8DEC-72BF32FF5DB8}"/>
                  </a:ext>
                </a:extLst>
              </p:cNvPr>
              <p:cNvSpPr/>
              <p:nvPr/>
            </p:nvSpPr>
            <p:spPr>
              <a:xfrm rot="2735247">
                <a:off x="3452813" y="4639863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7EB634C8-28A3-4C33-9A37-7C5166CF0D48}"/>
                  </a:ext>
                </a:extLst>
              </p:cNvPr>
              <p:cNvSpPr/>
              <p:nvPr/>
            </p:nvSpPr>
            <p:spPr>
              <a:xfrm rot="2735247">
                <a:off x="9257907" y="-35067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CE60094A-3072-4592-A419-4DB5BBABA8FF}"/>
                  </a:ext>
                </a:extLst>
              </p:cNvPr>
              <p:cNvSpPr/>
              <p:nvPr/>
            </p:nvSpPr>
            <p:spPr>
              <a:xfrm rot="2735247">
                <a:off x="2899970" y="4912555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0" y="5140125"/>
            <a:ext cx="9144000" cy="1717875"/>
            <a:chOff x="0" y="5140125"/>
            <a:chExt cx="9144000" cy="1717875"/>
          </a:xfrm>
        </p:grpSpPr>
        <p:sp>
          <p:nvSpPr>
            <p:cNvPr id="21" name="Rectangle 20"/>
            <p:cNvSpPr/>
            <p:nvPr/>
          </p:nvSpPr>
          <p:spPr>
            <a:xfrm>
              <a:off x="0" y="5562600"/>
              <a:ext cx="9144000" cy="1295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C:\Documents and Settings\NAMBALI\My Documents\My Pictures\naicom.JP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14478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542177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0" y="5274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0" y="514012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28600" y="762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IMPORTANT DEVELOPMENTS WITH IMPLICATIONS FOR CAPITAL MARKET ACTIVITIES FROM LAST CMC MEETING.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2000" y="914400"/>
            <a:ext cx="7696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000" b="1" dirty="0"/>
              <a:t>Tier-based Minimum Solvency (TBMS) Framework:</a:t>
            </a:r>
          </a:p>
          <a:p>
            <a:pPr marL="342900" indent="-342900"/>
            <a:endParaRPr lang="en-US" sz="2000" dirty="0"/>
          </a:p>
          <a:p>
            <a:pPr marL="342900" indent="-342900"/>
            <a:r>
              <a:rPr lang="en-US" sz="2000" dirty="0"/>
              <a:t>	   </a:t>
            </a:r>
            <a:r>
              <a:rPr lang="en-US" sz="2000" b="1" i="1" dirty="0"/>
              <a:t>What:</a:t>
            </a:r>
          </a:p>
          <a:p>
            <a:r>
              <a:rPr lang="en-US" sz="2000" dirty="0"/>
              <a:t>	- Categorization according to capitalization.</a:t>
            </a:r>
          </a:p>
          <a:p>
            <a:r>
              <a:rPr lang="en-US" sz="2000" dirty="0"/>
              <a:t>	- Matches risk-bearing to capacity.</a:t>
            </a:r>
          </a:p>
          <a:p>
            <a:endParaRPr lang="en-US" sz="2000" dirty="0"/>
          </a:p>
          <a:p>
            <a:r>
              <a:rPr lang="en-US" sz="2000" dirty="0"/>
              <a:t>         </a:t>
            </a:r>
            <a:r>
              <a:rPr lang="en-US" sz="2000" b="1" i="1" dirty="0"/>
              <a:t>Why:</a:t>
            </a:r>
            <a:endParaRPr lang="en-US" sz="2000" i="1" dirty="0"/>
          </a:p>
          <a:p>
            <a:r>
              <a:rPr lang="en-US" sz="2000" dirty="0"/>
              <a:t>	- Protect policy holders and investors</a:t>
            </a:r>
          </a:p>
          <a:p>
            <a:r>
              <a:rPr lang="en-US" sz="2000" dirty="0"/>
              <a:t>	- Build confidence in the industry.</a:t>
            </a:r>
          </a:p>
          <a:p>
            <a:endParaRPr lang="en-US" sz="2000" dirty="0"/>
          </a:p>
          <a:p>
            <a:r>
              <a:rPr lang="en-US" sz="2000" dirty="0"/>
              <a:t>          </a:t>
            </a:r>
            <a:r>
              <a:rPr lang="en-US" sz="2000" b="1" dirty="0"/>
              <a:t>Implications for Capital Market</a:t>
            </a:r>
            <a:r>
              <a:rPr lang="en-US" sz="2000" dirty="0"/>
              <a:t>:</a:t>
            </a:r>
            <a:r>
              <a:rPr lang="en-US" sz="2000" i="1" dirty="0"/>
              <a:t> </a:t>
            </a:r>
          </a:p>
          <a:p>
            <a:r>
              <a:rPr lang="en-US" sz="2000" dirty="0"/>
              <a:t>	- Recapitalization</a:t>
            </a:r>
          </a:p>
          <a:p>
            <a:r>
              <a:rPr lang="en-US" sz="2000" dirty="0"/>
              <a:t>	- Mergers &amp; Acquisitions</a:t>
            </a:r>
          </a:p>
          <a:p>
            <a:endParaRPr lang="en-US" sz="2000" dirty="0"/>
          </a:p>
          <a:p>
            <a:r>
              <a:rPr lang="en-US" sz="2000" dirty="0"/>
              <a:t>Details of the proposal being fine-tuned</a:t>
            </a:r>
          </a:p>
          <a:p>
            <a:r>
              <a:rPr lang="en-US" sz="2000" dirty="0"/>
              <a:t>Operators are now sensitized on necessity of beefing up capital and exploring options.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>
            <a:extLst>
              <a:ext uri="{FF2B5EF4-FFF2-40B4-BE49-F238E27FC236}">
                <a16:creationId xmlns:a16="http://schemas.microsoft.com/office/drawing/2014/main" xmlns="" id="{C9445815-12D7-4E1D-A6E4-49EA4C8ECE5C}"/>
              </a:ext>
            </a:extLst>
          </p:cNvPr>
          <p:cNvGrpSpPr/>
          <p:nvPr/>
        </p:nvGrpSpPr>
        <p:grpSpPr>
          <a:xfrm>
            <a:off x="3375950" y="381000"/>
            <a:ext cx="5852382" cy="5052397"/>
            <a:chOff x="2229738" y="635165"/>
            <a:chExt cx="7803176" cy="5052397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15C647FD-F15A-4EF3-809D-6A1D53EDA1C0}"/>
                </a:ext>
              </a:extLst>
            </p:cNvPr>
            <p:cNvSpPr/>
            <p:nvPr/>
          </p:nvSpPr>
          <p:spPr>
            <a:xfrm rot="10800000">
              <a:off x="3609975" y="3851803"/>
              <a:ext cx="4972050" cy="1445239"/>
            </a:xfrm>
            <a:custGeom>
              <a:avLst/>
              <a:gdLst>
                <a:gd name="connsiteX0" fmla="*/ 0 w 4972050"/>
                <a:gd name="connsiteY0" fmla="*/ 0 h 1445239"/>
                <a:gd name="connsiteX1" fmla="*/ 4972050 w 4972050"/>
                <a:gd name="connsiteY1" fmla="*/ 0 h 1445239"/>
                <a:gd name="connsiteX2" fmla="*/ 4972050 w 4972050"/>
                <a:gd name="connsiteY2" fmla="*/ 1445239 h 1445239"/>
                <a:gd name="connsiteX3" fmla="*/ 4846713 w 4972050"/>
                <a:gd name="connsiteY3" fmla="*/ 1445239 h 1445239"/>
                <a:gd name="connsiteX4" fmla="*/ 4846713 w 4972050"/>
                <a:gd name="connsiteY4" fmla="*/ 125337 h 1445239"/>
                <a:gd name="connsiteX5" fmla="*/ 125337 w 4972050"/>
                <a:gd name="connsiteY5" fmla="*/ 125337 h 1445239"/>
                <a:gd name="connsiteX6" fmla="*/ 125337 w 4972050"/>
                <a:gd name="connsiteY6" fmla="*/ 1445239 h 1445239"/>
                <a:gd name="connsiteX7" fmla="*/ 0 w 4972050"/>
                <a:gd name="connsiteY7" fmla="*/ 1445239 h 144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2050" h="1445239">
                  <a:moveTo>
                    <a:pt x="0" y="0"/>
                  </a:moveTo>
                  <a:lnTo>
                    <a:pt x="4972050" y="0"/>
                  </a:lnTo>
                  <a:lnTo>
                    <a:pt x="4972050" y="1445239"/>
                  </a:lnTo>
                  <a:lnTo>
                    <a:pt x="4846713" y="1445239"/>
                  </a:lnTo>
                  <a:lnTo>
                    <a:pt x="4846713" y="125337"/>
                  </a:lnTo>
                  <a:lnTo>
                    <a:pt x="125337" y="125337"/>
                  </a:lnTo>
                  <a:lnTo>
                    <a:pt x="125337" y="1445239"/>
                  </a:lnTo>
                  <a:lnTo>
                    <a:pt x="0" y="14452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3" name="Group 19">
              <a:extLst>
                <a:ext uri="{FF2B5EF4-FFF2-40B4-BE49-F238E27FC236}">
                  <a16:creationId xmlns:a16="http://schemas.microsoft.com/office/drawing/2014/main" xmlns="" id="{B49D2C01-2A20-4143-BCAD-6A6312B98A08}"/>
                </a:ext>
              </a:extLst>
            </p:cNvPr>
            <p:cNvGrpSpPr/>
            <p:nvPr/>
          </p:nvGrpSpPr>
          <p:grpSpPr>
            <a:xfrm>
              <a:off x="2229738" y="635165"/>
              <a:ext cx="7803176" cy="5052397"/>
              <a:chOff x="2229738" y="635165"/>
              <a:chExt cx="7803176" cy="505239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xmlns="" id="{FAC6889E-9C5A-4F40-B36F-D446C77768E4}"/>
                  </a:ext>
                </a:extLst>
              </p:cNvPr>
              <p:cNvSpPr/>
              <p:nvPr/>
            </p:nvSpPr>
            <p:spPr>
              <a:xfrm>
                <a:off x="3609975" y="1151426"/>
                <a:ext cx="4972050" cy="1445239"/>
              </a:xfrm>
              <a:custGeom>
                <a:avLst/>
                <a:gdLst>
                  <a:gd name="connsiteX0" fmla="*/ 0 w 4972050"/>
                  <a:gd name="connsiteY0" fmla="*/ 0 h 1445239"/>
                  <a:gd name="connsiteX1" fmla="*/ 4972050 w 4972050"/>
                  <a:gd name="connsiteY1" fmla="*/ 0 h 1445239"/>
                  <a:gd name="connsiteX2" fmla="*/ 4972050 w 4972050"/>
                  <a:gd name="connsiteY2" fmla="*/ 1445239 h 1445239"/>
                  <a:gd name="connsiteX3" fmla="*/ 4846713 w 4972050"/>
                  <a:gd name="connsiteY3" fmla="*/ 1445239 h 1445239"/>
                  <a:gd name="connsiteX4" fmla="*/ 4846713 w 4972050"/>
                  <a:gd name="connsiteY4" fmla="*/ 125337 h 1445239"/>
                  <a:gd name="connsiteX5" fmla="*/ 125337 w 4972050"/>
                  <a:gd name="connsiteY5" fmla="*/ 125337 h 1445239"/>
                  <a:gd name="connsiteX6" fmla="*/ 125337 w 4972050"/>
                  <a:gd name="connsiteY6" fmla="*/ 1445239 h 1445239"/>
                  <a:gd name="connsiteX7" fmla="*/ 0 w 4972050"/>
                  <a:gd name="connsiteY7" fmla="*/ 1445239 h 1445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72050" h="1445239">
                    <a:moveTo>
                      <a:pt x="0" y="0"/>
                    </a:moveTo>
                    <a:lnTo>
                      <a:pt x="4972050" y="0"/>
                    </a:lnTo>
                    <a:lnTo>
                      <a:pt x="4972050" y="1445239"/>
                    </a:lnTo>
                    <a:lnTo>
                      <a:pt x="4846713" y="1445239"/>
                    </a:lnTo>
                    <a:lnTo>
                      <a:pt x="4846713" y="125337"/>
                    </a:lnTo>
                    <a:lnTo>
                      <a:pt x="125337" y="125337"/>
                    </a:lnTo>
                    <a:lnTo>
                      <a:pt x="125337" y="1445239"/>
                    </a:lnTo>
                    <a:lnTo>
                      <a:pt x="0" y="144523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D039928E-7F45-4D48-A87B-BFF1229D99D9}"/>
                  </a:ext>
                </a:extLst>
              </p:cNvPr>
              <p:cNvSpPr/>
              <p:nvPr/>
            </p:nvSpPr>
            <p:spPr>
              <a:xfrm rot="2735247">
                <a:off x="8529637" y="409065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8C7D53DE-957E-4634-8DEC-72BF32FF5DB8}"/>
                  </a:ext>
                </a:extLst>
              </p:cNvPr>
              <p:cNvSpPr/>
              <p:nvPr/>
            </p:nvSpPr>
            <p:spPr>
              <a:xfrm rot="2735247">
                <a:off x="3452813" y="4639863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7EB634C8-28A3-4C33-9A37-7C5166CF0D48}"/>
                  </a:ext>
                </a:extLst>
              </p:cNvPr>
              <p:cNvSpPr/>
              <p:nvPr/>
            </p:nvSpPr>
            <p:spPr>
              <a:xfrm rot="2735247">
                <a:off x="9257907" y="-35067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CE60094A-3072-4592-A419-4DB5BBABA8FF}"/>
                  </a:ext>
                </a:extLst>
              </p:cNvPr>
              <p:cNvSpPr/>
              <p:nvPr/>
            </p:nvSpPr>
            <p:spPr>
              <a:xfrm rot="2735247">
                <a:off x="2899970" y="4912555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0" y="5140125"/>
            <a:ext cx="9144000" cy="1717875"/>
            <a:chOff x="0" y="5140125"/>
            <a:chExt cx="9144000" cy="1717875"/>
          </a:xfrm>
        </p:grpSpPr>
        <p:sp>
          <p:nvSpPr>
            <p:cNvPr id="21" name="Rectangle 20"/>
            <p:cNvSpPr/>
            <p:nvPr/>
          </p:nvSpPr>
          <p:spPr>
            <a:xfrm>
              <a:off x="0" y="5562600"/>
              <a:ext cx="9144000" cy="1295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C:\Documents and Settings\NAMBALI\My Documents\My Pictures\naicom.JP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14478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542177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0" y="5274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0" y="514012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81000" y="228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Risk Classification: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935304"/>
              </p:ext>
            </p:extLst>
          </p:nvPr>
        </p:nvGraphicFramePr>
        <p:xfrm>
          <a:off x="457200" y="838200"/>
          <a:ext cx="8077200" cy="48768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/>
                        <a:t>Tier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Non-Life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dirty="0"/>
                        <a:t>Tier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Individual life, Health Insurance</a:t>
                      </a:r>
                      <a:r>
                        <a:rPr lang="en-US" baseline="0" dirty="0"/>
                        <a:t> and Miscellaneous 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Fire, Motor,</a:t>
                      </a:r>
                      <a:r>
                        <a:rPr lang="en-US" baseline="0" dirty="0"/>
                        <a:t> General Accident, Agricultural and Miscellaneous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r>
                        <a:rPr lang="en-US" dirty="0"/>
                        <a:t>Tier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Tier 3 plus group</a:t>
                      </a:r>
                      <a:r>
                        <a:rPr lang="en-US" baseline="0" dirty="0"/>
                        <a:t> life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Tier 3 risks plus engineering,</a:t>
                      </a:r>
                      <a:r>
                        <a:rPr lang="en-US" baseline="0" dirty="0"/>
                        <a:t> Marine, Bonds Credit guarantee and Suretyship insurances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r>
                        <a:rPr lang="en-US" dirty="0"/>
                        <a:t>Tier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Tier 2 plus Annuity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Tier 2 plus Oil and Gas (oil related projects,</a:t>
                      </a:r>
                      <a:r>
                        <a:rPr lang="en-US" baseline="0" dirty="0"/>
                        <a:t> exploration</a:t>
                      </a:r>
                      <a:r>
                        <a:rPr lang="en-US" dirty="0"/>
                        <a:t>) and aviation insurances.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>
            <a:extLst>
              <a:ext uri="{FF2B5EF4-FFF2-40B4-BE49-F238E27FC236}">
                <a16:creationId xmlns:a16="http://schemas.microsoft.com/office/drawing/2014/main" xmlns="" id="{C9445815-12D7-4E1D-A6E4-49EA4C8ECE5C}"/>
              </a:ext>
            </a:extLst>
          </p:cNvPr>
          <p:cNvGrpSpPr/>
          <p:nvPr/>
        </p:nvGrpSpPr>
        <p:grpSpPr>
          <a:xfrm>
            <a:off x="3375950" y="381000"/>
            <a:ext cx="5852382" cy="5052397"/>
            <a:chOff x="2229738" y="635165"/>
            <a:chExt cx="7803176" cy="5052397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15C647FD-F15A-4EF3-809D-6A1D53EDA1C0}"/>
                </a:ext>
              </a:extLst>
            </p:cNvPr>
            <p:cNvSpPr/>
            <p:nvPr/>
          </p:nvSpPr>
          <p:spPr>
            <a:xfrm rot="10800000">
              <a:off x="3609975" y="3851803"/>
              <a:ext cx="4972050" cy="1445239"/>
            </a:xfrm>
            <a:custGeom>
              <a:avLst/>
              <a:gdLst>
                <a:gd name="connsiteX0" fmla="*/ 0 w 4972050"/>
                <a:gd name="connsiteY0" fmla="*/ 0 h 1445239"/>
                <a:gd name="connsiteX1" fmla="*/ 4972050 w 4972050"/>
                <a:gd name="connsiteY1" fmla="*/ 0 h 1445239"/>
                <a:gd name="connsiteX2" fmla="*/ 4972050 w 4972050"/>
                <a:gd name="connsiteY2" fmla="*/ 1445239 h 1445239"/>
                <a:gd name="connsiteX3" fmla="*/ 4846713 w 4972050"/>
                <a:gd name="connsiteY3" fmla="*/ 1445239 h 1445239"/>
                <a:gd name="connsiteX4" fmla="*/ 4846713 w 4972050"/>
                <a:gd name="connsiteY4" fmla="*/ 125337 h 1445239"/>
                <a:gd name="connsiteX5" fmla="*/ 125337 w 4972050"/>
                <a:gd name="connsiteY5" fmla="*/ 125337 h 1445239"/>
                <a:gd name="connsiteX6" fmla="*/ 125337 w 4972050"/>
                <a:gd name="connsiteY6" fmla="*/ 1445239 h 1445239"/>
                <a:gd name="connsiteX7" fmla="*/ 0 w 4972050"/>
                <a:gd name="connsiteY7" fmla="*/ 1445239 h 144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2050" h="1445239">
                  <a:moveTo>
                    <a:pt x="0" y="0"/>
                  </a:moveTo>
                  <a:lnTo>
                    <a:pt x="4972050" y="0"/>
                  </a:lnTo>
                  <a:lnTo>
                    <a:pt x="4972050" y="1445239"/>
                  </a:lnTo>
                  <a:lnTo>
                    <a:pt x="4846713" y="1445239"/>
                  </a:lnTo>
                  <a:lnTo>
                    <a:pt x="4846713" y="125337"/>
                  </a:lnTo>
                  <a:lnTo>
                    <a:pt x="125337" y="125337"/>
                  </a:lnTo>
                  <a:lnTo>
                    <a:pt x="125337" y="1445239"/>
                  </a:lnTo>
                  <a:lnTo>
                    <a:pt x="0" y="14452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3" name="Group 19">
              <a:extLst>
                <a:ext uri="{FF2B5EF4-FFF2-40B4-BE49-F238E27FC236}">
                  <a16:creationId xmlns:a16="http://schemas.microsoft.com/office/drawing/2014/main" xmlns="" id="{B49D2C01-2A20-4143-BCAD-6A6312B98A08}"/>
                </a:ext>
              </a:extLst>
            </p:cNvPr>
            <p:cNvGrpSpPr/>
            <p:nvPr/>
          </p:nvGrpSpPr>
          <p:grpSpPr>
            <a:xfrm>
              <a:off x="2229738" y="635165"/>
              <a:ext cx="7803176" cy="5052397"/>
              <a:chOff x="2229738" y="635165"/>
              <a:chExt cx="7803176" cy="505239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xmlns="" id="{FAC6889E-9C5A-4F40-B36F-D446C77768E4}"/>
                  </a:ext>
                </a:extLst>
              </p:cNvPr>
              <p:cNvSpPr/>
              <p:nvPr/>
            </p:nvSpPr>
            <p:spPr>
              <a:xfrm>
                <a:off x="3609975" y="1151426"/>
                <a:ext cx="4972050" cy="1445239"/>
              </a:xfrm>
              <a:custGeom>
                <a:avLst/>
                <a:gdLst>
                  <a:gd name="connsiteX0" fmla="*/ 0 w 4972050"/>
                  <a:gd name="connsiteY0" fmla="*/ 0 h 1445239"/>
                  <a:gd name="connsiteX1" fmla="*/ 4972050 w 4972050"/>
                  <a:gd name="connsiteY1" fmla="*/ 0 h 1445239"/>
                  <a:gd name="connsiteX2" fmla="*/ 4972050 w 4972050"/>
                  <a:gd name="connsiteY2" fmla="*/ 1445239 h 1445239"/>
                  <a:gd name="connsiteX3" fmla="*/ 4846713 w 4972050"/>
                  <a:gd name="connsiteY3" fmla="*/ 1445239 h 1445239"/>
                  <a:gd name="connsiteX4" fmla="*/ 4846713 w 4972050"/>
                  <a:gd name="connsiteY4" fmla="*/ 125337 h 1445239"/>
                  <a:gd name="connsiteX5" fmla="*/ 125337 w 4972050"/>
                  <a:gd name="connsiteY5" fmla="*/ 125337 h 1445239"/>
                  <a:gd name="connsiteX6" fmla="*/ 125337 w 4972050"/>
                  <a:gd name="connsiteY6" fmla="*/ 1445239 h 1445239"/>
                  <a:gd name="connsiteX7" fmla="*/ 0 w 4972050"/>
                  <a:gd name="connsiteY7" fmla="*/ 1445239 h 1445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72050" h="1445239">
                    <a:moveTo>
                      <a:pt x="0" y="0"/>
                    </a:moveTo>
                    <a:lnTo>
                      <a:pt x="4972050" y="0"/>
                    </a:lnTo>
                    <a:lnTo>
                      <a:pt x="4972050" y="1445239"/>
                    </a:lnTo>
                    <a:lnTo>
                      <a:pt x="4846713" y="1445239"/>
                    </a:lnTo>
                    <a:lnTo>
                      <a:pt x="4846713" y="125337"/>
                    </a:lnTo>
                    <a:lnTo>
                      <a:pt x="125337" y="125337"/>
                    </a:lnTo>
                    <a:lnTo>
                      <a:pt x="125337" y="1445239"/>
                    </a:lnTo>
                    <a:lnTo>
                      <a:pt x="0" y="144523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D039928E-7F45-4D48-A87B-BFF1229D99D9}"/>
                  </a:ext>
                </a:extLst>
              </p:cNvPr>
              <p:cNvSpPr/>
              <p:nvPr/>
            </p:nvSpPr>
            <p:spPr>
              <a:xfrm rot="2735247">
                <a:off x="8529637" y="409065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8C7D53DE-957E-4634-8DEC-72BF32FF5DB8}"/>
                  </a:ext>
                </a:extLst>
              </p:cNvPr>
              <p:cNvSpPr/>
              <p:nvPr/>
            </p:nvSpPr>
            <p:spPr>
              <a:xfrm rot="2735247">
                <a:off x="3452813" y="4639863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7EB634C8-28A3-4C33-9A37-7C5166CF0D48}"/>
                  </a:ext>
                </a:extLst>
              </p:cNvPr>
              <p:cNvSpPr/>
              <p:nvPr/>
            </p:nvSpPr>
            <p:spPr>
              <a:xfrm rot="2735247">
                <a:off x="9257907" y="-35067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CE60094A-3072-4592-A419-4DB5BBABA8FF}"/>
                  </a:ext>
                </a:extLst>
              </p:cNvPr>
              <p:cNvSpPr/>
              <p:nvPr/>
            </p:nvSpPr>
            <p:spPr>
              <a:xfrm rot="2735247">
                <a:off x="2899970" y="4912555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0" y="5140125"/>
            <a:ext cx="9144000" cy="1717875"/>
            <a:chOff x="0" y="5140125"/>
            <a:chExt cx="9144000" cy="1717875"/>
          </a:xfrm>
        </p:grpSpPr>
        <p:sp>
          <p:nvSpPr>
            <p:cNvPr id="21" name="Rectangle 20"/>
            <p:cNvSpPr/>
            <p:nvPr/>
          </p:nvSpPr>
          <p:spPr>
            <a:xfrm>
              <a:off x="0" y="5562600"/>
              <a:ext cx="9144000" cy="1295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C:\Documents and Settings\NAMBALI\My Documents\My Pictures\naicom.JP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14478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542177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0" y="5274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0" y="514012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81000" y="1524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Minimum Capital Requirement: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100660"/>
              </p:ext>
            </p:extLst>
          </p:nvPr>
        </p:nvGraphicFramePr>
        <p:xfrm>
          <a:off x="457200" y="609600"/>
          <a:ext cx="8077200" cy="510539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2723">
                <a:tc>
                  <a:txBody>
                    <a:bodyPr/>
                    <a:lstStyle/>
                    <a:p>
                      <a:r>
                        <a:rPr lang="en-US" dirty="0"/>
                        <a:t>Tier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Tier-based Minimum capital (</a:t>
                      </a:r>
                      <a:r>
                        <a:rPr lang="en-US" strike="dblStrike" baseline="0" dirty="0" err="1"/>
                        <a:t>N</a:t>
                      </a:r>
                      <a:r>
                        <a:rPr lang="en-US" dirty="0" err="1"/>
                        <a:t>billion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2723">
                <a:tc gridSpan="2">
                  <a:txBody>
                    <a:bodyPr/>
                    <a:lstStyle/>
                    <a:p>
                      <a:pPr algn="l">
                        <a:tabLst/>
                      </a:pPr>
                      <a:r>
                        <a:rPr lang="en-US" dirty="0"/>
                        <a:t>                     Life Companies 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Tier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2723">
                <a:tc gridSpan="2">
                  <a:txBody>
                    <a:bodyPr/>
                    <a:lstStyle/>
                    <a:p>
                      <a:pPr algn="l"/>
                      <a:r>
                        <a:rPr lang="en-US" dirty="0"/>
                        <a:t>                  Non-Life Companies 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Tier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2723">
                <a:tc gridSpan="2">
                  <a:txBody>
                    <a:bodyPr/>
                    <a:lstStyle/>
                    <a:p>
                      <a:pPr algn="l">
                        <a:tabLst>
                          <a:tab pos="1146175" algn="l"/>
                          <a:tab pos="1262063" algn="l"/>
                        </a:tabLst>
                      </a:pPr>
                      <a:r>
                        <a:rPr lang="en-US" dirty="0"/>
                        <a:t>              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 Composite Companies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Tier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>
            <a:extLst>
              <a:ext uri="{FF2B5EF4-FFF2-40B4-BE49-F238E27FC236}">
                <a16:creationId xmlns:a16="http://schemas.microsoft.com/office/drawing/2014/main" xmlns="" id="{C9445815-12D7-4E1D-A6E4-49EA4C8ECE5C}"/>
              </a:ext>
            </a:extLst>
          </p:cNvPr>
          <p:cNvGrpSpPr/>
          <p:nvPr/>
        </p:nvGrpSpPr>
        <p:grpSpPr>
          <a:xfrm>
            <a:off x="3375950" y="381000"/>
            <a:ext cx="5852382" cy="5052397"/>
            <a:chOff x="2229738" y="635165"/>
            <a:chExt cx="7803176" cy="5052397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15C647FD-F15A-4EF3-809D-6A1D53EDA1C0}"/>
                </a:ext>
              </a:extLst>
            </p:cNvPr>
            <p:cNvSpPr/>
            <p:nvPr/>
          </p:nvSpPr>
          <p:spPr>
            <a:xfrm rot="10800000">
              <a:off x="3609975" y="3851803"/>
              <a:ext cx="4972050" cy="1445239"/>
            </a:xfrm>
            <a:custGeom>
              <a:avLst/>
              <a:gdLst>
                <a:gd name="connsiteX0" fmla="*/ 0 w 4972050"/>
                <a:gd name="connsiteY0" fmla="*/ 0 h 1445239"/>
                <a:gd name="connsiteX1" fmla="*/ 4972050 w 4972050"/>
                <a:gd name="connsiteY1" fmla="*/ 0 h 1445239"/>
                <a:gd name="connsiteX2" fmla="*/ 4972050 w 4972050"/>
                <a:gd name="connsiteY2" fmla="*/ 1445239 h 1445239"/>
                <a:gd name="connsiteX3" fmla="*/ 4846713 w 4972050"/>
                <a:gd name="connsiteY3" fmla="*/ 1445239 h 1445239"/>
                <a:gd name="connsiteX4" fmla="*/ 4846713 w 4972050"/>
                <a:gd name="connsiteY4" fmla="*/ 125337 h 1445239"/>
                <a:gd name="connsiteX5" fmla="*/ 125337 w 4972050"/>
                <a:gd name="connsiteY5" fmla="*/ 125337 h 1445239"/>
                <a:gd name="connsiteX6" fmla="*/ 125337 w 4972050"/>
                <a:gd name="connsiteY6" fmla="*/ 1445239 h 1445239"/>
                <a:gd name="connsiteX7" fmla="*/ 0 w 4972050"/>
                <a:gd name="connsiteY7" fmla="*/ 1445239 h 144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2050" h="1445239">
                  <a:moveTo>
                    <a:pt x="0" y="0"/>
                  </a:moveTo>
                  <a:lnTo>
                    <a:pt x="4972050" y="0"/>
                  </a:lnTo>
                  <a:lnTo>
                    <a:pt x="4972050" y="1445239"/>
                  </a:lnTo>
                  <a:lnTo>
                    <a:pt x="4846713" y="1445239"/>
                  </a:lnTo>
                  <a:lnTo>
                    <a:pt x="4846713" y="125337"/>
                  </a:lnTo>
                  <a:lnTo>
                    <a:pt x="125337" y="125337"/>
                  </a:lnTo>
                  <a:lnTo>
                    <a:pt x="125337" y="1445239"/>
                  </a:lnTo>
                  <a:lnTo>
                    <a:pt x="0" y="14452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3" name="Group 19">
              <a:extLst>
                <a:ext uri="{FF2B5EF4-FFF2-40B4-BE49-F238E27FC236}">
                  <a16:creationId xmlns:a16="http://schemas.microsoft.com/office/drawing/2014/main" xmlns="" id="{B49D2C01-2A20-4143-BCAD-6A6312B98A08}"/>
                </a:ext>
              </a:extLst>
            </p:cNvPr>
            <p:cNvGrpSpPr/>
            <p:nvPr/>
          </p:nvGrpSpPr>
          <p:grpSpPr>
            <a:xfrm>
              <a:off x="2229738" y="635165"/>
              <a:ext cx="7803176" cy="5052397"/>
              <a:chOff x="2229738" y="635165"/>
              <a:chExt cx="7803176" cy="505239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xmlns="" id="{FAC6889E-9C5A-4F40-B36F-D446C77768E4}"/>
                  </a:ext>
                </a:extLst>
              </p:cNvPr>
              <p:cNvSpPr/>
              <p:nvPr/>
            </p:nvSpPr>
            <p:spPr>
              <a:xfrm>
                <a:off x="3609975" y="1151426"/>
                <a:ext cx="4972050" cy="1445239"/>
              </a:xfrm>
              <a:custGeom>
                <a:avLst/>
                <a:gdLst>
                  <a:gd name="connsiteX0" fmla="*/ 0 w 4972050"/>
                  <a:gd name="connsiteY0" fmla="*/ 0 h 1445239"/>
                  <a:gd name="connsiteX1" fmla="*/ 4972050 w 4972050"/>
                  <a:gd name="connsiteY1" fmla="*/ 0 h 1445239"/>
                  <a:gd name="connsiteX2" fmla="*/ 4972050 w 4972050"/>
                  <a:gd name="connsiteY2" fmla="*/ 1445239 h 1445239"/>
                  <a:gd name="connsiteX3" fmla="*/ 4846713 w 4972050"/>
                  <a:gd name="connsiteY3" fmla="*/ 1445239 h 1445239"/>
                  <a:gd name="connsiteX4" fmla="*/ 4846713 w 4972050"/>
                  <a:gd name="connsiteY4" fmla="*/ 125337 h 1445239"/>
                  <a:gd name="connsiteX5" fmla="*/ 125337 w 4972050"/>
                  <a:gd name="connsiteY5" fmla="*/ 125337 h 1445239"/>
                  <a:gd name="connsiteX6" fmla="*/ 125337 w 4972050"/>
                  <a:gd name="connsiteY6" fmla="*/ 1445239 h 1445239"/>
                  <a:gd name="connsiteX7" fmla="*/ 0 w 4972050"/>
                  <a:gd name="connsiteY7" fmla="*/ 1445239 h 1445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72050" h="1445239">
                    <a:moveTo>
                      <a:pt x="0" y="0"/>
                    </a:moveTo>
                    <a:lnTo>
                      <a:pt x="4972050" y="0"/>
                    </a:lnTo>
                    <a:lnTo>
                      <a:pt x="4972050" y="1445239"/>
                    </a:lnTo>
                    <a:lnTo>
                      <a:pt x="4846713" y="1445239"/>
                    </a:lnTo>
                    <a:lnTo>
                      <a:pt x="4846713" y="125337"/>
                    </a:lnTo>
                    <a:lnTo>
                      <a:pt x="125337" y="125337"/>
                    </a:lnTo>
                    <a:lnTo>
                      <a:pt x="125337" y="1445239"/>
                    </a:lnTo>
                    <a:lnTo>
                      <a:pt x="0" y="144523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D039928E-7F45-4D48-A87B-BFF1229D99D9}"/>
                  </a:ext>
                </a:extLst>
              </p:cNvPr>
              <p:cNvSpPr/>
              <p:nvPr/>
            </p:nvSpPr>
            <p:spPr>
              <a:xfrm rot="2735247">
                <a:off x="8529637" y="409065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8C7D53DE-957E-4634-8DEC-72BF32FF5DB8}"/>
                  </a:ext>
                </a:extLst>
              </p:cNvPr>
              <p:cNvSpPr/>
              <p:nvPr/>
            </p:nvSpPr>
            <p:spPr>
              <a:xfrm rot="2735247">
                <a:off x="3452813" y="4639863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7EB634C8-28A3-4C33-9A37-7C5166CF0D48}"/>
                  </a:ext>
                </a:extLst>
              </p:cNvPr>
              <p:cNvSpPr/>
              <p:nvPr/>
            </p:nvSpPr>
            <p:spPr>
              <a:xfrm rot="2735247">
                <a:off x="9257907" y="-35067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CE60094A-3072-4592-A419-4DB5BBABA8FF}"/>
                  </a:ext>
                </a:extLst>
              </p:cNvPr>
              <p:cNvSpPr/>
              <p:nvPr/>
            </p:nvSpPr>
            <p:spPr>
              <a:xfrm rot="2735247">
                <a:off x="2899970" y="4912555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4" name="Group 26"/>
          <p:cNvGrpSpPr/>
          <p:nvPr/>
        </p:nvGrpSpPr>
        <p:grpSpPr>
          <a:xfrm>
            <a:off x="0" y="5140125"/>
            <a:ext cx="9144000" cy="1717875"/>
            <a:chOff x="0" y="5140125"/>
            <a:chExt cx="9144000" cy="1717875"/>
          </a:xfrm>
        </p:grpSpPr>
        <p:sp>
          <p:nvSpPr>
            <p:cNvPr id="21" name="Rectangle 20"/>
            <p:cNvSpPr/>
            <p:nvPr/>
          </p:nvSpPr>
          <p:spPr>
            <a:xfrm>
              <a:off x="0" y="5562600"/>
              <a:ext cx="9144000" cy="1295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C:\Documents and Settings\NAMBALI\My Documents\My Pictures\naicom.JP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14478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542177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0" y="5274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0" y="514012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itle 1"/>
          <p:cNvSpPr txBox="1">
            <a:spLocks/>
          </p:cNvSpPr>
          <p:nvPr/>
        </p:nvSpPr>
        <p:spPr>
          <a:xfrm>
            <a:off x="228600" y="76200"/>
            <a:ext cx="8686800" cy="838200"/>
          </a:xfrm>
          <a:prstGeom prst="rect">
            <a:avLst/>
          </a:prstGeo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Factors Responsible For Developments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304800" y="762000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overriding consideration is to ensure safety and soundness of Insurance institutions, by: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Checking unhealthy risk-to-capital ratios due to prevalent high risk appetite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Reducing, and ultimately eradicating, the incidences of default in claims payment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Preventing further reputational damage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Guarding against erosion of shareholders’ investments</a:t>
            </a:r>
          </a:p>
        </p:txBody>
      </p: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>
            <a:extLst>
              <a:ext uri="{FF2B5EF4-FFF2-40B4-BE49-F238E27FC236}">
                <a16:creationId xmlns:a16="http://schemas.microsoft.com/office/drawing/2014/main" xmlns="" id="{C9445815-12D7-4E1D-A6E4-49EA4C8ECE5C}"/>
              </a:ext>
            </a:extLst>
          </p:cNvPr>
          <p:cNvGrpSpPr/>
          <p:nvPr/>
        </p:nvGrpSpPr>
        <p:grpSpPr>
          <a:xfrm>
            <a:off x="3375950" y="381000"/>
            <a:ext cx="5852382" cy="5052397"/>
            <a:chOff x="2229738" y="635165"/>
            <a:chExt cx="7803176" cy="5052397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15C647FD-F15A-4EF3-809D-6A1D53EDA1C0}"/>
                </a:ext>
              </a:extLst>
            </p:cNvPr>
            <p:cNvSpPr/>
            <p:nvPr/>
          </p:nvSpPr>
          <p:spPr>
            <a:xfrm rot="10800000">
              <a:off x="3609975" y="3851803"/>
              <a:ext cx="4972050" cy="1445239"/>
            </a:xfrm>
            <a:custGeom>
              <a:avLst/>
              <a:gdLst>
                <a:gd name="connsiteX0" fmla="*/ 0 w 4972050"/>
                <a:gd name="connsiteY0" fmla="*/ 0 h 1445239"/>
                <a:gd name="connsiteX1" fmla="*/ 4972050 w 4972050"/>
                <a:gd name="connsiteY1" fmla="*/ 0 h 1445239"/>
                <a:gd name="connsiteX2" fmla="*/ 4972050 w 4972050"/>
                <a:gd name="connsiteY2" fmla="*/ 1445239 h 1445239"/>
                <a:gd name="connsiteX3" fmla="*/ 4846713 w 4972050"/>
                <a:gd name="connsiteY3" fmla="*/ 1445239 h 1445239"/>
                <a:gd name="connsiteX4" fmla="*/ 4846713 w 4972050"/>
                <a:gd name="connsiteY4" fmla="*/ 125337 h 1445239"/>
                <a:gd name="connsiteX5" fmla="*/ 125337 w 4972050"/>
                <a:gd name="connsiteY5" fmla="*/ 125337 h 1445239"/>
                <a:gd name="connsiteX6" fmla="*/ 125337 w 4972050"/>
                <a:gd name="connsiteY6" fmla="*/ 1445239 h 1445239"/>
                <a:gd name="connsiteX7" fmla="*/ 0 w 4972050"/>
                <a:gd name="connsiteY7" fmla="*/ 1445239 h 144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2050" h="1445239">
                  <a:moveTo>
                    <a:pt x="0" y="0"/>
                  </a:moveTo>
                  <a:lnTo>
                    <a:pt x="4972050" y="0"/>
                  </a:lnTo>
                  <a:lnTo>
                    <a:pt x="4972050" y="1445239"/>
                  </a:lnTo>
                  <a:lnTo>
                    <a:pt x="4846713" y="1445239"/>
                  </a:lnTo>
                  <a:lnTo>
                    <a:pt x="4846713" y="125337"/>
                  </a:lnTo>
                  <a:lnTo>
                    <a:pt x="125337" y="125337"/>
                  </a:lnTo>
                  <a:lnTo>
                    <a:pt x="125337" y="1445239"/>
                  </a:lnTo>
                  <a:lnTo>
                    <a:pt x="0" y="14452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3" name="Group 19">
              <a:extLst>
                <a:ext uri="{FF2B5EF4-FFF2-40B4-BE49-F238E27FC236}">
                  <a16:creationId xmlns:a16="http://schemas.microsoft.com/office/drawing/2014/main" xmlns="" id="{B49D2C01-2A20-4143-BCAD-6A6312B98A08}"/>
                </a:ext>
              </a:extLst>
            </p:cNvPr>
            <p:cNvGrpSpPr/>
            <p:nvPr/>
          </p:nvGrpSpPr>
          <p:grpSpPr>
            <a:xfrm>
              <a:off x="2229738" y="635165"/>
              <a:ext cx="7803176" cy="5052397"/>
              <a:chOff x="2229738" y="635165"/>
              <a:chExt cx="7803176" cy="505239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xmlns="" id="{FAC6889E-9C5A-4F40-B36F-D446C77768E4}"/>
                  </a:ext>
                </a:extLst>
              </p:cNvPr>
              <p:cNvSpPr/>
              <p:nvPr/>
            </p:nvSpPr>
            <p:spPr>
              <a:xfrm>
                <a:off x="3609975" y="1151426"/>
                <a:ext cx="4972050" cy="1445239"/>
              </a:xfrm>
              <a:custGeom>
                <a:avLst/>
                <a:gdLst>
                  <a:gd name="connsiteX0" fmla="*/ 0 w 4972050"/>
                  <a:gd name="connsiteY0" fmla="*/ 0 h 1445239"/>
                  <a:gd name="connsiteX1" fmla="*/ 4972050 w 4972050"/>
                  <a:gd name="connsiteY1" fmla="*/ 0 h 1445239"/>
                  <a:gd name="connsiteX2" fmla="*/ 4972050 w 4972050"/>
                  <a:gd name="connsiteY2" fmla="*/ 1445239 h 1445239"/>
                  <a:gd name="connsiteX3" fmla="*/ 4846713 w 4972050"/>
                  <a:gd name="connsiteY3" fmla="*/ 1445239 h 1445239"/>
                  <a:gd name="connsiteX4" fmla="*/ 4846713 w 4972050"/>
                  <a:gd name="connsiteY4" fmla="*/ 125337 h 1445239"/>
                  <a:gd name="connsiteX5" fmla="*/ 125337 w 4972050"/>
                  <a:gd name="connsiteY5" fmla="*/ 125337 h 1445239"/>
                  <a:gd name="connsiteX6" fmla="*/ 125337 w 4972050"/>
                  <a:gd name="connsiteY6" fmla="*/ 1445239 h 1445239"/>
                  <a:gd name="connsiteX7" fmla="*/ 0 w 4972050"/>
                  <a:gd name="connsiteY7" fmla="*/ 1445239 h 1445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72050" h="1445239">
                    <a:moveTo>
                      <a:pt x="0" y="0"/>
                    </a:moveTo>
                    <a:lnTo>
                      <a:pt x="4972050" y="0"/>
                    </a:lnTo>
                    <a:lnTo>
                      <a:pt x="4972050" y="1445239"/>
                    </a:lnTo>
                    <a:lnTo>
                      <a:pt x="4846713" y="1445239"/>
                    </a:lnTo>
                    <a:lnTo>
                      <a:pt x="4846713" y="125337"/>
                    </a:lnTo>
                    <a:lnTo>
                      <a:pt x="125337" y="125337"/>
                    </a:lnTo>
                    <a:lnTo>
                      <a:pt x="125337" y="1445239"/>
                    </a:lnTo>
                    <a:lnTo>
                      <a:pt x="0" y="144523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D039928E-7F45-4D48-A87B-BFF1229D99D9}"/>
                  </a:ext>
                </a:extLst>
              </p:cNvPr>
              <p:cNvSpPr/>
              <p:nvPr/>
            </p:nvSpPr>
            <p:spPr>
              <a:xfrm rot="2735247">
                <a:off x="8529637" y="409065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8C7D53DE-957E-4634-8DEC-72BF32FF5DB8}"/>
                  </a:ext>
                </a:extLst>
              </p:cNvPr>
              <p:cNvSpPr/>
              <p:nvPr/>
            </p:nvSpPr>
            <p:spPr>
              <a:xfrm rot="2735247">
                <a:off x="3452813" y="4639863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7EB634C8-28A3-4C33-9A37-7C5166CF0D48}"/>
                  </a:ext>
                </a:extLst>
              </p:cNvPr>
              <p:cNvSpPr/>
              <p:nvPr/>
            </p:nvSpPr>
            <p:spPr>
              <a:xfrm rot="2735247">
                <a:off x="9257907" y="-35067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CE60094A-3072-4592-A419-4DB5BBABA8FF}"/>
                  </a:ext>
                </a:extLst>
              </p:cNvPr>
              <p:cNvSpPr/>
              <p:nvPr/>
            </p:nvSpPr>
            <p:spPr>
              <a:xfrm rot="2735247">
                <a:off x="2899970" y="4912555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4" name="Group 26"/>
          <p:cNvGrpSpPr/>
          <p:nvPr/>
        </p:nvGrpSpPr>
        <p:grpSpPr>
          <a:xfrm>
            <a:off x="0" y="5140125"/>
            <a:ext cx="9144000" cy="1717875"/>
            <a:chOff x="0" y="5140125"/>
            <a:chExt cx="9144000" cy="1717875"/>
          </a:xfrm>
        </p:grpSpPr>
        <p:sp>
          <p:nvSpPr>
            <p:cNvPr id="21" name="Rectangle 20"/>
            <p:cNvSpPr/>
            <p:nvPr/>
          </p:nvSpPr>
          <p:spPr>
            <a:xfrm>
              <a:off x="0" y="5562600"/>
              <a:ext cx="9144000" cy="1295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C:\Documents and Settings\NAMBALI\My Documents\My Pictures\naicom.JP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14478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542177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0" y="5274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0" y="514012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57200" y="152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CHALLENGES: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90600" y="5334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2400" b="1" dirty="0"/>
              <a:t> Stiff opposition from operators.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-</a:t>
            </a:r>
            <a:r>
              <a:rPr lang="en-US" dirty="0"/>
              <a:t>  </a:t>
            </a:r>
            <a:r>
              <a:rPr lang="en-US" sz="2400" b="1" dirty="0"/>
              <a:t>Inhibiting Legal Framework: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</a:t>
            </a:r>
            <a:r>
              <a:rPr lang="en-US" sz="2000" dirty="0"/>
              <a:t>Weak laws unduly hamper the regulator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	Overhaul of legal framework slow and laborious.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-  Interference in regulatory policy issues a hindrance.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2895600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STEPS TAKEN: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90600" y="3623608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2000" dirty="0"/>
              <a:t> Tweaks to TBMS framework ongoing  (to be re-introduced on completion of review)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000" dirty="0"/>
              <a:t> Ongoing consultation with stakeholders.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000" dirty="0"/>
              <a:t> Amendment of insurance laws pending with NASS</a:t>
            </a:r>
          </a:p>
        </p:txBody>
      </p: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>
            <a:extLst>
              <a:ext uri="{FF2B5EF4-FFF2-40B4-BE49-F238E27FC236}">
                <a16:creationId xmlns:a16="http://schemas.microsoft.com/office/drawing/2014/main" xmlns="" id="{C9445815-12D7-4E1D-A6E4-49EA4C8ECE5C}"/>
              </a:ext>
            </a:extLst>
          </p:cNvPr>
          <p:cNvGrpSpPr/>
          <p:nvPr/>
        </p:nvGrpSpPr>
        <p:grpSpPr>
          <a:xfrm>
            <a:off x="3375950" y="381000"/>
            <a:ext cx="5852382" cy="5052397"/>
            <a:chOff x="2229738" y="635165"/>
            <a:chExt cx="7803176" cy="5052397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15C647FD-F15A-4EF3-809D-6A1D53EDA1C0}"/>
                </a:ext>
              </a:extLst>
            </p:cNvPr>
            <p:cNvSpPr/>
            <p:nvPr/>
          </p:nvSpPr>
          <p:spPr>
            <a:xfrm rot="10800000">
              <a:off x="3609975" y="3851803"/>
              <a:ext cx="4972050" cy="1445239"/>
            </a:xfrm>
            <a:custGeom>
              <a:avLst/>
              <a:gdLst>
                <a:gd name="connsiteX0" fmla="*/ 0 w 4972050"/>
                <a:gd name="connsiteY0" fmla="*/ 0 h 1445239"/>
                <a:gd name="connsiteX1" fmla="*/ 4972050 w 4972050"/>
                <a:gd name="connsiteY1" fmla="*/ 0 h 1445239"/>
                <a:gd name="connsiteX2" fmla="*/ 4972050 w 4972050"/>
                <a:gd name="connsiteY2" fmla="*/ 1445239 h 1445239"/>
                <a:gd name="connsiteX3" fmla="*/ 4846713 w 4972050"/>
                <a:gd name="connsiteY3" fmla="*/ 1445239 h 1445239"/>
                <a:gd name="connsiteX4" fmla="*/ 4846713 w 4972050"/>
                <a:gd name="connsiteY4" fmla="*/ 125337 h 1445239"/>
                <a:gd name="connsiteX5" fmla="*/ 125337 w 4972050"/>
                <a:gd name="connsiteY5" fmla="*/ 125337 h 1445239"/>
                <a:gd name="connsiteX6" fmla="*/ 125337 w 4972050"/>
                <a:gd name="connsiteY6" fmla="*/ 1445239 h 1445239"/>
                <a:gd name="connsiteX7" fmla="*/ 0 w 4972050"/>
                <a:gd name="connsiteY7" fmla="*/ 1445239 h 144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2050" h="1445239">
                  <a:moveTo>
                    <a:pt x="0" y="0"/>
                  </a:moveTo>
                  <a:lnTo>
                    <a:pt x="4972050" y="0"/>
                  </a:lnTo>
                  <a:lnTo>
                    <a:pt x="4972050" y="1445239"/>
                  </a:lnTo>
                  <a:lnTo>
                    <a:pt x="4846713" y="1445239"/>
                  </a:lnTo>
                  <a:lnTo>
                    <a:pt x="4846713" y="125337"/>
                  </a:lnTo>
                  <a:lnTo>
                    <a:pt x="125337" y="125337"/>
                  </a:lnTo>
                  <a:lnTo>
                    <a:pt x="125337" y="1445239"/>
                  </a:lnTo>
                  <a:lnTo>
                    <a:pt x="0" y="14452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3" name="Group 19">
              <a:extLst>
                <a:ext uri="{FF2B5EF4-FFF2-40B4-BE49-F238E27FC236}">
                  <a16:creationId xmlns:a16="http://schemas.microsoft.com/office/drawing/2014/main" xmlns="" id="{B49D2C01-2A20-4143-BCAD-6A6312B98A08}"/>
                </a:ext>
              </a:extLst>
            </p:cNvPr>
            <p:cNvGrpSpPr/>
            <p:nvPr/>
          </p:nvGrpSpPr>
          <p:grpSpPr>
            <a:xfrm>
              <a:off x="2229738" y="635165"/>
              <a:ext cx="7803176" cy="5052397"/>
              <a:chOff x="2229738" y="635165"/>
              <a:chExt cx="7803176" cy="505239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xmlns="" id="{FAC6889E-9C5A-4F40-B36F-D446C77768E4}"/>
                  </a:ext>
                </a:extLst>
              </p:cNvPr>
              <p:cNvSpPr/>
              <p:nvPr/>
            </p:nvSpPr>
            <p:spPr>
              <a:xfrm>
                <a:off x="3609975" y="1151426"/>
                <a:ext cx="4972050" cy="1445239"/>
              </a:xfrm>
              <a:custGeom>
                <a:avLst/>
                <a:gdLst>
                  <a:gd name="connsiteX0" fmla="*/ 0 w 4972050"/>
                  <a:gd name="connsiteY0" fmla="*/ 0 h 1445239"/>
                  <a:gd name="connsiteX1" fmla="*/ 4972050 w 4972050"/>
                  <a:gd name="connsiteY1" fmla="*/ 0 h 1445239"/>
                  <a:gd name="connsiteX2" fmla="*/ 4972050 w 4972050"/>
                  <a:gd name="connsiteY2" fmla="*/ 1445239 h 1445239"/>
                  <a:gd name="connsiteX3" fmla="*/ 4846713 w 4972050"/>
                  <a:gd name="connsiteY3" fmla="*/ 1445239 h 1445239"/>
                  <a:gd name="connsiteX4" fmla="*/ 4846713 w 4972050"/>
                  <a:gd name="connsiteY4" fmla="*/ 125337 h 1445239"/>
                  <a:gd name="connsiteX5" fmla="*/ 125337 w 4972050"/>
                  <a:gd name="connsiteY5" fmla="*/ 125337 h 1445239"/>
                  <a:gd name="connsiteX6" fmla="*/ 125337 w 4972050"/>
                  <a:gd name="connsiteY6" fmla="*/ 1445239 h 1445239"/>
                  <a:gd name="connsiteX7" fmla="*/ 0 w 4972050"/>
                  <a:gd name="connsiteY7" fmla="*/ 1445239 h 1445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72050" h="1445239">
                    <a:moveTo>
                      <a:pt x="0" y="0"/>
                    </a:moveTo>
                    <a:lnTo>
                      <a:pt x="4972050" y="0"/>
                    </a:lnTo>
                    <a:lnTo>
                      <a:pt x="4972050" y="1445239"/>
                    </a:lnTo>
                    <a:lnTo>
                      <a:pt x="4846713" y="1445239"/>
                    </a:lnTo>
                    <a:lnTo>
                      <a:pt x="4846713" y="125337"/>
                    </a:lnTo>
                    <a:lnTo>
                      <a:pt x="125337" y="125337"/>
                    </a:lnTo>
                    <a:lnTo>
                      <a:pt x="125337" y="1445239"/>
                    </a:lnTo>
                    <a:lnTo>
                      <a:pt x="0" y="144523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D039928E-7F45-4D48-A87B-BFF1229D99D9}"/>
                  </a:ext>
                </a:extLst>
              </p:cNvPr>
              <p:cNvSpPr/>
              <p:nvPr/>
            </p:nvSpPr>
            <p:spPr>
              <a:xfrm rot="2735247">
                <a:off x="8529637" y="409065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8C7D53DE-957E-4634-8DEC-72BF32FF5DB8}"/>
                  </a:ext>
                </a:extLst>
              </p:cNvPr>
              <p:cNvSpPr/>
              <p:nvPr/>
            </p:nvSpPr>
            <p:spPr>
              <a:xfrm rot="2735247">
                <a:off x="3452813" y="4639863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7EB634C8-28A3-4C33-9A37-7C5166CF0D48}"/>
                  </a:ext>
                </a:extLst>
              </p:cNvPr>
              <p:cNvSpPr/>
              <p:nvPr/>
            </p:nvSpPr>
            <p:spPr>
              <a:xfrm rot="2735247">
                <a:off x="9257907" y="-35067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CE60094A-3072-4592-A419-4DB5BBABA8FF}"/>
                  </a:ext>
                </a:extLst>
              </p:cNvPr>
              <p:cNvSpPr/>
              <p:nvPr/>
            </p:nvSpPr>
            <p:spPr>
              <a:xfrm rot="2735247">
                <a:off x="2899970" y="4912555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4" name="Group 26"/>
          <p:cNvGrpSpPr/>
          <p:nvPr/>
        </p:nvGrpSpPr>
        <p:grpSpPr>
          <a:xfrm>
            <a:off x="0" y="5140125"/>
            <a:ext cx="9144000" cy="1717875"/>
            <a:chOff x="0" y="5140125"/>
            <a:chExt cx="9144000" cy="1717875"/>
          </a:xfrm>
        </p:grpSpPr>
        <p:sp>
          <p:nvSpPr>
            <p:cNvPr id="21" name="Rectangle 20"/>
            <p:cNvSpPr/>
            <p:nvPr/>
          </p:nvSpPr>
          <p:spPr>
            <a:xfrm>
              <a:off x="0" y="5562600"/>
              <a:ext cx="9144000" cy="1295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C:\Documents and Settings\NAMBALI\My Documents\My Pictures\naicom.JP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14478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542177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0" y="5274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0" y="514012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54221" y="152400"/>
            <a:ext cx="6632379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Issues for Deliberation</a:t>
            </a:r>
          </a:p>
        </p:txBody>
      </p: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>
            <a:extLst>
              <a:ext uri="{FF2B5EF4-FFF2-40B4-BE49-F238E27FC236}">
                <a16:creationId xmlns:a16="http://schemas.microsoft.com/office/drawing/2014/main" xmlns="" id="{C9445815-12D7-4E1D-A6E4-49EA4C8ECE5C}"/>
              </a:ext>
            </a:extLst>
          </p:cNvPr>
          <p:cNvGrpSpPr/>
          <p:nvPr/>
        </p:nvGrpSpPr>
        <p:grpSpPr>
          <a:xfrm>
            <a:off x="3375950" y="381000"/>
            <a:ext cx="5852382" cy="5052397"/>
            <a:chOff x="2229738" y="635165"/>
            <a:chExt cx="7803176" cy="5052397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15C647FD-F15A-4EF3-809D-6A1D53EDA1C0}"/>
                </a:ext>
              </a:extLst>
            </p:cNvPr>
            <p:cNvSpPr/>
            <p:nvPr/>
          </p:nvSpPr>
          <p:spPr>
            <a:xfrm rot="10800000">
              <a:off x="3609975" y="3851803"/>
              <a:ext cx="4972050" cy="1445239"/>
            </a:xfrm>
            <a:custGeom>
              <a:avLst/>
              <a:gdLst>
                <a:gd name="connsiteX0" fmla="*/ 0 w 4972050"/>
                <a:gd name="connsiteY0" fmla="*/ 0 h 1445239"/>
                <a:gd name="connsiteX1" fmla="*/ 4972050 w 4972050"/>
                <a:gd name="connsiteY1" fmla="*/ 0 h 1445239"/>
                <a:gd name="connsiteX2" fmla="*/ 4972050 w 4972050"/>
                <a:gd name="connsiteY2" fmla="*/ 1445239 h 1445239"/>
                <a:gd name="connsiteX3" fmla="*/ 4846713 w 4972050"/>
                <a:gd name="connsiteY3" fmla="*/ 1445239 h 1445239"/>
                <a:gd name="connsiteX4" fmla="*/ 4846713 w 4972050"/>
                <a:gd name="connsiteY4" fmla="*/ 125337 h 1445239"/>
                <a:gd name="connsiteX5" fmla="*/ 125337 w 4972050"/>
                <a:gd name="connsiteY5" fmla="*/ 125337 h 1445239"/>
                <a:gd name="connsiteX6" fmla="*/ 125337 w 4972050"/>
                <a:gd name="connsiteY6" fmla="*/ 1445239 h 1445239"/>
                <a:gd name="connsiteX7" fmla="*/ 0 w 4972050"/>
                <a:gd name="connsiteY7" fmla="*/ 1445239 h 144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2050" h="1445239">
                  <a:moveTo>
                    <a:pt x="0" y="0"/>
                  </a:moveTo>
                  <a:lnTo>
                    <a:pt x="4972050" y="0"/>
                  </a:lnTo>
                  <a:lnTo>
                    <a:pt x="4972050" y="1445239"/>
                  </a:lnTo>
                  <a:lnTo>
                    <a:pt x="4846713" y="1445239"/>
                  </a:lnTo>
                  <a:lnTo>
                    <a:pt x="4846713" y="125337"/>
                  </a:lnTo>
                  <a:lnTo>
                    <a:pt x="125337" y="125337"/>
                  </a:lnTo>
                  <a:lnTo>
                    <a:pt x="125337" y="1445239"/>
                  </a:lnTo>
                  <a:lnTo>
                    <a:pt x="0" y="14452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3" name="Group 19">
              <a:extLst>
                <a:ext uri="{FF2B5EF4-FFF2-40B4-BE49-F238E27FC236}">
                  <a16:creationId xmlns:a16="http://schemas.microsoft.com/office/drawing/2014/main" xmlns="" id="{B49D2C01-2A20-4143-BCAD-6A6312B98A08}"/>
                </a:ext>
              </a:extLst>
            </p:cNvPr>
            <p:cNvGrpSpPr/>
            <p:nvPr/>
          </p:nvGrpSpPr>
          <p:grpSpPr>
            <a:xfrm>
              <a:off x="2229738" y="635165"/>
              <a:ext cx="7803176" cy="5052397"/>
              <a:chOff x="2229738" y="635165"/>
              <a:chExt cx="7803176" cy="505239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xmlns="" id="{FAC6889E-9C5A-4F40-B36F-D446C77768E4}"/>
                  </a:ext>
                </a:extLst>
              </p:cNvPr>
              <p:cNvSpPr/>
              <p:nvPr/>
            </p:nvSpPr>
            <p:spPr>
              <a:xfrm>
                <a:off x="3609975" y="1151426"/>
                <a:ext cx="4972050" cy="1445239"/>
              </a:xfrm>
              <a:custGeom>
                <a:avLst/>
                <a:gdLst>
                  <a:gd name="connsiteX0" fmla="*/ 0 w 4972050"/>
                  <a:gd name="connsiteY0" fmla="*/ 0 h 1445239"/>
                  <a:gd name="connsiteX1" fmla="*/ 4972050 w 4972050"/>
                  <a:gd name="connsiteY1" fmla="*/ 0 h 1445239"/>
                  <a:gd name="connsiteX2" fmla="*/ 4972050 w 4972050"/>
                  <a:gd name="connsiteY2" fmla="*/ 1445239 h 1445239"/>
                  <a:gd name="connsiteX3" fmla="*/ 4846713 w 4972050"/>
                  <a:gd name="connsiteY3" fmla="*/ 1445239 h 1445239"/>
                  <a:gd name="connsiteX4" fmla="*/ 4846713 w 4972050"/>
                  <a:gd name="connsiteY4" fmla="*/ 125337 h 1445239"/>
                  <a:gd name="connsiteX5" fmla="*/ 125337 w 4972050"/>
                  <a:gd name="connsiteY5" fmla="*/ 125337 h 1445239"/>
                  <a:gd name="connsiteX6" fmla="*/ 125337 w 4972050"/>
                  <a:gd name="connsiteY6" fmla="*/ 1445239 h 1445239"/>
                  <a:gd name="connsiteX7" fmla="*/ 0 w 4972050"/>
                  <a:gd name="connsiteY7" fmla="*/ 1445239 h 1445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72050" h="1445239">
                    <a:moveTo>
                      <a:pt x="0" y="0"/>
                    </a:moveTo>
                    <a:lnTo>
                      <a:pt x="4972050" y="0"/>
                    </a:lnTo>
                    <a:lnTo>
                      <a:pt x="4972050" y="1445239"/>
                    </a:lnTo>
                    <a:lnTo>
                      <a:pt x="4846713" y="1445239"/>
                    </a:lnTo>
                    <a:lnTo>
                      <a:pt x="4846713" y="125337"/>
                    </a:lnTo>
                    <a:lnTo>
                      <a:pt x="125337" y="125337"/>
                    </a:lnTo>
                    <a:lnTo>
                      <a:pt x="125337" y="1445239"/>
                    </a:lnTo>
                    <a:lnTo>
                      <a:pt x="0" y="144523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D039928E-7F45-4D48-A87B-BFF1229D99D9}"/>
                  </a:ext>
                </a:extLst>
              </p:cNvPr>
              <p:cNvSpPr/>
              <p:nvPr/>
            </p:nvSpPr>
            <p:spPr>
              <a:xfrm rot="2735247">
                <a:off x="8529637" y="409065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8C7D53DE-957E-4634-8DEC-72BF32FF5DB8}"/>
                  </a:ext>
                </a:extLst>
              </p:cNvPr>
              <p:cNvSpPr/>
              <p:nvPr/>
            </p:nvSpPr>
            <p:spPr>
              <a:xfrm rot="2735247">
                <a:off x="3452813" y="4639863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7EB634C8-28A3-4C33-9A37-7C5166CF0D48}"/>
                  </a:ext>
                </a:extLst>
              </p:cNvPr>
              <p:cNvSpPr/>
              <p:nvPr/>
            </p:nvSpPr>
            <p:spPr>
              <a:xfrm rot="2735247">
                <a:off x="9257907" y="-35067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CE60094A-3072-4592-A419-4DB5BBABA8FF}"/>
                  </a:ext>
                </a:extLst>
              </p:cNvPr>
              <p:cNvSpPr/>
              <p:nvPr/>
            </p:nvSpPr>
            <p:spPr>
              <a:xfrm rot="2735247">
                <a:off x="2899970" y="4912555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4" name="Group 26"/>
          <p:cNvGrpSpPr/>
          <p:nvPr/>
        </p:nvGrpSpPr>
        <p:grpSpPr>
          <a:xfrm>
            <a:off x="0" y="5140125"/>
            <a:ext cx="9144000" cy="1717875"/>
            <a:chOff x="0" y="5140125"/>
            <a:chExt cx="9144000" cy="1717875"/>
          </a:xfrm>
        </p:grpSpPr>
        <p:sp>
          <p:nvSpPr>
            <p:cNvPr id="21" name="Rectangle 20"/>
            <p:cNvSpPr/>
            <p:nvPr/>
          </p:nvSpPr>
          <p:spPr>
            <a:xfrm>
              <a:off x="0" y="5562600"/>
              <a:ext cx="9144000" cy="1295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C:\Documents and Settings\NAMBALI\My Documents\My Pictures\naicom.JP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14478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542177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0" y="5274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0" y="514012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>
            <a:extLst>
              <a:ext uri="{FF2B5EF4-FFF2-40B4-BE49-F238E27FC236}">
                <a16:creationId xmlns:a16="http://schemas.microsoft.com/office/drawing/2014/main" xmlns="" id="{C9445815-12D7-4E1D-A6E4-49EA4C8ECE5C}"/>
              </a:ext>
            </a:extLst>
          </p:cNvPr>
          <p:cNvGrpSpPr/>
          <p:nvPr/>
        </p:nvGrpSpPr>
        <p:grpSpPr>
          <a:xfrm>
            <a:off x="3375950" y="381000"/>
            <a:ext cx="5852382" cy="5052397"/>
            <a:chOff x="2229738" y="635165"/>
            <a:chExt cx="7803176" cy="5052397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15C647FD-F15A-4EF3-809D-6A1D53EDA1C0}"/>
                </a:ext>
              </a:extLst>
            </p:cNvPr>
            <p:cNvSpPr/>
            <p:nvPr/>
          </p:nvSpPr>
          <p:spPr>
            <a:xfrm rot="10800000">
              <a:off x="3609975" y="3851803"/>
              <a:ext cx="4972050" cy="1445239"/>
            </a:xfrm>
            <a:custGeom>
              <a:avLst/>
              <a:gdLst>
                <a:gd name="connsiteX0" fmla="*/ 0 w 4972050"/>
                <a:gd name="connsiteY0" fmla="*/ 0 h 1445239"/>
                <a:gd name="connsiteX1" fmla="*/ 4972050 w 4972050"/>
                <a:gd name="connsiteY1" fmla="*/ 0 h 1445239"/>
                <a:gd name="connsiteX2" fmla="*/ 4972050 w 4972050"/>
                <a:gd name="connsiteY2" fmla="*/ 1445239 h 1445239"/>
                <a:gd name="connsiteX3" fmla="*/ 4846713 w 4972050"/>
                <a:gd name="connsiteY3" fmla="*/ 1445239 h 1445239"/>
                <a:gd name="connsiteX4" fmla="*/ 4846713 w 4972050"/>
                <a:gd name="connsiteY4" fmla="*/ 125337 h 1445239"/>
                <a:gd name="connsiteX5" fmla="*/ 125337 w 4972050"/>
                <a:gd name="connsiteY5" fmla="*/ 125337 h 1445239"/>
                <a:gd name="connsiteX6" fmla="*/ 125337 w 4972050"/>
                <a:gd name="connsiteY6" fmla="*/ 1445239 h 1445239"/>
                <a:gd name="connsiteX7" fmla="*/ 0 w 4972050"/>
                <a:gd name="connsiteY7" fmla="*/ 1445239 h 144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2050" h="1445239">
                  <a:moveTo>
                    <a:pt x="0" y="0"/>
                  </a:moveTo>
                  <a:lnTo>
                    <a:pt x="4972050" y="0"/>
                  </a:lnTo>
                  <a:lnTo>
                    <a:pt x="4972050" y="1445239"/>
                  </a:lnTo>
                  <a:lnTo>
                    <a:pt x="4846713" y="1445239"/>
                  </a:lnTo>
                  <a:lnTo>
                    <a:pt x="4846713" y="125337"/>
                  </a:lnTo>
                  <a:lnTo>
                    <a:pt x="125337" y="125337"/>
                  </a:lnTo>
                  <a:lnTo>
                    <a:pt x="125337" y="1445239"/>
                  </a:lnTo>
                  <a:lnTo>
                    <a:pt x="0" y="14452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3" name="Group 19">
              <a:extLst>
                <a:ext uri="{FF2B5EF4-FFF2-40B4-BE49-F238E27FC236}">
                  <a16:creationId xmlns:a16="http://schemas.microsoft.com/office/drawing/2014/main" xmlns="" id="{B49D2C01-2A20-4143-BCAD-6A6312B98A08}"/>
                </a:ext>
              </a:extLst>
            </p:cNvPr>
            <p:cNvGrpSpPr/>
            <p:nvPr/>
          </p:nvGrpSpPr>
          <p:grpSpPr>
            <a:xfrm>
              <a:off x="2229738" y="635165"/>
              <a:ext cx="7803176" cy="5052397"/>
              <a:chOff x="2229738" y="635165"/>
              <a:chExt cx="7803176" cy="505239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xmlns="" id="{FAC6889E-9C5A-4F40-B36F-D446C77768E4}"/>
                  </a:ext>
                </a:extLst>
              </p:cNvPr>
              <p:cNvSpPr/>
              <p:nvPr/>
            </p:nvSpPr>
            <p:spPr>
              <a:xfrm>
                <a:off x="3609975" y="1151426"/>
                <a:ext cx="4972050" cy="1445239"/>
              </a:xfrm>
              <a:custGeom>
                <a:avLst/>
                <a:gdLst>
                  <a:gd name="connsiteX0" fmla="*/ 0 w 4972050"/>
                  <a:gd name="connsiteY0" fmla="*/ 0 h 1445239"/>
                  <a:gd name="connsiteX1" fmla="*/ 4972050 w 4972050"/>
                  <a:gd name="connsiteY1" fmla="*/ 0 h 1445239"/>
                  <a:gd name="connsiteX2" fmla="*/ 4972050 w 4972050"/>
                  <a:gd name="connsiteY2" fmla="*/ 1445239 h 1445239"/>
                  <a:gd name="connsiteX3" fmla="*/ 4846713 w 4972050"/>
                  <a:gd name="connsiteY3" fmla="*/ 1445239 h 1445239"/>
                  <a:gd name="connsiteX4" fmla="*/ 4846713 w 4972050"/>
                  <a:gd name="connsiteY4" fmla="*/ 125337 h 1445239"/>
                  <a:gd name="connsiteX5" fmla="*/ 125337 w 4972050"/>
                  <a:gd name="connsiteY5" fmla="*/ 125337 h 1445239"/>
                  <a:gd name="connsiteX6" fmla="*/ 125337 w 4972050"/>
                  <a:gd name="connsiteY6" fmla="*/ 1445239 h 1445239"/>
                  <a:gd name="connsiteX7" fmla="*/ 0 w 4972050"/>
                  <a:gd name="connsiteY7" fmla="*/ 1445239 h 1445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72050" h="1445239">
                    <a:moveTo>
                      <a:pt x="0" y="0"/>
                    </a:moveTo>
                    <a:lnTo>
                      <a:pt x="4972050" y="0"/>
                    </a:lnTo>
                    <a:lnTo>
                      <a:pt x="4972050" y="1445239"/>
                    </a:lnTo>
                    <a:lnTo>
                      <a:pt x="4846713" y="1445239"/>
                    </a:lnTo>
                    <a:lnTo>
                      <a:pt x="4846713" y="125337"/>
                    </a:lnTo>
                    <a:lnTo>
                      <a:pt x="125337" y="125337"/>
                    </a:lnTo>
                    <a:lnTo>
                      <a:pt x="125337" y="1445239"/>
                    </a:lnTo>
                    <a:lnTo>
                      <a:pt x="0" y="144523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D039928E-7F45-4D48-A87B-BFF1229D99D9}"/>
                  </a:ext>
                </a:extLst>
              </p:cNvPr>
              <p:cNvSpPr/>
              <p:nvPr/>
            </p:nvSpPr>
            <p:spPr>
              <a:xfrm rot="2735247">
                <a:off x="8529637" y="409065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8C7D53DE-957E-4634-8DEC-72BF32FF5DB8}"/>
                  </a:ext>
                </a:extLst>
              </p:cNvPr>
              <p:cNvSpPr/>
              <p:nvPr/>
            </p:nvSpPr>
            <p:spPr>
              <a:xfrm rot="2735247">
                <a:off x="3452813" y="4639863"/>
                <a:ext cx="104775" cy="14452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7EB634C8-28A3-4C33-9A37-7C5166CF0D48}"/>
                  </a:ext>
                </a:extLst>
              </p:cNvPr>
              <p:cNvSpPr/>
              <p:nvPr/>
            </p:nvSpPr>
            <p:spPr>
              <a:xfrm rot="2735247">
                <a:off x="9257907" y="-35067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CE60094A-3072-4592-A419-4DB5BBABA8FF}"/>
                  </a:ext>
                </a:extLst>
              </p:cNvPr>
              <p:cNvSpPr/>
              <p:nvPr/>
            </p:nvSpPr>
            <p:spPr>
              <a:xfrm rot="2735247">
                <a:off x="2899970" y="4912555"/>
                <a:ext cx="104775" cy="1445239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4" name="Group 26"/>
          <p:cNvGrpSpPr/>
          <p:nvPr/>
        </p:nvGrpSpPr>
        <p:grpSpPr>
          <a:xfrm>
            <a:off x="0" y="5140125"/>
            <a:ext cx="9144000" cy="1717875"/>
            <a:chOff x="0" y="5140125"/>
            <a:chExt cx="9144000" cy="1717875"/>
          </a:xfrm>
        </p:grpSpPr>
        <p:sp>
          <p:nvSpPr>
            <p:cNvPr id="21" name="Rectangle 20"/>
            <p:cNvSpPr/>
            <p:nvPr/>
          </p:nvSpPr>
          <p:spPr>
            <a:xfrm>
              <a:off x="0" y="5562600"/>
              <a:ext cx="9144000" cy="1295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C:\Documents and Settings\NAMBALI\My Documents\My Pictures\naicom.JP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14478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542177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0" y="5274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0" y="5140125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245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맑은 고딕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NAICOM</dc:creator>
  <cp:lastModifiedBy>Austin Tobi</cp:lastModifiedBy>
  <cp:revision>27</cp:revision>
  <dcterms:created xsi:type="dcterms:W3CDTF">2019-03-20T08:04:46Z</dcterms:created>
  <dcterms:modified xsi:type="dcterms:W3CDTF">2019-03-21T14:28:58Z</dcterms:modified>
</cp:coreProperties>
</file>