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94A1-2200-4638-BA8F-EBCE8216BB6C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7F17-9CBD-4B5E-9582-7E4829282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76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IMPORTANT DEVELOPMENTS WITH IMPLICATIONS FOR CAPITAL MARKET ACTIVITIES FROM LAST CMC MEETING.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9144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000" b="1" dirty="0"/>
              <a:t>Tier-based Minimum Solvency (TBMS) Framework: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	   </a:t>
            </a:r>
            <a:r>
              <a:rPr lang="en-US" sz="2000" b="1" i="1" dirty="0"/>
              <a:t>What:</a:t>
            </a:r>
          </a:p>
          <a:p>
            <a:r>
              <a:rPr lang="en-US" sz="2000" dirty="0"/>
              <a:t>	- Categorization according to capitalization.</a:t>
            </a:r>
          </a:p>
          <a:p>
            <a:r>
              <a:rPr lang="en-US" sz="2000" dirty="0"/>
              <a:t>	- Matches risk-bearing to capacity.</a:t>
            </a:r>
          </a:p>
          <a:p>
            <a:endParaRPr lang="en-US" sz="2000" dirty="0"/>
          </a:p>
          <a:p>
            <a:r>
              <a:rPr lang="en-US" sz="2000" dirty="0"/>
              <a:t>         </a:t>
            </a:r>
            <a:r>
              <a:rPr lang="en-US" sz="2000" b="1" i="1" dirty="0"/>
              <a:t>Why:</a:t>
            </a:r>
            <a:endParaRPr lang="en-US" sz="2000" i="1" dirty="0"/>
          </a:p>
          <a:p>
            <a:r>
              <a:rPr lang="en-US" sz="2000" dirty="0"/>
              <a:t>	- Protect policy holders and investors</a:t>
            </a:r>
          </a:p>
          <a:p>
            <a:r>
              <a:rPr lang="en-US" sz="2000" dirty="0"/>
              <a:t>	- Build confidence in the industry.</a:t>
            </a:r>
          </a:p>
          <a:p>
            <a:endParaRPr lang="en-US" sz="2000" dirty="0"/>
          </a:p>
          <a:p>
            <a:r>
              <a:rPr lang="en-US" sz="2000" dirty="0"/>
              <a:t>          </a:t>
            </a:r>
            <a:r>
              <a:rPr lang="en-US" sz="2000" b="1" dirty="0"/>
              <a:t>Implications for Capital Market</a:t>
            </a:r>
            <a:r>
              <a:rPr lang="en-US" sz="2000" dirty="0"/>
              <a:t>:</a:t>
            </a:r>
            <a:r>
              <a:rPr lang="en-US" sz="2000" i="1" dirty="0"/>
              <a:t> </a:t>
            </a:r>
          </a:p>
          <a:p>
            <a:r>
              <a:rPr lang="en-US" sz="2000" dirty="0"/>
              <a:t>	- Recapitalization</a:t>
            </a:r>
          </a:p>
          <a:p>
            <a:r>
              <a:rPr lang="en-US" sz="2000" dirty="0"/>
              <a:t>	- Mergers &amp; Acquisitions</a:t>
            </a:r>
          </a:p>
          <a:p>
            <a:endParaRPr lang="en-US" sz="2000" dirty="0"/>
          </a:p>
          <a:p>
            <a:r>
              <a:rPr lang="en-US" sz="2000" dirty="0"/>
              <a:t>Details of the proposal being fine-tuned</a:t>
            </a:r>
          </a:p>
          <a:p>
            <a:r>
              <a:rPr lang="en-US" sz="2000" dirty="0"/>
              <a:t>Operators are now sensitized on necessity of beefing up capital and exploring options.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81000" y="228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Risk Classification: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35304"/>
              </p:ext>
            </p:extLst>
          </p:nvPr>
        </p:nvGraphicFramePr>
        <p:xfrm>
          <a:off x="457200" y="838200"/>
          <a:ext cx="8077200" cy="4876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Tier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/>
                        <a:t>Tier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life, Health Insurance</a:t>
                      </a:r>
                      <a:r>
                        <a:rPr lang="en-US" baseline="0" dirty="0"/>
                        <a:t> and Miscellaneous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Fire, Motor,</a:t>
                      </a:r>
                      <a:r>
                        <a:rPr lang="en-US" baseline="0" dirty="0"/>
                        <a:t> General Accident, Agricultural and Miscellaneous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/>
                        <a:t>Tier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Tier 3 plus group</a:t>
                      </a:r>
                      <a:r>
                        <a:rPr lang="en-US" baseline="0" dirty="0"/>
                        <a:t>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Tier 3 risks plus engineering,</a:t>
                      </a:r>
                      <a:r>
                        <a:rPr lang="en-US" baseline="0" dirty="0"/>
                        <a:t> Marine, Bonds Credit guarantee and Suretyship insurances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/>
                        <a:t>Tier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Tier 2 plus Annuity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Tier 2 plus Oil and Gas (oil related projects,</a:t>
                      </a:r>
                      <a:r>
                        <a:rPr lang="en-US" baseline="0" dirty="0"/>
                        <a:t> exploration</a:t>
                      </a:r>
                      <a:r>
                        <a:rPr lang="en-US" dirty="0"/>
                        <a:t>) and aviation insurances.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810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Minimum Capital Requirement: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00660"/>
              </p:ext>
            </p:extLst>
          </p:nvPr>
        </p:nvGraphicFramePr>
        <p:xfrm>
          <a:off x="457200" y="609600"/>
          <a:ext cx="8077200" cy="51053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723">
                <a:tc>
                  <a:txBody>
                    <a:bodyPr/>
                    <a:lstStyle/>
                    <a:p>
                      <a:r>
                        <a:rPr lang="en-US" dirty="0"/>
                        <a:t>Tier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Tier-based Minimum capital (</a:t>
                      </a:r>
                      <a:r>
                        <a:rPr lang="en-US" strike="dblStrike" baseline="0" dirty="0" err="1"/>
                        <a:t>N</a:t>
                      </a:r>
                      <a:r>
                        <a:rPr lang="en-US" dirty="0" err="1"/>
                        <a:t>billion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723">
                <a:tc gridSpan="2">
                  <a:txBody>
                    <a:bodyPr/>
                    <a:lstStyle/>
                    <a:p>
                      <a:pPr algn="l">
                        <a:tabLst/>
                      </a:pPr>
                      <a:r>
                        <a:rPr lang="en-US" dirty="0"/>
                        <a:t>                     Life Companies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723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         Non-Life Companies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2723">
                <a:tc gridSpan="2">
                  <a:txBody>
                    <a:bodyPr/>
                    <a:lstStyle/>
                    <a:p>
                      <a:pPr algn="l">
                        <a:tabLst>
                          <a:tab pos="1146175" algn="l"/>
                          <a:tab pos="1262063" algn="l"/>
                        </a:tabLst>
                      </a:pPr>
                      <a:r>
                        <a:rPr lang="en-US" dirty="0"/>
                        <a:t>            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Composite Companies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>
          <a:xfrm>
            <a:off x="228600" y="76200"/>
            <a:ext cx="8686800" cy="838200"/>
          </a:xfrm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Factors Responsible For Developments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04800" y="762000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overriding consideration is to ensure safety and soundness of Insurance institutions, by: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Checking unhealthy risk-to-capital ratios due to prevalent high risk appetite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Reducing, and ultimately eradicating, the incidences of default in claims payment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Preventing further reputational damage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Guarding against erosion of shareholders’ investments</a:t>
            </a: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7200" y="152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533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b="1" dirty="0"/>
              <a:t> Stiff opposition from operators.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-</a:t>
            </a:r>
            <a:r>
              <a:rPr lang="en-US" dirty="0"/>
              <a:t>  </a:t>
            </a:r>
            <a:r>
              <a:rPr lang="en-US" sz="2400" b="1" dirty="0"/>
              <a:t>Inhibiting Legal Framework: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sz="2000" dirty="0"/>
              <a:t>Weak laws unduly hamper the regulator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Overhaul of legal framework slow and laborious.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-  Interference in regulatory policy issues a hindrance.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8956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STEPS TAKEN: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600" y="362360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/>
              <a:t> Tweaks to TBMS framework ongoing  (to be re-introduced on completion of review)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/>
              <a:t> Ongoing consultation with stakeholders.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/>
              <a:t> Amendment of insurance laws pending with NASS</a:t>
            </a: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4221" y="152400"/>
            <a:ext cx="663237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Issues for Deliberation</a:t>
            </a: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3375950" y="381000"/>
            <a:ext cx="5852382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" name="Group 26"/>
          <p:cNvGrpSpPr/>
          <p:nvPr/>
        </p:nvGrpSpPr>
        <p:grpSpPr>
          <a:xfrm>
            <a:off x="0" y="5140125"/>
            <a:ext cx="9144000" cy="1717875"/>
            <a:chOff x="0" y="5140125"/>
            <a:chExt cx="9144000" cy="1717875"/>
          </a:xfrm>
        </p:grpSpPr>
        <p:sp>
          <p:nvSpPr>
            <p:cNvPr id="21" name="Rectangle 20"/>
            <p:cNvSpPr/>
            <p:nvPr/>
          </p:nvSpPr>
          <p:spPr>
            <a:xfrm>
              <a:off x="0" y="5562600"/>
              <a:ext cx="9144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C:\Documents and Settings\NAMBALI\My Documents\My Pictures\naicom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6200" y="5562600"/>
              <a:ext cx="1447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542177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274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5140125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245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NAICOM</dc:creator>
  <cp:lastModifiedBy>Austin Tobi</cp:lastModifiedBy>
  <cp:revision>27</cp:revision>
  <dcterms:created xsi:type="dcterms:W3CDTF">2019-03-20T08:04:46Z</dcterms:created>
  <dcterms:modified xsi:type="dcterms:W3CDTF">2019-03-21T14:28:58Z</dcterms:modified>
</cp:coreProperties>
</file>