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429" r:id="rId2"/>
    <p:sldId id="412" r:id="rId3"/>
    <p:sldId id="432" r:id="rId4"/>
    <p:sldId id="391" r:id="rId5"/>
    <p:sldId id="43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la Ajomale" initials="BA" lastIdx="2" clrIdx="0">
    <p:extLst>
      <p:ext uri="{19B8F6BF-5375-455C-9EA6-DF929625EA0E}">
        <p15:presenceInfo xmlns:p15="http://schemas.microsoft.com/office/powerpoint/2012/main" userId="Bola Ajoma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0C0F"/>
    <a:srgbClr val="0814A0"/>
    <a:srgbClr val="ED1F23"/>
    <a:srgbClr val="6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59" d="100"/>
          <a:sy n="59" d="100"/>
        </p:scale>
        <p:origin x="67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baseline="0">
                <a:solidFill>
                  <a:sysClr val="windowText" lastClr="000000"/>
                </a:solidFill>
              </a:rPr>
              <a:t>Quarterly </a:t>
            </a:r>
            <a:r>
              <a:rPr lang="en-US" b="1">
                <a:solidFill>
                  <a:sysClr val="windowText" lastClr="000000"/>
                </a:solidFill>
              </a:rPr>
              <a:t>Market Performance</a:t>
            </a:r>
          </a:p>
        </c:rich>
      </c:tx>
      <c:layout>
        <c:manualLayout>
          <c:xMode val="edge"/>
          <c:yMode val="edge"/>
          <c:x val="1.7826334208223972E-2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109514435695539"/>
          <c:y val="0.20412037037037037"/>
          <c:w val="0.76699059492563426"/>
          <c:h val="0.631759259259259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'Quarterly Trading Activity'!$V$9</c:f>
              <c:strCache>
                <c:ptCount val="1"/>
                <c:pt idx="0">
                  <c:v>Volume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34925"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cat>
            <c:strRef>
              <c:f>'Quarterly Trading Activity'!$U$24:$U$33</c:f>
              <c:strCache>
                <c:ptCount val="10"/>
                <c:pt idx="0">
                  <c:v>Q1 2017</c:v>
                </c:pt>
                <c:pt idx="1">
                  <c:v>Q2 2017</c:v>
                </c:pt>
                <c:pt idx="2">
                  <c:v>Q3 2017</c:v>
                </c:pt>
                <c:pt idx="3">
                  <c:v>Q4 2017</c:v>
                </c:pt>
                <c:pt idx="4">
                  <c:v>Q1 2018</c:v>
                </c:pt>
                <c:pt idx="5">
                  <c:v>Q2 2018</c:v>
                </c:pt>
                <c:pt idx="6">
                  <c:v>Q3 2018</c:v>
                </c:pt>
                <c:pt idx="7">
                  <c:v>Q4 2018</c:v>
                </c:pt>
                <c:pt idx="8">
                  <c:v>Q1 2019</c:v>
                </c:pt>
                <c:pt idx="9">
                  <c:v>Q2 2019</c:v>
                </c:pt>
              </c:strCache>
            </c:strRef>
          </c:cat>
          <c:val>
            <c:numRef>
              <c:f>'Quarterly Trading Activity'!$V$24:$V$33</c:f>
              <c:numCache>
                <c:formatCode>0.00</c:formatCode>
                <c:ptCount val="10"/>
                <c:pt idx="0">
                  <c:v>203.54</c:v>
                </c:pt>
                <c:pt idx="1">
                  <c:v>143.38999999999999</c:v>
                </c:pt>
                <c:pt idx="2">
                  <c:v>522.89</c:v>
                </c:pt>
                <c:pt idx="3" formatCode="General">
                  <c:v>90.54</c:v>
                </c:pt>
                <c:pt idx="4">
                  <c:v>352.06</c:v>
                </c:pt>
                <c:pt idx="5">
                  <c:v>670.6</c:v>
                </c:pt>
                <c:pt idx="6">
                  <c:v>17158.43</c:v>
                </c:pt>
                <c:pt idx="7">
                  <c:v>955.24</c:v>
                </c:pt>
                <c:pt idx="8">
                  <c:v>1150.27</c:v>
                </c:pt>
                <c:pt idx="9">
                  <c:v>1415.892108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13-4517-A8D0-3B911B6470B3}"/>
            </c:ext>
          </c:extLst>
        </c:ser>
        <c:ser>
          <c:idx val="1"/>
          <c:order val="1"/>
          <c:tx>
            <c:strRef>
              <c:f>'Quarterly Trading Activity'!$W$9</c:f>
              <c:strCache>
                <c:ptCount val="1"/>
                <c:pt idx="0">
                  <c:v>Value </c:v>
                </c:pt>
              </c:strCache>
            </c:strRef>
          </c:tx>
          <c:spPr>
            <a:solidFill>
              <a:srgbClr val="FF0000"/>
            </a:solidFill>
            <a:ln w="34925">
              <a:solidFill>
                <a:srgbClr val="FF0000"/>
              </a:solidFill>
            </a:ln>
            <a:effectLst/>
          </c:spPr>
          <c:invertIfNegative val="0"/>
          <c:cat>
            <c:strRef>
              <c:f>'Quarterly Trading Activity'!$U$24:$U$33</c:f>
              <c:strCache>
                <c:ptCount val="10"/>
                <c:pt idx="0">
                  <c:v>Q1 2017</c:v>
                </c:pt>
                <c:pt idx="1">
                  <c:v>Q2 2017</c:v>
                </c:pt>
                <c:pt idx="2">
                  <c:v>Q3 2017</c:v>
                </c:pt>
                <c:pt idx="3">
                  <c:v>Q4 2017</c:v>
                </c:pt>
                <c:pt idx="4">
                  <c:v>Q1 2018</c:v>
                </c:pt>
                <c:pt idx="5">
                  <c:v>Q2 2018</c:v>
                </c:pt>
                <c:pt idx="6">
                  <c:v>Q3 2018</c:v>
                </c:pt>
                <c:pt idx="7">
                  <c:v>Q4 2018</c:v>
                </c:pt>
                <c:pt idx="8">
                  <c:v>Q1 2019</c:v>
                </c:pt>
                <c:pt idx="9">
                  <c:v>Q2 2019</c:v>
                </c:pt>
              </c:strCache>
            </c:strRef>
          </c:cat>
          <c:val>
            <c:numRef>
              <c:f>'Quarterly Trading Activity'!$W$24:$W$33</c:f>
              <c:numCache>
                <c:formatCode>General</c:formatCode>
                <c:ptCount val="10"/>
                <c:pt idx="0">
                  <c:v>1014.45</c:v>
                </c:pt>
                <c:pt idx="1">
                  <c:v>884.22</c:v>
                </c:pt>
                <c:pt idx="2">
                  <c:v>861.88</c:v>
                </c:pt>
                <c:pt idx="3">
                  <c:v>1058</c:v>
                </c:pt>
                <c:pt idx="4">
                  <c:v>3597.9</c:v>
                </c:pt>
                <c:pt idx="5">
                  <c:v>1702.51</c:v>
                </c:pt>
                <c:pt idx="6">
                  <c:v>13643.55</c:v>
                </c:pt>
                <c:pt idx="7">
                  <c:v>11853.74</c:v>
                </c:pt>
                <c:pt idx="8">
                  <c:v>5112.1099999999997</c:v>
                </c:pt>
                <c:pt idx="9">
                  <c:v>2177.8029904500004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13-4517-A8D0-3B911B6470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32"/>
        <c:axId val="240571888"/>
        <c:axId val="190044928"/>
      </c:barChart>
      <c:lineChart>
        <c:grouping val="standard"/>
        <c:varyColors val="0"/>
        <c:ser>
          <c:idx val="2"/>
          <c:order val="2"/>
          <c:tx>
            <c:strRef>
              <c:f>'Quarterly Trading Activity'!$X$9</c:f>
              <c:strCache>
                <c:ptCount val="1"/>
                <c:pt idx="0">
                  <c:v>Deals 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'Quarterly Trading Activity'!$U$24:$U$33</c:f>
              <c:strCache>
                <c:ptCount val="10"/>
                <c:pt idx="0">
                  <c:v>Q1 2017</c:v>
                </c:pt>
                <c:pt idx="1">
                  <c:v>Q2 2017</c:v>
                </c:pt>
                <c:pt idx="2">
                  <c:v>Q3 2017</c:v>
                </c:pt>
                <c:pt idx="3">
                  <c:v>Q4 2017</c:v>
                </c:pt>
                <c:pt idx="4">
                  <c:v>Q1 2018</c:v>
                </c:pt>
                <c:pt idx="5">
                  <c:v>Q2 2018</c:v>
                </c:pt>
                <c:pt idx="6">
                  <c:v>Q3 2018</c:v>
                </c:pt>
                <c:pt idx="7">
                  <c:v>Q4 2018</c:v>
                </c:pt>
                <c:pt idx="8">
                  <c:v>Q1 2019</c:v>
                </c:pt>
                <c:pt idx="9">
                  <c:v>Q2 2019</c:v>
                </c:pt>
              </c:strCache>
            </c:strRef>
          </c:cat>
          <c:val>
            <c:numRef>
              <c:f>'Quarterly Trading Activity'!$X$24:$X$33</c:f>
              <c:numCache>
                <c:formatCode>General</c:formatCode>
                <c:ptCount val="10"/>
                <c:pt idx="0">
                  <c:v>700</c:v>
                </c:pt>
                <c:pt idx="1">
                  <c:v>741</c:v>
                </c:pt>
                <c:pt idx="2">
                  <c:v>691</c:v>
                </c:pt>
                <c:pt idx="3">
                  <c:v>657</c:v>
                </c:pt>
                <c:pt idx="4">
                  <c:v>648</c:v>
                </c:pt>
                <c:pt idx="5">
                  <c:v>829</c:v>
                </c:pt>
                <c:pt idx="6">
                  <c:v>788</c:v>
                </c:pt>
                <c:pt idx="7">
                  <c:v>663</c:v>
                </c:pt>
                <c:pt idx="8">
                  <c:v>1046</c:v>
                </c:pt>
                <c:pt idx="9">
                  <c:v>652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13-4517-A8D0-3B911B6470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046048"/>
        <c:axId val="190045488"/>
      </c:lineChart>
      <c:catAx>
        <c:axId val="24057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044928"/>
        <c:crosses val="autoZero"/>
        <c:auto val="1"/>
        <c:lblAlgn val="ctr"/>
        <c:lblOffset val="100"/>
        <c:noMultiLvlLbl val="0"/>
      </c:catAx>
      <c:valAx>
        <c:axId val="190044928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571888"/>
        <c:crosses val="autoZero"/>
        <c:crossBetween val="between"/>
      </c:valAx>
      <c:valAx>
        <c:axId val="19004548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046048"/>
        <c:crosses val="max"/>
        <c:crossBetween val="between"/>
      </c:valAx>
      <c:catAx>
        <c:axId val="190046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00454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335783027121609"/>
          <c:y val="0.13020778652668413"/>
          <c:w val="0.40215179352580926"/>
          <c:h val="6.13506124234470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099432990754908E-2"/>
          <c:y val="0.13617398550187054"/>
          <c:w val="0.82241616838164699"/>
          <c:h val="0.77736780260076099"/>
        </c:manualLayout>
      </c:layout>
      <c:areaChart>
        <c:grouping val="standard"/>
        <c:varyColors val="0"/>
        <c:ser>
          <c:idx val="0"/>
          <c:order val="0"/>
          <c:tx>
            <c:strRef>
              <c:f>' USI &amp; Market Cap Graph 2019'!$C$1</c:f>
              <c:strCache>
                <c:ptCount val="1"/>
                <c:pt idx="0">
                  <c:v>Market Cap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cat>
            <c:numRef>
              <c:f>' USI &amp; Market Cap Graph 2019'!$A$918:$A$1038</c:f>
              <c:numCache>
                <c:formatCode>dd\-mm\-yyyy</c:formatCode>
                <c:ptCount val="121"/>
                <c:pt idx="0">
                  <c:v>43467</c:v>
                </c:pt>
                <c:pt idx="1">
                  <c:v>43468</c:v>
                </c:pt>
                <c:pt idx="2">
                  <c:v>43469</c:v>
                </c:pt>
                <c:pt idx="3">
                  <c:v>43472</c:v>
                </c:pt>
                <c:pt idx="4">
                  <c:v>43473</c:v>
                </c:pt>
                <c:pt idx="5">
                  <c:v>43474</c:v>
                </c:pt>
                <c:pt idx="6">
                  <c:v>43475</c:v>
                </c:pt>
                <c:pt idx="7">
                  <c:v>43476</c:v>
                </c:pt>
                <c:pt idx="8">
                  <c:v>43479</c:v>
                </c:pt>
                <c:pt idx="9">
                  <c:v>43480</c:v>
                </c:pt>
                <c:pt idx="10">
                  <c:v>43481</c:v>
                </c:pt>
                <c:pt idx="11">
                  <c:v>43482</c:v>
                </c:pt>
                <c:pt idx="12">
                  <c:v>43483</c:v>
                </c:pt>
                <c:pt idx="13">
                  <c:v>43486</c:v>
                </c:pt>
                <c:pt idx="14">
                  <c:v>43487</c:v>
                </c:pt>
                <c:pt idx="15">
                  <c:v>43488</c:v>
                </c:pt>
                <c:pt idx="16">
                  <c:v>43489</c:v>
                </c:pt>
                <c:pt idx="17">
                  <c:v>43490</c:v>
                </c:pt>
                <c:pt idx="18">
                  <c:v>43493</c:v>
                </c:pt>
                <c:pt idx="19">
                  <c:v>43494</c:v>
                </c:pt>
                <c:pt idx="20">
                  <c:v>43495</c:v>
                </c:pt>
                <c:pt idx="21">
                  <c:v>43496</c:v>
                </c:pt>
                <c:pt idx="22">
                  <c:v>43497</c:v>
                </c:pt>
                <c:pt idx="23">
                  <c:v>43500</c:v>
                </c:pt>
                <c:pt idx="24">
                  <c:v>43501</c:v>
                </c:pt>
                <c:pt idx="25">
                  <c:v>43502</c:v>
                </c:pt>
                <c:pt idx="26">
                  <c:v>43503</c:v>
                </c:pt>
                <c:pt idx="27">
                  <c:v>43504</c:v>
                </c:pt>
                <c:pt idx="28">
                  <c:v>43507</c:v>
                </c:pt>
                <c:pt idx="29">
                  <c:v>43508</c:v>
                </c:pt>
                <c:pt idx="30">
                  <c:v>43509</c:v>
                </c:pt>
                <c:pt idx="31">
                  <c:v>43510</c:v>
                </c:pt>
                <c:pt idx="32">
                  <c:v>43511</c:v>
                </c:pt>
                <c:pt idx="33">
                  <c:v>43514</c:v>
                </c:pt>
                <c:pt idx="34">
                  <c:v>43515</c:v>
                </c:pt>
                <c:pt idx="35">
                  <c:v>43516</c:v>
                </c:pt>
                <c:pt idx="36">
                  <c:v>43517</c:v>
                </c:pt>
                <c:pt idx="37">
                  <c:v>43518</c:v>
                </c:pt>
                <c:pt idx="38">
                  <c:v>43521</c:v>
                </c:pt>
                <c:pt idx="39">
                  <c:v>43522</c:v>
                </c:pt>
                <c:pt idx="40">
                  <c:v>43523</c:v>
                </c:pt>
                <c:pt idx="41">
                  <c:v>43524</c:v>
                </c:pt>
                <c:pt idx="42">
                  <c:v>43525</c:v>
                </c:pt>
                <c:pt idx="43">
                  <c:v>43528</c:v>
                </c:pt>
                <c:pt idx="44">
                  <c:v>43529</c:v>
                </c:pt>
                <c:pt idx="45">
                  <c:v>43530</c:v>
                </c:pt>
                <c:pt idx="46">
                  <c:v>43531</c:v>
                </c:pt>
                <c:pt idx="47">
                  <c:v>43532</c:v>
                </c:pt>
                <c:pt idx="48">
                  <c:v>43535</c:v>
                </c:pt>
                <c:pt idx="49">
                  <c:v>43536</c:v>
                </c:pt>
                <c:pt idx="50">
                  <c:v>43537</c:v>
                </c:pt>
                <c:pt idx="51">
                  <c:v>43538</c:v>
                </c:pt>
                <c:pt idx="52">
                  <c:v>43539</c:v>
                </c:pt>
                <c:pt idx="53">
                  <c:v>43542</c:v>
                </c:pt>
                <c:pt idx="54">
                  <c:v>43543</c:v>
                </c:pt>
                <c:pt idx="55">
                  <c:v>43544</c:v>
                </c:pt>
                <c:pt idx="56">
                  <c:v>43545</c:v>
                </c:pt>
                <c:pt idx="57">
                  <c:v>43546</c:v>
                </c:pt>
                <c:pt idx="58">
                  <c:v>43549</c:v>
                </c:pt>
                <c:pt idx="59">
                  <c:v>43550</c:v>
                </c:pt>
                <c:pt idx="60">
                  <c:v>43551</c:v>
                </c:pt>
                <c:pt idx="61">
                  <c:v>43552</c:v>
                </c:pt>
                <c:pt idx="62">
                  <c:v>43553</c:v>
                </c:pt>
                <c:pt idx="63">
                  <c:v>43556</c:v>
                </c:pt>
                <c:pt idx="64">
                  <c:v>43557</c:v>
                </c:pt>
                <c:pt idx="65">
                  <c:v>43558</c:v>
                </c:pt>
                <c:pt idx="66">
                  <c:v>43559</c:v>
                </c:pt>
                <c:pt idx="67">
                  <c:v>43560</c:v>
                </c:pt>
                <c:pt idx="68">
                  <c:v>43563</c:v>
                </c:pt>
                <c:pt idx="69">
                  <c:v>43564</c:v>
                </c:pt>
                <c:pt idx="70">
                  <c:v>43565</c:v>
                </c:pt>
                <c:pt idx="71">
                  <c:v>43566</c:v>
                </c:pt>
                <c:pt idx="72">
                  <c:v>43567</c:v>
                </c:pt>
                <c:pt idx="73">
                  <c:v>43570</c:v>
                </c:pt>
                <c:pt idx="74">
                  <c:v>43571</c:v>
                </c:pt>
                <c:pt idx="75">
                  <c:v>43572</c:v>
                </c:pt>
                <c:pt idx="76">
                  <c:v>43573</c:v>
                </c:pt>
                <c:pt idx="77">
                  <c:v>43578</c:v>
                </c:pt>
                <c:pt idx="78">
                  <c:v>43579</c:v>
                </c:pt>
                <c:pt idx="79">
                  <c:v>43580</c:v>
                </c:pt>
                <c:pt idx="80">
                  <c:v>43581</c:v>
                </c:pt>
                <c:pt idx="81">
                  <c:v>43584</c:v>
                </c:pt>
                <c:pt idx="82">
                  <c:v>43585</c:v>
                </c:pt>
                <c:pt idx="83">
                  <c:v>43587</c:v>
                </c:pt>
                <c:pt idx="84">
                  <c:v>43588</c:v>
                </c:pt>
                <c:pt idx="85">
                  <c:v>43591</c:v>
                </c:pt>
                <c:pt idx="86">
                  <c:v>43592</c:v>
                </c:pt>
                <c:pt idx="87">
                  <c:v>43593</c:v>
                </c:pt>
                <c:pt idx="88">
                  <c:v>43594</c:v>
                </c:pt>
                <c:pt idx="89">
                  <c:v>43595</c:v>
                </c:pt>
                <c:pt idx="90">
                  <c:v>43598</c:v>
                </c:pt>
                <c:pt idx="91">
                  <c:v>43599</c:v>
                </c:pt>
                <c:pt idx="92">
                  <c:v>43600</c:v>
                </c:pt>
                <c:pt idx="93">
                  <c:v>43601</c:v>
                </c:pt>
                <c:pt idx="94">
                  <c:v>43602</c:v>
                </c:pt>
                <c:pt idx="95">
                  <c:v>43605</c:v>
                </c:pt>
                <c:pt idx="96">
                  <c:v>43606</c:v>
                </c:pt>
                <c:pt idx="97">
                  <c:v>43607</c:v>
                </c:pt>
                <c:pt idx="98">
                  <c:v>43608</c:v>
                </c:pt>
                <c:pt idx="99">
                  <c:v>43609</c:v>
                </c:pt>
                <c:pt idx="100">
                  <c:v>43612</c:v>
                </c:pt>
                <c:pt idx="101">
                  <c:v>43613</c:v>
                </c:pt>
                <c:pt idx="102">
                  <c:v>43615</c:v>
                </c:pt>
                <c:pt idx="103">
                  <c:v>43616</c:v>
                </c:pt>
                <c:pt idx="104">
                  <c:v>43619</c:v>
                </c:pt>
                <c:pt idx="105">
                  <c:v>43622</c:v>
                </c:pt>
                <c:pt idx="106">
                  <c:v>43623</c:v>
                </c:pt>
                <c:pt idx="107">
                  <c:v>43626</c:v>
                </c:pt>
                <c:pt idx="108">
                  <c:v>43627</c:v>
                </c:pt>
                <c:pt idx="109">
                  <c:v>43629</c:v>
                </c:pt>
                <c:pt idx="110">
                  <c:v>43630</c:v>
                </c:pt>
                <c:pt idx="111">
                  <c:v>43633</c:v>
                </c:pt>
                <c:pt idx="112">
                  <c:v>43634</c:v>
                </c:pt>
                <c:pt idx="113">
                  <c:v>43635</c:v>
                </c:pt>
                <c:pt idx="114">
                  <c:v>43636</c:v>
                </c:pt>
                <c:pt idx="115">
                  <c:v>43637</c:v>
                </c:pt>
                <c:pt idx="116">
                  <c:v>43640</c:v>
                </c:pt>
                <c:pt idx="117">
                  <c:v>43641</c:v>
                </c:pt>
                <c:pt idx="118">
                  <c:v>43642</c:v>
                </c:pt>
                <c:pt idx="119">
                  <c:v>43643</c:v>
                </c:pt>
                <c:pt idx="120">
                  <c:v>43644</c:v>
                </c:pt>
              </c:numCache>
            </c:numRef>
          </c:cat>
          <c:val>
            <c:numRef>
              <c:f>' USI &amp; Market Cap Graph 2019'!$C$918:$C$1038</c:f>
              <c:numCache>
                <c:formatCode>_-* #,##0.00_-;\-* #,##0.00_-;_-* "-"??_-;_-@_-</c:formatCode>
                <c:ptCount val="121"/>
                <c:pt idx="0">
                  <c:v>514.42977873409006</c:v>
                </c:pt>
                <c:pt idx="1">
                  <c:v>520.89635131072998</c:v>
                </c:pt>
                <c:pt idx="2">
                  <c:v>520.89635131072998</c:v>
                </c:pt>
                <c:pt idx="3">
                  <c:v>533.53668936809993</c:v>
                </c:pt>
                <c:pt idx="4">
                  <c:v>530.43194109162005</c:v>
                </c:pt>
                <c:pt idx="5">
                  <c:v>528.71845757161998</c:v>
                </c:pt>
                <c:pt idx="6">
                  <c:v>525.81845757162</c:v>
                </c:pt>
                <c:pt idx="7">
                  <c:v>540.56738284202004</c:v>
                </c:pt>
                <c:pt idx="8">
                  <c:v>540.56738284202004</c:v>
                </c:pt>
                <c:pt idx="9">
                  <c:v>541.57640684201999</c:v>
                </c:pt>
                <c:pt idx="10">
                  <c:v>536.18434843432999</c:v>
                </c:pt>
                <c:pt idx="11">
                  <c:v>536.31578252096006</c:v>
                </c:pt>
                <c:pt idx="12">
                  <c:v>541.99095244707996</c:v>
                </c:pt>
                <c:pt idx="13">
                  <c:v>539.04400147908007</c:v>
                </c:pt>
                <c:pt idx="14">
                  <c:v>538.32992147907999</c:v>
                </c:pt>
                <c:pt idx="15">
                  <c:v>538.32992147907999</c:v>
                </c:pt>
                <c:pt idx="16">
                  <c:v>535.33850239670005</c:v>
                </c:pt>
                <c:pt idx="17">
                  <c:v>534.78850239669998</c:v>
                </c:pt>
                <c:pt idx="18">
                  <c:v>535.17519715957997</c:v>
                </c:pt>
                <c:pt idx="19">
                  <c:v>539.07519715957983</c:v>
                </c:pt>
                <c:pt idx="20">
                  <c:v>539.07519716058005</c:v>
                </c:pt>
                <c:pt idx="21">
                  <c:v>533.22519715958003</c:v>
                </c:pt>
                <c:pt idx="22">
                  <c:v>538.07821675958007</c:v>
                </c:pt>
                <c:pt idx="23">
                  <c:v>536.42821675957998</c:v>
                </c:pt>
                <c:pt idx="24">
                  <c:v>534.95588148470006</c:v>
                </c:pt>
                <c:pt idx="25">
                  <c:v>538.07821675958007</c:v>
                </c:pt>
                <c:pt idx="26">
                  <c:v>533.99139304438006</c:v>
                </c:pt>
                <c:pt idx="27">
                  <c:v>520.57091900149999</c:v>
                </c:pt>
                <c:pt idx="28">
                  <c:v>523.02091900150003</c:v>
                </c:pt>
                <c:pt idx="29">
                  <c:v>533.14502685302</c:v>
                </c:pt>
                <c:pt idx="30">
                  <c:v>532.24480028485993</c:v>
                </c:pt>
                <c:pt idx="31">
                  <c:v>523.71185628486</c:v>
                </c:pt>
                <c:pt idx="32">
                  <c:v>513.15766481669993</c:v>
                </c:pt>
                <c:pt idx="33">
                  <c:v>531.59462648325984</c:v>
                </c:pt>
                <c:pt idx="34">
                  <c:v>529.79816836101998</c:v>
                </c:pt>
                <c:pt idx="35">
                  <c:v>520.38628993798</c:v>
                </c:pt>
                <c:pt idx="36">
                  <c:v>520.38628993798</c:v>
                </c:pt>
                <c:pt idx="37">
                  <c:v>527.25467211269995</c:v>
                </c:pt>
                <c:pt idx="38">
                  <c:v>527.25467211269995</c:v>
                </c:pt>
                <c:pt idx="39">
                  <c:v>527.2046721127</c:v>
                </c:pt>
                <c:pt idx="40">
                  <c:v>531.11001585669999</c:v>
                </c:pt>
                <c:pt idx="41">
                  <c:v>528.17897247101996</c:v>
                </c:pt>
                <c:pt idx="42">
                  <c:v>538.28947896701993</c:v>
                </c:pt>
                <c:pt idx="43">
                  <c:v>536.22458286078006</c:v>
                </c:pt>
                <c:pt idx="44">
                  <c:v>533.23360886078001</c:v>
                </c:pt>
                <c:pt idx="45">
                  <c:v>532.90354404554</c:v>
                </c:pt>
                <c:pt idx="46">
                  <c:v>532.90354404554</c:v>
                </c:pt>
                <c:pt idx="47">
                  <c:v>529.05869489865995</c:v>
                </c:pt>
                <c:pt idx="48">
                  <c:v>519.74926805593998</c:v>
                </c:pt>
                <c:pt idx="49">
                  <c:v>520.44926805593991</c:v>
                </c:pt>
                <c:pt idx="50">
                  <c:v>516.62001336634</c:v>
                </c:pt>
                <c:pt idx="51">
                  <c:v>520.84469070778005</c:v>
                </c:pt>
                <c:pt idx="52">
                  <c:v>527.3775381273</c:v>
                </c:pt>
                <c:pt idx="53">
                  <c:v>530.32890577818</c:v>
                </c:pt>
                <c:pt idx="54">
                  <c:v>536.9083555333799</c:v>
                </c:pt>
                <c:pt idx="55">
                  <c:v>529.33953914330004</c:v>
                </c:pt>
                <c:pt idx="56">
                  <c:v>538.79195967257999</c:v>
                </c:pt>
                <c:pt idx="57">
                  <c:v>539.22854946841994</c:v>
                </c:pt>
                <c:pt idx="58">
                  <c:v>542.69419055673984</c:v>
                </c:pt>
                <c:pt idx="59">
                  <c:v>539.77243806778006</c:v>
                </c:pt>
                <c:pt idx="60">
                  <c:v>524.72579601465998</c:v>
                </c:pt>
                <c:pt idx="61">
                  <c:v>537.91609451001989</c:v>
                </c:pt>
                <c:pt idx="62">
                  <c:v>544.39423595001995</c:v>
                </c:pt>
                <c:pt idx="63">
                  <c:v>529.15392746489999</c:v>
                </c:pt>
                <c:pt idx="64">
                  <c:v>528.8256964249</c:v>
                </c:pt>
                <c:pt idx="65">
                  <c:v>529.02569642489993</c:v>
                </c:pt>
                <c:pt idx="66">
                  <c:v>525.41421546489994</c:v>
                </c:pt>
                <c:pt idx="67">
                  <c:v>526.78995593338004</c:v>
                </c:pt>
                <c:pt idx="68">
                  <c:v>521.54528073337997</c:v>
                </c:pt>
                <c:pt idx="69">
                  <c:v>527.72966127545999</c:v>
                </c:pt>
                <c:pt idx="70">
                  <c:v>523.62416875596</c:v>
                </c:pt>
                <c:pt idx="71">
                  <c:v>521.60081015755998</c:v>
                </c:pt>
                <c:pt idx="72">
                  <c:v>523.65649593484</c:v>
                </c:pt>
                <c:pt idx="73">
                  <c:v>520.38577054923996</c:v>
                </c:pt>
                <c:pt idx="74">
                  <c:v>526.72219077388002</c:v>
                </c:pt>
                <c:pt idx="75">
                  <c:v>527.50325952267997</c:v>
                </c:pt>
                <c:pt idx="76">
                  <c:v>532.39408389899995</c:v>
                </c:pt>
                <c:pt idx="77">
                  <c:v>546.616879595</c:v>
                </c:pt>
                <c:pt idx="78">
                  <c:v>546.14735287628002</c:v>
                </c:pt>
                <c:pt idx="79">
                  <c:v>546.14735287628002</c:v>
                </c:pt>
                <c:pt idx="80">
                  <c:v>546.14735287628002</c:v>
                </c:pt>
                <c:pt idx="81">
                  <c:v>552.48427972872003</c:v>
                </c:pt>
                <c:pt idx="82">
                  <c:v>544.72829498120007</c:v>
                </c:pt>
                <c:pt idx="83">
                  <c:v>542.92048438120003</c:v>
                </c:pt>
                <c:pt idx="84">
                  <c:v>543.89682031719997</c:v>
                </c:pt>
                <c:pt idx="85">
                  <c:v>551.73226430887996</c:v>
                </c:pt>
                <c:pt idx="86">
                  <c:v>541.24523315303998</c:v>
                </c:pt>
                <c:pt idx="87">
                  <c:v>550.02723376231995</c:v>
                </c:pt>
                <c:pt idx="88">
                  <c:v>550.02723376231995</c:v>
                </c:pt>
                <c:pt idx="89">
                  <c:v>549.50001235688001</c:v>
                </c:pt>
                <c:pt idx="90">
                  <c:v>546.46116355879997</c:v>
                </c:pt>
                <c:pt idx="91">
                  <c:v>550.2425520388</c:v>
                </c:pt>
                <c:pt idx="92">
                  <c:v>550.27184211687995</c:v>
                </c:pt>
                <c:pt idx="93">
                  <c:v>550.26095763687999</c:v>
                </c:pt>
                <c:pt idx="94">
                  <c:v>546.27072099624002</c:v>
                </c:pt>
                <c:pt idx="95">
                  <c:v>545.14471102224002</c:v>
                </c:pt>
                <c:pt idx="96">
                  <c:v>538.16390907983998</c:v>
                </c:pt>
                <c:pt idx="97">
                  <c:v>538.16390907983998</c:v>
                </c:pt>
                <c:pt idx="98">
                  <c:v>550.01662734288004</c:v>
                </c:pt>
                <c:pt idx="99">
                  <c:v>538.74329653359996</c:v>
                </c:pt>
                <c:pt idx="100">
                  <c:v>538.74692469360002</c:v>
                </c:pt>
                <c:pt idx="101">
                  <c:v>540.19692469359995</c:v>
                </c:pt>
                <c:pt idx="102">
                  <c:v>540.19692469359995</c:v>
                </c:pt>
                <c:pt idx="103">
                  <c:v>537.83862069359998</c:v>
                </c:pt>
                <c:pt idx="104">
                  <c:v>535.22631985526004</c:v>
                </c:pt>
                <c:pt idx="105">
                  <c:v>534.95862160811998</c:v>
                </c:pt>
                <c:pt idx="106">
                  <c:v>541.23741754452999</c:v>
                </c:pt>
                <c:pt idx="107">
                  <c:v>540.51546332628993</c:v>
                </c:pt>
                <c:pt idx="108">
                  <c:v>545.96813740421999</c:v>
                </c:pt>
                <c:pt idx="109">
                  <c:v>542.14234197126007</c:v>
                </c:pt>
                <c:pt idx="110">
                  <c:v>542.14234197126007</c:v>
                </c:pt>
                <c:pt idx="111">
                  <c:v>540.08304597126005</c:v>
                </c:pt>
                <c:pt idx="112">
                  <c:v>530.76842291653998</c:v>
                </c:pt>
                <c:pt idx="113">
                  <c:v>516.73179231174004</c:v>
                </c:pt>
                <c:pt idx="114">
                  <c:v>526.81702481142997</c:v>
                </c:pt>
                <c:pt idx="115">
                  <c:v>520.52061246967003</c:v>
                </c:pt>
                <c:pt idx="116">
                  <c:v>521.78538318006997</c:v>
                </c:pt>
                <c:pt idx="117">
                  <c:v>520.02455505591001</c:v>
                </c:pt>
                <c:pt idx="118">
                  <c:v>529.27288457704003</c:v>
                </c:pt>
                <c:pt idx="119">
                  <c:v>525.92619683047997</c:v>
                </c:pt>
                <c:pt idx="120">
                  <c:v>536.20109822055997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AB-44A6-A718-AAD8342308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05220880"/>
        <c:axId val="1384111600"/>
      </c:areaChart>
      <c:lineChart>
        <c:grouping val="standard"/>
        <c:varyColors val="0"/>
        <c:ser>
          <c:idx val="1"/>
          <c:order val="1"/>
          <c:tx>
            <c:strRef>
              <c:f>' USI &amp; Market Cap Graph 2019'!$D$1</c:f>
              <c:strCache>
                <c:ptCount val="1"/>
                <c:pt idx="0">
                  <c:v>USI</c:v>
                </c:pt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 USI &amp; Market Cap Graph 2019'!$A$918:$A$1038</c:f>
              <c:numCache>
                <c:formatCode>dd\-mm\-yyyy</c:formatCode>
                <c:ptCount val="121"/>
                <c:pt idx="0">
                  <c:v>43467</c:v>
                </c:pt>
                <c:pt idx="1">
                  <c:v>43468</c:v>
                </c:pt>
                <c:pt idx="2">
                  <c:v>43469</c:v>
                </c:pt>
                <c:pt idx="3">
                  <c:v>43472</c:v>
                </c:pt>
                <c:pt idx="4">
                  <c:v>43473</c:v>
                </c:pt>
                <c:pt idx="5">
                  <c:v>43474</c:v>
                </c:pt>
                <c:pt idx="6">
                  <c:v>43475</c:v>
                </c:pt>
                <c:pt idx="7">
                  <c:v>43476</c:v>
                </c:pt>
                <c:pt idx="8">
                  <c:v>43479</c:v>
                </c:pt>
                <c:pt idx="9">
                  <c:v>43480</c:v>
                </c:pt>
                <c:pt idx="10">
                  <c:v>43481</c:v>
                </c:pt>
                <c:pt idx="11">
                  <c:v>43482</c:v>
                </c:pt>
                <c:pt idx="12">
                  <c:v>43483</c:v>
                </c:pt>
                <c:pt idx="13">
                  <c:v>43486</c:v>
                </c:pt>
                <c:pt idx="14">
                  <c:v>43487</c:v>
                </c:pt>
                <c:pt idx="15">
                  <c:v>43488</c:v>
                </c:pt>
                <c:pt idx="16">
                  <c:v>43489</c:v>
                </c:pt>
                <c:pt idx="17">
                  <c:v>43490</c:v>
                </c:pt>
                <c:pt idx="18">
                  <c:v>43493</c:v>
                </c:pt>
                <c:pt idx="19">
                  <c:v>43494</c:v>
                </c:pt>
                <c:pt idx="20">
                  <c:v>43495</c:v>
                </c:pt>
                <c:pt idx="21">
                  <c:v>43496</c:v>
                </c:pt>
                <c:pt idx="22">
                  <c:v>43497</c:v>
                </c:pt>
                <c:pt idx="23">
                  <c:v>43500</c:v>
                </c:pt>
                <c:pt idx="24">
                  <c:v>43501</c:v>
                </c:pt>
                <c:pt idx="25">
                  <c:v>43502</c:v>
                </c:pt>
                <c:pt idx="26">
                  <c:v>43503</c:v>
                </c:pt>
                <c:pt idx="27">
                  <c:v>43504</c:v>
                </c:pt>
                <c:pt idx="28">
                  <c:v>43507</c:v>
                </c:pt>
                <c:pt idx="29">
                  <c:v>43508</c:v>
                </c:pt>
                <c:pt idx="30">
                  <c:v>43509</c:v>
                </c:pt>
                <c:pt idx="31">
                  <c:v>43510</c:v>
                </c:pt>
                <c:pt idx="32">
                  <c:v>43511</c:v>
                </c:pt>
                <c:pt idx="33">
                  <c:v>43514</c:v>
                </c:pt>
                <c:pt idx="34">
                  <c:v>43515</c:v>
                </c:pt>
                <c:pt idx="35">
                  <c:v>43516</c:v>
                </c:pt>
                <c:pt idx="36">
                  <c:v>43517</c:v>
                </c:pt>
                <c:pt idx="37">
                  <c:v>43518</c:v>
                </c:pt>
                <c:pt idx="38">
                  <c:v>43521</c:v>
                </c:pt>
                <c:pt idx="39">
                  <c:v>43522</c:v>
                </c:pt>
                <c:pt idx="40">
                  <c:v>43523</c:v>
                </c:pt>
                <c:pt idx="41">
                  <c:v>43524</c:v>
                </c:pt>
                <c:pt idx="42">
                  <c:v>43525</c:v>
                </c:pt>
                <c:pt idx="43">
                  <c:v>43528</c:v>
                </c:pt>
                <c:pt idx="44">
                  <c:v>43529</c:v>
                </c:pt>
                <c:pt idx="45">
                  <c:v>43530</c:v>
                </c:pt>
                <c:pt idx="46">
                  <c:v>43531</c:v>
                </c:pt>
                <c:pt idx="47">
                  <c:v>43532</c:v>
                </c:pt>
                <c:pt idx="48">
                  <c:v>43535</c:v>
                </c:pt>
                <c:pt idx="49">
                  <c:v>43536</c:v>
                </c:pt>
                <c:pt idx="50">
                  <c:v>43537</c:v>
                </c:pt>
                <c:pt idx="51">
                  <c:v>43538</c:v>
                </c:pt>
                <c:pt idx="52">
                  <c:v>43539</c:v>
                </c:pt>
                <c:pt idx="53">
                  <c:v>43542</c:v>
                </c:pt>
                <c:pt idx="54">
                  <c:v>43543</c:v>
                </c:pt>
                <c:pt idx="55">
                  <c:v>43544</c:v>
                </c:pt>
                <c:pt idx="56">
                  <c:v>43545</c:v>
                </c:pt>
                <c:pt idx="57">
                  <c:v>43546</c:v>
                </c:pt>
                <c:pt idx="58">
                  <c:v>43549</c:v>
                </c:pt>
                <c:pt idx="59">
                  <c:v>43550</c:v>
                </c:pt>
                <c:pt idx="60">
                  <c:v>43551</c:v>
                </c:pt>
                <c:pt idx="61">
                  <c:v>43552</c:v>
                </c:pt>
                <c:pt idx="62">
                  <c:v>43553</c:v>
                </c:pt>
                <c:pt idx="63">
                  <c:v>43556</c:v>
                </c:pt>
                <c:pt idx="64">
                  <c:v>43557</c:v>
                </c:pt>
                <c:pt idx="65">
                  <c:v>43558</c:v>
                </c:pt>
                <c:pt idx="66">
                  <c:v>43559</c:v>
                </c:pt>
                <c:pt idx="67">
                  <c:v>43560</c:v>
                </c:pt>
                <c:pt idx="68">
                  <c:v>43563</c:v>
                </c:pt>
                <c:pt idx="69">
                  <c:v>43564</c:v>
                </c:pt>
                <c:pt idx="70">
                  <c:v>43565</c:v>
                </c:pt>
                <c:pt idx="71">
                  <c:v>43566</c:v>
                </c:pt>
                <c:pt idx="72">
                  <c:v>43567</c:v>
                </c:pt>
                <c:pt idx="73">
                  <c:v>43570</c:v>
                </c:pt>
                <c:pt idx="74">
                  <c:v>43571</c:v>
                </c:pt>
                <c:pt idx="75">
                  <c:v>43572</c:v>
                </c:pt>
                <c:pt idx="76">
                  <c:v>43573</c:v>
                </c:pt>
                <c:pt idx="77">
                  <c:v>43578</c:v>
                </c:pt>
                <c:pt idx="78">
                  <c:v>43579</c:v>
                </c:pt>
                <c:pt idx="79">
                  <c:v>43580</c:v>
                </c:pt>
                <c:pt idx="80">
                  <c:v>43581</c:v>
                </c:pt>
                <c:pt idx="81">
                  <c:v>43584</c:v>
                </c:pt>
                <c:pt idx="82">
                  <c:v>43585</c:v>
                </c:pt>
                <c:pt idx="83">
                  <c:v>43587</c:v>
                </c:pt>
                <c:pt idx="84">
                  <c:v>43588</c:v>
                </c:pt>
                <c:pt idx="85">
                  <c:v>43591</c:v>
                </c:pt>
                <c:pt idx="86">
                  <c:v>43592</c:v>
                </c:pt>
                <c:pt idx="87">
                  <c:v>43593</c:v>
                </c:pt>
                <c:pt idx="88">
                  <c:v>43594</c:v>
                </c:pt>
                <c:pt idx="89">
                  <c:v>43595</c:v>
                </c:pt>
                <c:pt idx="90">
                  <c:v>43598</c:v>
                </c:pt>
                <c:pt idx="91">
                  <c:v>43599</c:v>
                </c:pt>
                <c:pt idx="92">
                  <c:v>43600</c:v>
                </c:pt>
                <c:pt idx="93">
                  <c:v>43601</c:v>
                </c:pt>
                <c:pt idx="94">
                  <c:v>43602</c:v>
                </c:pt>
                <c:pt idx="95">
                  <c:v>43605</c:v>
                </c:pt>
                <c:pt idx="96">
                  <c:v>43606</c:v>
                </c:pt>
                <c:pt idx="97">
                  <c:v>43607</c:v>
                </c:pt>
                <c:pt idx="98">
                  <c:v>43608</c:v>
                </c:pt>
                <c:pt idx="99">
                  <c:v>43609</c:v>
                </c:pt>
                <c:pt idx="100">
                  <c:v>43612</c:v>
                </c:pt>
                <c:pt idx="101">
                  <c:v>43613</c:v>
                </c:pt>
                <c:pt idx="102">
                  <c:v>43615</c:v>
                </c:pt>
                <c:pt idx="103">
                  <c:v>43616</c:v>
                </c:pt>
                <c:pt idx="104">
                  <c:v>43619</c:v>
                </c:pt>
                <c:pt idx="105">
                  <c:v>43622</c:v>
                </c:pt>
                <c:pt idx="106">
                  <c:v>43623</c:v>
                </c:pt>
                <c:pt idx="107">
                  <c:v>43626</c:v>
                </c:pt>
                <c:pt idx="108">
                  <c:v>43627</c:v>
                </c:pt>
                <c:pt idx="109">
                  <c:v>43629</c:v>
                </c:pt>
                <c:pt idx="110">
                  <c:v>43630</c:v>
                </c:pt>
                <c:pt idx="111">
                  <c:v>43633</c:v>
                </c:pt>
                <c:pt idx="112">
                  <c:v>43634</c:v>
                </c:pt>
                <c:pt idx="113">
                  <c:v>43635</c:v>
                </c:pt>
                <c:pt idx="114">
                  <c:v>43636</c:v>
                </c:pt>
                <c:pt idx="115">
                  <c:v>43637</c:v>
                </c:pt>
                <c:pt idx="116">
                  <c:v>43640</c:v>
                </c:pt>
                <c:pt idx="117">
                  <c:v>43641</c:v>
                </c:pt>
                <c:pt idx="118">
                  <c:v>43642</c:v>
                </c:pt>
                <c:pt idx="119">
                  <c:v>43643</c:v>
                </c:pt>
                <c:pt idx="120">
                  <c:v>43644</c:v>
                </c:pt>
              </c:numCache>
            </c:numRef>
          </c:cat>
          <c:val>
            <c:numRef>
              <c:f>' USI &amp; Market Cap Graph 2019'!$D$918:$D$1038</c:f>
              <c:numCache>
                <c:formatCode>0.00</c:formatCode>
                <c:ptCount val="121"/>
                <c:pt idx="0">
                  <c:v>740.16154060520091</c:v>
                </c:pt>
                <c:pt idx="1">
                  <c:v>749.46564491374102</c:v>
                </c:pt>
                <c:pt idx="2">
                  <c:v>749.46564491374102</c:v>
                </c:pt>
                <c:pt idx="3">
                  <c:v>742.635597408884</c:v>
                </c:pt>
                <c:pt idx="4">
                  <c:v>738.31406406908934</c:v>
                </c:pt>
                <c:pt idx="5">
                  <c:v>735.92904747532407</c:v>
                </c:pt>
                <c:pt idx="6">
                  <c:v>731.89250551785074</c:v>
                </c:pt>
                <c:pt idx="7">
                  <c:v>752.42169713219857</c:v>
                </c:pt>
                <c:pt idx="8">
                  <c:v>752.42169713219857</c:v>
                </c:pt>
                <c:pt idx="9">
                  <c:v>753.8261687570598</c:v>
                </c:pt>
                <c:pt idx="10">
                  <c:v>746.32090323989166</c:v>
                </c:pt>
                <c:pt idx="11">
                  <c:v>746.50384779345177</c:v>
                </c:pt>
                <c:pt idx="12">
                  <c:v>754.40317935296014</c:v>
                </c:pt>
                <c:pt idx="13">
                  <c:v>750.30128582573639</c:v>
                </c:pt>
                <c:pt idx="14">
                  <c:v>749.30735000470452</c:v>
                </c:pt>
                <c:pt idx="15">
                  <c:v>749.30735000470452</c:v>
                </c:pt>
                <c:pt idx="16">
                  <c:v>745.14356081904475</c:v>
                </c:pt>
                <c:pt idx="17">
                  <c:v>744.37800975814457</c:v>
                </c:pt>
                <c:pt idx="18">
                  <c:v>744.91625445990337</c:v>
                </c:pt>
                <c:pt idx="19">
                  <c:v>750.34470743719487</c:v>
                </c:pt>
                <c:pt idx="20">
                  <c:v>750.34470743858697</c:v>
                </c:pt>
                <c:pt idx="21">
                  <c:v>742.20202797125751</c:v>
                </c:pt>
                <c:pt idx="22">
                  <c:v>748.95699943189209</c:v>
                </c:pt>
                <c:pt idx="23">
                  <c:v>746.66034624919178</c:v>
                </c:pt>
                <c:pt idx="24">
                  <c:v>744.61098655521891</c:v>
                </c:pt>
                <c:pt idx="25">
                  <c:v>748.95699943189209</c:v>
                </c:pt>
                <c:pt idx="26">
                  <c:v>743.26850446665003</c:v>
                </c:pt>
                <c:pt idx="27">
                  <c:v>724.58839875517867</c:v>
                </c:pt>
                <c:pt idx="28">
                  <c:v>727.99858075373368</c:v>
                </c:pt>
                <c:pt idx="29">
                  <c:v>742.09043803809436</c:v>
                </c:pt>
                <c:pt idx="30">
                  <c:v>740.83740275753917</c:v>
                </c:pt>
                <c:pt idx="31">
                  <c:v>728.9603039724459</c:v>
                </c:pt>
                <c:pt idx="32">
                  <c:v>714.26980856264061</c:v>
                </c:pt>
                <c:pt idx="33">
                  <c:v>739.93241867829477</c:v>
                </c:pt>
                <c:pt idx="34">
                  <c:v>737.43190882130671</c:v>
                </c:pt>
                <c:pt idx="35">
                  <c:v>724.3314115270864</c:v>
                </c:pt>
                <c:pt idx="36">
                  <c:v>724.3314115270864</c:v>
                </c:pt>
                <c:pt idx="37">
                  <c:v>733.89158836440333</c:v>
                </c:pt>
                <c:pt idx="38">
                  <c:v>733.89158836440333</c:v>
                </c:pt>
                <c:pt idx="39">
                  <c:v>733.82199281341241</c:v>
                </c:pt>
                <c:pt idx="40">
                  <c:v>739.25788380686481</c:v>
                </c:pt>
                <c:pt idx="41">
                  <c:v>735.17813221877111</c:v>
                </c:pt>
                <c:pt idx="42">
                  <c:v>749.25105762649889</c:v>
                </c:pt>
                <c:pt idx="43">
                  <c:v>746.37690598144354</c:v>
                </c:pt>
                <c:pt idx="44">
                  <c:v>742.21373631085316</c:v>
                </c:pt>
                <c:pt idx="45">
                  <c:v>741.75431545726622</c:v>
                </c:pt>
                <c:pt idx="46">
                  <c:v>741.75431545726622</c:v>
                </c:pt>
                <c:pt idx="47">
                  <c:v>736.40262756018456</c:v>
                </c:pt>
                <c:pt idx="48">
                  <c:v>723.44473374960944</c:v>
                </c:pt>
                <c:pt idx="49">
                  <c:v>724.41907146348228</c:v>
                </c:pt>
                <c:pt idx="50">
                  <c:v>719.08908966333672</c:v>
                </c:pt>
                <c:pt idx="51">
                  <c:v>724.96946461006428</c:v>
                </c:pt>
                <c:pt idx="52">
                  <c:v>734.06260692408625</c:v>
                </c:pt>
                <c:pt idx="53">
                  <c:v>738.17064808088173</c:v>
                </c:pt>
                <c:pt idx="54">
                  <c:v>747.32865669948592</c:v>
                </c:pt>
                <c:pt idx="55">
                  <c:v>736.7935377591516</c:v>
                </c:pt>
                <c:pt idx="56">
                  <c:v>749.95046605781408</c:v>
                </c:pt>
                <c:pt idx="57">
                  <c:v>750.55816020578402</c:v>
                </c:pt>
                <c:pt idx="58">
                  <c:v>755.38202422735196</c:v>
                </c:pt>
                <c:pt idx="59">
                  <c:v>751.31520474078684</c:v>
                </c:pt>
                <c:pt idx="60">
                  <c:v>730.3716178557861</c:v>
                </c:pt>
                <c:pt idx="61">
                  <c:v>748.73133968617162</c:v>
                </c:pt>
                <c:pt idx="62">
                  <c:v>757.74833614444992</c:v>
                </c:pt>
                <c:pt idx="63">
                  <c:v>736.53518281857964</c:v>
                </c:pt>
                <c:pt idx="64">
                  <c:v>736.07831441695714</c:v>
                </c:pt>
                <c:pt idx="65">
                  <c:v>736.35669662092084</c:v>
                </c:pt>
                <c:pt idx="66">
                  <c:v>731.32983647483252</c:v>
                </c:pt>
                <c:pt idx="67">
                  <c:v>733.24474479332002</c:v>
                </c:pt>
                <c:pt idx="68">
                  <c:v>725.94462358707165</c:v>
                </c:pt>
                <c:pt idx="69">
                  <c:v>734.55273101434341</c:v>
                </c:pt>
                <c:pt idx="70">
                  <c:v>728.83825073466937</c:v>
                </c:pt>
                <c:pt idx="71">
                  <c:v>726.02191560451206</c:v>
                </c:pt>
                <c:pt idx="72">
                  <c:v>728.88324729119211</c:v>
                </c:pt>
                <c:pt idx="73">
                  <c:v>724.33068858417562</c:v>
                </c:pt>
                <c:pt idx="74">
                  <c:v>733.15042172105223</c:v>
                </c:pt>
                <c:pt idx="75">
                  <c:v>734.23759991974271</c:v>
                </c:pt>
                <c:pt idx="76">
                  <c:v>741.04519226513889</c:v>
                </c:pt>
                <c:pt idx="77">
                  <c:v>760.84205832702708</c:v>
                </c:pt>
                <c:pt idx="78">
                  <c:v>760.18851891314148</c:v>
                </c:pt>
                <c:pt idx="79">
                  <c:v>760.18851891314148</c:v>
                </c:pt>
                <c:pt idx="80">
                  <c:v>760.18851891314148</c:v>
                </c:pt>
                <c:pt idx="81">
                  <c:v>769.00895723083579</c:v>
                </c:pt>
                <c:pt idx="82">
                  <c:v>758.21331659121938</c:v>
                </c:pt>
                <c:pt idx="83">
                  <c:v>755.69700509533482</c:v>
                </c:pt>
                <c:pt idx="84">
                  <c:v>757.05597784369797</c:v>
                </c:pt>
                <c:pt idx="85">
                  <c:v>767.96221868088719</c:v>
                </c:pt>
                <c:pt idx="86">
                  <c:v>753.36520444989458</c:v>
                </c:pt>
                <c:pt idx="87">
                  <c:v>765.58896787400329</c:v>
                </c:pt>
                <c:pt idx="88">
                  <c:v>765.58896787400329</c:v>
                </c:pt>
                <c:pt idx="89">
                  <c:v>764.85512258988729</c:v>
                </c:pt>
                <c:pt idx="90">
                  <c:v>760.62531546027776</c:v>
                </c:pt>
                <c:pt idx="91">
                  <c:v>765.88867175580424</c:v>
                </c:pt>
                <c:pt idx="92">
                  <c:v>765.92944093825508</c:v>
                </c:pt>
                <c:pt idx="93">
                  <c:v>765.91429071059804</c:v>
                </c:pt>
                <c:pt idx="94">
                  <c:v>760.36023635880804</c:v>
                </c:pt>
                <c:pt idx="95">
                  <c:v>758.79293066757202</c:v>
                </c:pt>
                <c:pt idx="96">
                  <c:v>749.07627551677581</c:v>
                </c:pt>
                <c:pt idx="97">
                  <c:v>749.07627551677581</c:v>
                </c:pt>
                <c:pt idx="98">
                  <c:v>765.57420468190401</c:v>
                </c:pt>
                <c:pt idx="99">
                  <c:v>749.88273129840888</c:v>
                </c:pt>
                <c:pt idx="100">
                  <c:v>749.88778137429449</c:v>
                </c:pt>
                <c:pt idx="101">
                  <c:v>751.90605235303121</c:v>
                </c:pt>
                <c:pt idx="102">
                  <c:v>751.90605235303121</c:v>
                </c:pt>
                <c:pt idx="103">
                  <c:v>748.62350302734933</c:v>
                </c:pt>
                <c:pt idx="104">
                  <c:v>744.98741270338314</c:v>
                </c:pt>
                <c:pt idx="105">
                  <c:v>744.61480056320283</c:v>
                </c:pt>
                <c:pt idx="106">
                  <c:v>753.35432581828297</c:v>
                </c:pt>
                <c:pt idx="107">
                  <c:v>752.34942978611025</c:v>
                </c:pt>
                <c:pt idx="108">
                  <c:v>759.93906692265921</c:v>
                </c:pt>
                <c:pt idx="109">
                  <c:v>754.61390009995125</c:v>
                </c:pt>
                <c:pt idx="110">
                  <c:v>754.61390009995125</c:v>
                </c:pt>
                <c:pt idx="111">
                  <c:v>751.74754330448332</c:v>
                </c:pt>
                <c:pt idx="112">
                  <c:v>738.78241682916405</c:v>
                </c:pt>
                <c:pt idx="113">
                  <c:v>719.24467600922276</c:v>
                </c:pt>
                <c:pt idx="114">
                  <c:v>733.28242226297186</c:v>
                </c:pt>
                <c:pt idx="115">
                  <c:v>724.51837653915561</c:v>
                </c:pt>
                <c:pt idx="116">
                  <c:v>726.27882482850487</c:v>
                </c:pt>
                <c:pt idx="117">
                  <c:v>723.82790875848036</c:v>
                </c:pt>
                <c:pt idx="118">
                  <c:v>736.7007605338531</c:v>
                </c:pt>
                <c:pt idx="119">
                  <c:v>732.04246897952498</c:v>
                </c:pt>
                <c:pt idx="120">
                  <c:v>746.34421745192481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AB-44A6-A718-AAD8342308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6423808"/>
        <c:axId val="326424368"/>
      </c:lineChart>
      <c:dateAx>
        <c:axId val="326423808"/>
        <c:scaling>
          <c:orientation val="minMax"/>
          <c:max val="43646"/>
          <c:min val="43495"/>
        </c:scaling>
        <c:delete val="0"/>
        <c:axPos val="b"/>
        <c:numFmt formatCode="[$-409]d\-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424368"/>
        <c:crosses val="autoZero"/>
        <c:auto val="1"/>
        <c:lblOffset val="100"/>
        <c:baseTimeUnit val="days"/>
        <c:majorUnit val="1"/>
        <c:majorTimeUnit val="months"/>
        <c:minorUnit val="1"/>
        <c:minorTimeUnit val="months"/>
      </c:dateAx>
      <c:valAx>
        <c:axId val="326424368"/>
        <c:scaling>
          <c:orientation val="minMax"/>
          <c:max val="780"/>
          <c:min val="56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423808"/>
        <c:crosses val="autoZero"/>
        <c:crossBetween val="between"/>
      </c:valAx>
      <c:valAx>
        <c:axId val="1384111600"/>
        <c:scaling>
          <c:orientation val="minMax"/>
          <c:max val="580"/>
        </c:scaling>
        <c:delete val="0"/>
        <c:axPos val="r"/>
        <c:numFmt formatCode="_-* #,##0.00_-;\-* #,##0.0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5220880"/>
        <c:crosses val="max"/>
        <c:crossBetween val="between"/>
      </c:valAx>
      <c:dateAx>
        <c:axId val="1605220880"/>
        <c:scaling>
          <c:orientation val="minMax"/>
        </c:scaling>
        <c:delete val="1"/>
        <c:axPos val="b"/>
        <c:numFmt formatCode="dd\-mm\-yyyy" sourceLinked="1"/>
        <c:majorTickMark val="out"/>
        <c:minorTickMark val="none"/>
        <c:tickLblPos val="nextTo"/>
        <c:crossAx val="1384111600"/>
        <c:crosses val="autoZero"/>
        <c:auto val="1"/>
        <c:lblOffset val="100"/>
        <c:baseTimeUnit val="days"/>
        <c:majorUnit val="1"/>
        <c:minorUnit val="1"/>
      </c:date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4251160025246343E-2"/>
          <c:y val="2.3564061157706654E-2"/>
          <c:w val="0.29194988825561607"/>
          <c:h val="8.72120956313343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3553F-13B3-45AC-A421-38A6CD5BCB73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DDD18-DB2E-4CF4-B7B9-98B401C41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24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346F3B-9B4F-4EE2-AADD-2906FFFC2360}" type="slidenum">
              <a:rPr lang="en-GB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79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5FDB-B334-4BB3-BE82-0D798E149A4A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DEE-FE2E-4A5C-9CDC-1BC6EFC97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60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5FDB-B334-4BB3-BE82-0D798E149A4A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DEE-FE2E-4A5C-9CDC-1BC6EFC97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44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5FDB-B334-4BB3-BE82-0D798E149A4A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DEE-FE2E-4A5C-9CDC-1BC6EFC97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23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5FDB-B334-4BB3-BE82-0D798E149A4A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GB" dirty="0"/>
              <a:t>Creating liquidity… transparently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DEE-FE2E-4A5C-9CDC-1BC6EFC97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19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dirty="0"/>
            </a:lvl1pPr>
          </a:lstStyle>
          <a:p>
            <a:pPr lvl="0"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5FDB-B334-4BB3-BE82-0D798E149A4A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DEE-FE2E-4A5C-9CDC-1BC6EFC97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918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5FDB-B334-4BB3-BE82-0D798E149A4A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DEE-FE2E-4A5C-9CDC-1BC6EFC97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62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75403"/>
            <a:ext cx="8348204" cy="682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5FDB-B334-4BB3-BE82-0D798E149A4A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DEE-FE2E-4A5C-9CDC-1BC6EFC97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70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5FDB-B334-4BB3-BE82-0D798E149A4A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DEE-FE2E-4A5C-9CDC-1BC6EFC971C5}" type="slidenum">
              <a:rPr lang="en-GB" smtClean="0"/>
              <a:t>‹#›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1D79F40-EF11-4B24-8F3B-ED5522FBD04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39038895"/>
              </p:ext>
            </p:extLst>
          </p:nvPr>
        </p:nvGraphicFramePr>
        <p:xfrm>
          <a:off x="2032000" y="1397000"/>
          <a:ext cx="8128000" cy="1854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8896406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4759515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7426223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3088434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156750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970533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147311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517981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3683161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3522856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219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5FDB-B334-4BB3-BE82-0D798E149A4A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DEE-FE2E-4A5C-9CDC-1BC6EFC97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95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5FDB-B334-4BB3-BE82-0D798E149A4A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DEE-FE2E-4A5C-9CDC-1BC6EFC97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52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5FDB-B334-4BB3-BE82-0D798E149A4A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DEE-FE2E-4A5C-9CDC-1BC6EFC97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94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0609"/>
            <a:ext cx="9503003" cy="605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904973"/>
            <a:ext cx="10515600" cy="5271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45FDB-B334-4BB3-BE82-0D798E149A4A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1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GB" dirty="0"/>
              <a:t>Creating liquidity… transparently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10DEE-FE2E-4A5C-9CDC-1BC6EFC971C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EDECC8-BB39-467F-B31F-17525808E2B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218666" y="91669"/>
            <a:ext cx="1949045" cy="7166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0AAAAC-2197-4919-8A95-D2835C53892A}"/>
              </a:ext>
            </a:extLst>
          </p:cNvPr>
          <p:cNvCxnSpPr/>
          <p:nvPr userDrawn="1"/>
        </p:nvCxnSpPr>
        <p:spPr>
          <a:xfrm>
            <a:off x="11818204" y="6173717"/>
            <a:ext cx="0" cy="461913"/>
          </a:xfrm>
          <a:prstGeom prst="line">
            <a:avLst/>
          </a:prstGeom>
          <a:ln w="25400">
            <a:solidFill>
              <a:srgbClr val="ED1F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DA513B-312B-422D-9F34-53F994EC5AFA}"/>
              </a:ext>
            </a:extLst>
          </p:cNvPr>
          <p:cNvCxnSpPr/>
          <p:nvPr userDrawn="1"/>
        </p:nvCxnSpPr>
        <p:spPr>
          <a:xfrm>
            <a:off x="11875329" y="6180057"/>
            <a:ext cx="0" cy="461913"/>
          </a:xfrm>
          <a:prstGeom prst="line">
            <a:avLst/>
          </a:prstGeom>
          <a:ln w="25400">
            <a:solidFill>
              <a:srgbClr val="0814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5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cap="small" baseline="0">
          <a:solidFill>
            <a:srgbClr val="C00000"/>
          </a:solidFill>
          <a:latin typeface="Cantarell" panose="02000603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Josefin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Josefin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>
              <a:defRPr/>
            </a:pPr>
            <a:r>
              <a:rPr lang="en-GB" sz="2700" b="1" dirty="0">
                <a:latin typeface="+mn-lt"/>
              </a:rPr>
              <a:t>Report to the Capital Market Committee</a:t>
            </a:r>
            <a:br>
              <a:rPr lang="en-GB" sz="2700" b="1" dirty="0">
                <a:latin typeface="+mn-lt"/>
              </a:rPr>
            </a:br>
            <a:endParaRPr lang="en-GB" sz="2700" b="1" dirty="0">
              <a:latin typeface="+mn-lt"/>
            </a:endParaRPr>
          </a:p>
        </p:txBody>
      </p:sp>
      <p:sp>
        <p:nvSpPr>
          <p:cNvPr id="5123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GB" altLang="en-US" sz="1350" dirty="0"/>
              <a:t>Lagos,</a:t>
            </a:r>
          </a:p>
          <a:p>
            <a:pPr algn="r"/>
            <a:r>
              <a:rPr lang="en-GB" altLang="en-US" sz="1350" dirty="0"/>
              <a:t> August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524000" y="6356351"/>
            <a:ext cx="3086100" cy="365125"/>
          </a:xfrm>
        </p:spPr>
        <p:txBody>
          <a:bodyPr/>
          <a:lstStyle/>
          <a:p>
            <a:pPr>
              <a:defRPr/>
            </a:pPr>
            <a:fld id="{A212AEC0-3C4F-4E5A-968D-6C43655C7BF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659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ntarell" panose="02000603000000000000"/>
              </a:rPr>
              <a:t>NASD Market Metrics – </a:t>
            </a:r>
            <a:r>
              <a:rPr lang="en-US" sz="2400" b="1" dirty="0">
                <a:latin typeface="Cantarell" panose="02000603000000000000"/>
              </a:rPr>
              <a:t>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D7AD-DD28-4A70-B347-CAF01A0144ED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E9E26F3-126F-48B8-9BC8-75B0E2690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981434"/>
              </p:ext>
            </p:extLst>
          </p:nvPr>
        </p:nvGraphicFramePr>
        <p:xfrm>
          <a:off x="106019" y="921026"/>
          <a:ext cx="4452728" cy="379506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81994">
                  <a:extLst>
                    <a:ext uri="{9D8B030D-6E8A-4147-A177-3AD203B41FA5}">
                      <a16:colId xmlns:a16="http://schemas.microsoft.com/office/drawing/2014/main" val="3619365272"/>
                    </a:ext>
                  </a:extLst>
                </a:gridCol>
                <a:gridCol w="935367">
                  <a:extLst>
                    <a:ext uri="{9D8B030D-6E8A-4147-A177-3AD203B41FA5}">
                      <a16:colId xmlns:a16="http://schemas.microsoft.com/office/drawing/2014/main" val="149758196"/>
                    </a:ext>
                  </a:extLst>
                </a:gridCol>
                <a:gridCol w="935367">
                  <a:extLst>
                    <a:ext uri="{9D8B030D-6E8A-4147-A177-3AD203B41FA5}">
                      <a16:colId xmlns:a16="http://schemas.microsoft.com/office/drawing/2014/main" val="3116247623"/>
                    </a:ext>
                  </a:extLst>
                </a:gridCol>
              </a:tblGrid>
              <a:tr h="267977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Josefin Sans" pitchFamily="2" charset="0"/>
                        </a:rPr>
                        <a:t>Q2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Josefin Sans" pitchFamily="2" charset="0"/>
                        </a:rPr>
                        <a:t>Q1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58658695"/>
                  </a:ext>
                </a:extLst>
              </a:tr>
              <a:tr h="254337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  <a:latin typeface="Josefin Sans" pitchFamily="2" charset="0"/>
                        </a:rPr>
                        <a:t>Admitted Securities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Josefin Sans" pitchFamily="2" charset="0"/>
                        </a:rPr>
                        <a:t>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Josefin Sans" pitchFamily="2" charset="0"/>
                        </a:rPr>
                        <a:t>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952677"/>
                  </a:ext>
                </a:extLst>
              </a:tr>
              <a:tr h="244401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  <a:latin typeface="Josefin Sans" pitchFamily="2" charset="0"/>
                        </a:rPr>
                        <a:t>AGM’s Held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Josefin Sans" pitchFamily="2" charset="0"/>
                        </a:rPr>
                        <a:t>10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Josefin Sans" pitchFamily="2" charset="0"/>
                        </a:rPr>
                        <a:t>2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40334218"/>
                  </a:ext>
                </a:extLst>
              </a:tr>
              <a:tr h="244401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  <a:latin typeface="Josefin Sans" pitchFamily="2" charset="0"/>
                        </a:rPr>
                        <a:t>Total Issued Shares (bn units)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Josefin Sans" pitchFamily="2" charset="0"/>
                        </a:rPr>
                        <a:t>140.67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Josefin Sans" pitchFamily="2" charset="0"/>
                        </a:rPr>
                        <a:t>140.67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66960187"/>
                  </a:ext>
                </a:extLst>
              </a:tr>
              <a:tr h="488799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  <a:latin typeface="Josefin Sans" pitchFamily="2" charset="0"/>
                        </a:rPr>
                        <a:t>Dematerialized  (%)</a:t>
                      </a:r>
                    </a:p>
                    <a:p>
                      <a:pPr algn="just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Josefin Sans" pitchFamily="2" charset="0"/>
                        </a:rPr>
                        <a:t>37.77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Josefin Sans" pitchFamily="2" charset="0"/>
                        </a:rPr>
                        <a:t>30.40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08060099"/>
                  </a:ext>
                </a:extLst>
              </a:tr>
              <a:tr h="244401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b="1" u="none" strike="noStrike" dirty="0">
                          <a:effectLst/>
                          <a:latin typeface="Josefin Sans" pitchFamily="2" charset="0"/>
                        </a:rPr>
                        <a:t>Equities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51630561"/>
                  </a:ext>
                </a:extLst>
              </a:tr>
              <a:tr h="244401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  <a:latin typeface="Josefin Sans" pitchFamily="2" charset="0"/>
                        </a:rPr>
                        <a:t>     Total Deals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Josefin Sans" pitchFamily="2" charset="0"/>
                        </a:rPr>
                        <a:t>652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Josefin Sans" pitchFamily="2" charset="0"/>
                        </a:rPr>
                        <a:t>1046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4653660"/>
                  </a:ext>
                </a:extLst>
              </a:tr>
              <a:tr h="244401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  <a:latin typeface="Josefin Sans" pitchFamily="2" charset="0"/>
                        </a:rPr>
                        <a:t>     Volume Traded (bn units)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Josefin Sans" pitchFamily="2" charset="0"/>
                        </a:rPr>
                        <a:t>1.42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Josefin Sans" pitchFamily="2" charset="0"/>
                        </a:rPr>
                        <a:t>1.15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40217826"/>
                  </a:ext>
                </a:extLst>
              </a:tr>
              <a:tr h="244401"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Josefin Sans" pitchFamily="2" charset="0"/>
                          <a:ea typeface="+mn-ea"/>
                          <a:cs typeface="+mn-cs"/>
                        </a:rPr>
                        <a:t>     Value Traded ₦(bn)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Josefin Sans" pitchFamily="2" charset="0"/>
                          <a:ea typeface="+mn-ea"/>
                          <a:cs typeface="+mn-cs"/>
                        </a:rPr>
                        <a:t> 2.18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Josefin Sans" pitchFamily="2" charset="0"/>
                          <a:ea typeface="+mn-ea"/>
                          <a:cs typeface="+mn-cs"/>
                        </a:rPr>
                        <a:t> 5.11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59222434"/>
                  </a:ext>
                </a:extLst>
              </a:tr>
              <a:tr h="244401"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Josefin Sans" pitchFamily="2" charset="0"/>
                          <a:ea typeface="+mn-ea"/>
                          <a:cs typeface="+mn-cs"/>
                        </a:rPr>
                        <a:t>     Average deal Value ₦(</a:t>
                      </a:r>
                      <a:r>
                        <a:rPr lang="en-US" sz="14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Josefin Sans" pitchFamily="2" charset="0"/>
                          <a:ea typeface="+mn-ea"/>
                          <a:cs typeface="+mn-cs"/>
                        </a:rPr>
                        <a:t>mn</a:t>
                      </a: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Josefin Sans" pitchFamily="2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Josefin Sans" pitchFamily="2" charset="0"/>
                          <a:ea typeface="+mn-ea"/>
                          <a:cs typeface="+mn-cs"/>
                        </a:rPr>
                        <a:t>2.06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Josefin Sans" pitchFamily="2" charset="0"/>
                          <a:ea typeface="+mn-ea"/>
                          <a:cs typeface="+mn-cs"/>
                        </a:rPr>
                        <a:t>19.79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19274784"/>
                  </a:ext>
                </a:extLst>
              </a:tr>
              <a:tr h="244401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b="1" u="none" strike="noStrike" dirty="0">
                          <a:effectLst/>
                          <a:latin typeface="Josefin Sans" pitchFamily="2" charset="0"/>
                        </a:rPr>
                        <a:t>Bonds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9914173"/>
                  </a:ext>
                </a:extLst>
              </a:tr>
              <a:tr h="244401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  <a:latin typeface="Josefin Sans" pitchFamily="2" charset="0"/>
                        </a:rPr>
                        <a:t>     Total Deal Count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Josefin Sans" pitchFamily="2" charset="0"/>
                        </a:rPr>
                        <a:t>Nil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Josefin Sans" pitchFamily="2" charset="0"/>
                        </a:rPr>
                        <a:t>Nil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22614102"/>
                  </a:ext>
                </a:extLst>
              </a:tr>
              <a:tr h="339939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  <a:latin typeface="Josefin Sans" pitchFamily="2" charset="0"/>
                        </a:rPr>
                        <a:t>     Volume Traded(mm units)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Josefin Sans" pitchFamily="2" charset="0"/>
                        </a:rPr>
                        <a:t>Nil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Josefin Sans" pitchFamily="2" charset="0"/>
                        </a:rPr>
                        <a:t>Nil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9401542"/>
                  </a:ext>
                </a:extLst>
              </a:tr>
              <a:tr h="244401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  <a:latin typeface="Josefin Sans" pitchFamily="2" charset="0"/>
                        </a:rPr>
                        <a:t>     Value Traded ₦bn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Josefin Sans" pitchFamily="2" charset="0"/>
                        </a:rPr>
                        <a:t>Nil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Josefin Sans" pitchFamily="2" charset="0"/>
                        </a:rPr>
                        <a:t>Nil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55070836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997158"/>
              </p:ext>
            </p:extLst>
          </p:nvPr>
        </p:nvGraphicFramePr>
        <p:xfrm>
          <a:off x="4558747" y="924685"/>
          <a:ext cx="7275444" cy="5012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4222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594D0AFE-67ED-403E-BA94-DE8A4E3747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229586"/>
              </p:ext>
            </p:extLst>
          </p:nvPr>
        </p:nvGraphicFramePr>
        <p:xfrm>
          <a:off x="6964767" y="157403"/>
          <a:ext cx="3376437" cy="14325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51447">
                  <a:extLst>
                    <a:ext uri="{9D8B030D-6E8A-4147-A177-3AD203B41FA5}">
                      <a16:colId xmlns:a16="http://schemas.microsoft.com/office/drawing/2014/main" val="2648174607"/>
                    </a:ext>
                  </a:extLst>
                </a:gridCol>
                <a:gridCol w="1012495">
                  <a:extLst>
                    <a:ext uri="{9D8B030D-6E8A-4147-A177-3AD203B41FA5}">
                      <a16:colId xmlns:a16="http://schemas.microsoft.com/office/drawing/2014/main" val="2017358296"/>
                    </a:ext>
                  </a:extLst>
                </a:gridCol>
                <a:gridCol w="1012495">
                  <a:extLst>
                    <a:ext uri="{9D8B030D-6E8A-4147-A177-3AD203B41FA5}">
                      <a16:colId xmlns:a16="http://schemas.microsoft.com/office/drawing/2014/main" val="4042312678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just"/>
                      <a:endParaRPr lang="en-GB" sz="1050" dirty="0">
                        <a:latin typeface="Josefin San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dirty="0">
                          <a:latin typeface="Josefin Sans" pitchFamily="2" charset="0"/>
                        </a:rPr>
                        <a:t>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dirty="0">
                          <a:latin typeface="Josefin Sans" pitchFamily="2" charset="0"/>
                        </a:rPr>
                        <a:t>Q1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977850"/>
                  </a:ext>
                </a:extLst>
              </a:tr>
              <a:tr h="411479">
                <a:tc>
                  <a:txBody>
                    <a:bodyPr/>
                    <a:lstStyle/>
                    <a:p>
                      <a:pPr algn="just"/>
                      <a:r>
                        <a:rPr lang="en-GB" sz="1400" dirty="0">
                          <a:latin typeface="Josefin Sans" pitchFamily="2" charset="0"/>
                        </a:rPr>
                        <a:t>Market Cap (₦'bn)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dirty="0">
                          <a:latin typeface="Josefin Sans" pitchFamily="2" charset="0"/>
                        </a:rPr>
                        <a:t>536.20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dirty="0">
                          <a:latin typeface="Josefin Sans" pitchFamily="2" charset="0"/>
                        </a:rPr>
                        <a:t>544.39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89129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just"/>
                      <a:r>
                        <a:rPr lang="en-GB" sz="1400" dirty="0">
                          <a:latin typeface="Josefin Sans" pitchFamily="2" charset="0"/>
                        </a:rPr>
                        <a:t>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dirty="0">
                          <a:latin typeface="Josefin Sans" pitchFamily="2" charset="0"/>
                        </a:rPr>
                        <a:t>746.34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dirty="0">
                          <a:latin typeface="Josefin Sans" pitchFamily="2" charset="0"/>
                        </a:rPr>
                        <a:t>757.75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22644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just"/>
                      <a:r>
                        <a:rPr lang="en-GB" sz="1400" dirty="0">
                          <a:latin typeface="Josefin Sans" pitchFamily="2" charset="0"/>
                        </a:rPr>
                        <a:t>Change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dirty="0">
                          <a:latin typeface="Josefin Sans" pitchFamily="2" charset="0"/>
                        </a:rPr>
                        <a:t>-1.51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dirty="0">
                          <a:latin typeface="Josefin Sans" pitchFamily="2" charset="0"/>
                        </a:rPr>
                        <a:t>2.38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203198"/>
                  </a:ext>
                </a:extLst>
              </a:tr>
            </a:tbl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2536D755-B031-44C6-8C6B-36466FB31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 Cap and NSI 2019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AB153E9-2C60-4705-A226-23F8618B0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899912"/>
              </p:ext>
            </p:extLst>
          </p:nvPr>
        </p:nvGraphicFramePr>
        <p:xfrm>
          <a:off x="6695664" y="4747737"/>
          <a:ext cx="4252273" cy="159876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79426">
                  <a:extLst>
                    <a:ext uri="{9D8B030D-6E8A-4147-A177-3AD203B41FA5}">
                      <a16:colId xmlns:a16="http://schemas.microsoft.com/office/drawing/2014/main" val="4028155437"/>
                    </a:ext>
                  </a:extLst>
                </a:gridCol>
                <a:gridCol w="1756015">
                  <a:extLst>
                    <a:ext uri="{9D8B030D-6E8A-4147-A177-3AD203B41FA5}">
                      <a16:colId xmlns:a16="http://schemas.microsoft.com/office/drawing/2014/main" val="1241714883"/>
                    </a:ext>
                  </a:extLst>
                </a:gridCol>
                <a:gridCol w="610742">
                  <a:extLst>
                    <a:ext uri="{9D8B030D-6E8A-4147-A177-3AD203B41FA5}">
                      <a16:colId xmlns:a16="http://schemas.microsoft.com/office/drawing/2014/main" val="4212686095"/>
                    </a:ext>
                  </a:extLst>
                </a:gridCol>
                <a:gridCol w="798664">
                  <a:extLst>
                    <a:ext uri="{9D8B030D-6E8A-4147-A177-3AD203B41FA5}">
                      <a16:colId xmlns:a16="http://schemas.microsoft.com/office/drawing/2014/main" val="4008136673"/>
                    </a:ext>
                  </a:extLst>
                </a:gridCol>
                <a:gridCol w="707426">
                  <a:extLst>
                    <a:ext uri="{9D8B030D-6E8A-4147-A177-3AD203B41FA5}">
                      <a16:colId xmlns:a16="http://schemas.microsoft.com/office/drawing/2014/main" val="3208639035"/>
                    </a:ext>
                  </a:extLst>
                </a:gridCol>
              </a:tblGrid>
              <a:tr h="562447">
                <a:tc gridSpan="2"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Losers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rgbClr val="980C0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Open</a:t>
                      </a:r>
                    </a:p>
                    <a:p>
                      <a:r>
                        <a:rPr lang="en-GB" sz="110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Jan (₦)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Close</a:t>
                      </a:r>
                    </a:p>
                    <a:p>
                      <a:r>
                        <a:rPr lang="en-GB" sz="110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Jun (₦)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Change</a:t>
                      </a:r>
                    </a:p>
                    <a:p>
                      <a:r>
                        <a:rPr lang="en-GB" sz="110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04090"/>
                  </a:ext>
                </a:extLst>
              </a:tr>
              <a:tr h="255883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AG MORTAGE BANK PLC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980C0F"/>
                          </a:solidFill>
                          <a:latin typeface="Josefin Sans" pitchFamily="2" charset="0"/>
                          <a:ea typeface="+mn-ea"/>
                          <a:cs typeface="+mn-cs"/>
                        </a:rPr>
                        <a:t>0.6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980C0F"/>
                          </a:solidFill>
                          <a:latin typeface="Josefin Sans" pitchFamily="2" charset="0"/>
                          <a:ea typeface="+mn-ea"/>
                          <a:cs typeface="+mn-cs"/>
                        </a:rPr>
                        <a:t>0.58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980C0F"/>
                          </a:solidFill>
                          <a:latin typeface="Josefin Sans" pitchFamily="2" charset="0"/>
                          <a:ea typeface="+mn-ea"/>
                          <a:cs typeface="+mn-cs"/>
                        </a:rPr>
                        <a:t>-3.33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73297845"/>
                  </a:ext>
                </a:extLst>
              </a:tr>
              <a:tr h="255883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NDEP PLC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980C0F"/>
                          </a:solidFill>
                          <a:latin typeface="Josefin Sans" pitchFamily="2" charset="0"/>
                          <a:ea typeface="+mn-ea"/>
                          <a:cs typeface="+mn-cs"/>
                        </a:rPr>
                        <a:t>308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980C0F"/>
                          </a:solidFill>
                          <a:latin typeface="Josefin Sans" pitchFamily="2" charset="0"/>
                          <a:ea typeface="+mn-ea"/>
                          <a:cs typeface="+mn-cs"/>
                        </a:rPr>
                        <a:t>294.42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980C0F"/>
                          </a:solidFill>
                          <a:latin typeface="Josefin Sans" pitchFamily="2" charset="0"/>
                          <a:ea typeface="+mn-ea"/>
                          <a:cs typeface="+mn-cs"/>
                        </a:rPr>
                        <a:t>-4.41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50802039"/>
                  </a:ext>
                </a:extLst>
              </a:tr>
              <a:tr h="255883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FCWAMCO PLC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980C0F"/>
                          </a:solidFill>
                          <a:latin typeface="Josefin Sans" pitchFamily="2" charset="0"/>
                          <a:ea typeface="+mn-ea"/>
                          <a:cs typeface="+mn-cs"/>
                        </a:rPr>
                        <a:t>164.55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980C0F"/>
                          </a:solidFill>
                          <a:latin typeface="Josefin Sans" pitchFamily="2" charset="0"/>
                          <a:ea typeface="+mn-ea"/>
                          <a:cs typeface="+mn-cs"/>
                        </a:rPr>
                        <a:t>155.92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980C0F"/>
                          </a:solidFill>
                          <a:latin typeface="Josefin Sans" pitchFamily="2" charset="0"/>
                          <a:ea typeface="+mn-ea"/>
                          <a:cs typeface="+mn-cs"/>
                        </a:rPr>
                        <a:t>-5.24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6431726"/>
                  </a:ext>
                </a:extLst>
              </a:tr>
              <a:tr h="255883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MASSTCOM PLC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980C0F"/>
                          </a:solidFill>
                          <a:latin typeface="Josefin Sans" pitchFamily="2" charset="0"/>
                          <a:ea typeface="+mn-ea"/>
                          <a:cs typeface="+mn-cs"/>
                        </a:rPr>
                        <a:t>0.53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980C0F"/>
                          </a:solidFill>
                          <a:latin typeface="Josefin Sans" pitchFamily="2" charset="0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980C0F"/>
                          </a:solidFill>
                          <a:latin typeface="Josefin Sans" pitchFamily="2" charset="0"/>
                          <a:ea typeface="+mn-ea"/>
                          <a:cs typeface="+mn-cs"/>
                        </a:rPr>
                        <a:t>-5.66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4094737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FBDB11E-4924-44E5-94EA-CDE569FB0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89068"/>
              </p:ext>
            </p:extLst>
          </p:nvPr>
        </p:nvGraphicFramePr>
        <p:xfrm>
          <a:off x="1060174" y="4734942"/>
          <a:ext cx="4436164" cy="198369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47206">
                  <a:extLst>
                    <a:ext uri="{9D8B030D-6E8A-4147-A177-3AD203B41FA5}">
                      <a16:colId xmlns:a16="http://schemas.microsoft.com/office/drawing/2014/main" val="4028155437"/>
                    </a:ext>
                  </a:extLst>
                </a:gridCol>
                <a:gridCol w="1475219">
                  <a:extLst>
                    <a:ext uri="{9D8B030D-6E8A-4147-A177-3AD203B41FA5}">
                      <a16:colId xmlns:a16="http://schemas.microsoft.com/office/drawing/2014/main" val="1241714883"/>
                    </a:ext>
                  </a:extLst>
                </a:gridCol>
                <a:gridCol w="831319">
                  <a:extLst>
                    <a:ext uri="{9D8B030D-6E8A-4147-A177-3AD203B41FA5}">
                      <a16:colId xmlns:a16="http://schemas.microsoft.com/office/drawing/2014/main" val="4212686095"/>
                    </a:ext>
                  </a:extLst>
                </a:gridCol>
                <a:gridCol w="742476">
                  <a:extLst>
                    <a:ext uri="{9D8B030D-6E8A-4147-A177-3AD203B41FA5}">
                      <a16:colId xmlns:a16="http://schemas.microsoft.com/office/drawing/2014/main" val="4008136673"/>
                    </a:ext>
                  </a:extLst>
                </a:gridCol>
                <a:gridCol w="939944">
                  <a:extLst>
                    <a:ext uri="{9D8B030D-6E8A-4147-A177-3AD203B41FA5}">
                      <a16:colId xmlns:a16="http://schemas.microsoft.com/office/drawing/2014/main" val="3208639035"/>
                    </a:ext>
                  </a:extLst>
                </a:gridCol>
              </a:tblGrid>
              <a:tr h="541922">
                <a:tc gridSpan="2"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Gainers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rgbClr val="0814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Open</a:t>
                      </a:r>
                    </a:p>
                    <a:p>
                      <a:r>
                        <a:rPr lang="en-GB" sz="110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Jan (₦)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Close</a:t>
                      </a:r>
                    </a:p>
                    <a:p>
                      <a:r>
                        <a:rPr lang="en-GB" sz="110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Jun (₦)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Change</a:t>
                      </a:r>
                    </a:p>
                    <a:p>
                      <a:r>
                        <a:rPr lang="en-GB" sz="110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04090"/>
                  </a:ext>
                </a:extLst>
              </a:tr>
              <a:tr h="261799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CSCS PLC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814A0"/>
                          </a:solidFill>
                          <a:latin typeface="Josefin Sans" pitchFamily="2" charset="0"/>
                          <a:ea typeface="+mn-ea"/>
                          <a:cs typeface="+mn-cs"/>
                        </a:rPr>
                        <a:t>12.00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814A0"/>
                          </a:solidFill>
                          <a:latin typeface="Josefin Sans" pitchFamily="2" charset="0"/>
                          <a:ea typeface="+mn-ea"/>
                          <a:cs typeface="+mn-cs"/>
                        </a:rPr>
                        <a:t>14.88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814A0"/>
                          </a:solidFill>
                          <a:latin typeface="Josefin Sans" pitchFamily="2" charset="0"/>
                          <a:ea typeface="+mn-ea"/>
                          <a:cs typeface="+mn-cs"/>
                        </a:rPr>
                        <a:t>+24.00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3297845"/>
                  </a:ext>
                </a:extLst>
              </a:tr>
              <a:tr h="261799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NASD PLC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814A0"/>
                          </a:solidFill>
                          <a:latin typeface="Josefin Sans" pitchFamily="2" charset="0"/>
                          <a:ea typeface="+mn-ea"/>
                          <a:cs typeface="+mn-cs"/>
                        </a:rPr>
                        <a:t>2.59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814A0"/>
                          </a:solidFill>
                          <a:latin typeface="Josefin Sans" pitchFamily="2" charset="0"/>
                          <a:ea typeface="+mn-ea"/>
                          <a:cs typeface="+mn-cs"/>
                        </a:rPr>
                        <a:t>3.20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814A0"/>
                          </a:solidFill>
                          <a:latin typeface="Josefin Sans" pitchFamily="2" charset="0"/>
                          <a:ea typeface="+mn-ea"/>
                          <a:cs typeface="+mn-cs"/>
                        </a:rPr>
                        <a:t>+23.55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0802039"/>
                  </a:ext>
                </a:extLst>
              </a:tr>
              <a:tr h="261799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GEOFLUID PLC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814A0"/>
                          </a:solidFill>
                          <a:latin typeface="Josefin Sans" pitchFamily="2" charset="0"/>
                          <a:ea typeface="+mn-ea"/>
                          <a:cs typeface="+mn-cs"/>
                        </a:rPr>
                        <a:t>0.49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814A0"/>
                          </a:solidFill>
                          <a:latin typeface="Josefin Sans" pitchFamily="2" charset="0"/>
                          <a:ea typeface="+mn-ea"/>
                          <a:cs typeface="+mn-cs"/>
                        </a:rPr>
                        <a:t>0.53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814A0"/>
                          </a:solidFill>
                          <a:latin typeface="Josefin Sans" pitchFamily="2" charset="0"/>
                          <a:ea typeface="+mn-ea"/>
                          <a:cs typeface="+mn-cs"/>
                        </a:rPr>
                        <a:t>+8.16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431726"/>
                  </a:ext>
                </a:extLst>
              </a:tr>
              <a:tr h="261799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FOOD CONCEPT Plc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814A0"/>
                          </a:solidFill>
                          <a:latin typeface="Josefin Sans" pitchFamily="2" charset="0"/>
                          <a:ea typeface="+mn-ea"/>
                          <a:cs typeface="+mn-cs"/>
                        </a:rPr>
                        <a:t>0.66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814A0"/>
                          </a:solidFill>
                          <a:latin typeface="Josefin Sans" pitchFamily="2" charset="0"/>
                          <a:ea typeface="+mn-ea"/>
                          <a:cs typeface="+mn-cs"/>
                        </a:rPr>
                        <a:t>0.70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814A0"/>
                          </a:solidFill>
                          <a:latin typeface="Josefin Sans" pitchFamily="2" charset="0"/>
                          <a:ea typeface="+mn-ea"/>
                          <a:cs typeface="+mn-cs"/>
                        </a:rPr>
                        <a:t>+6.06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0947374"/>
                  </a:ext>
                </a:extLst>
              </a:tr>
              <a:tr h="261799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814A0"/>
                          </a:solidFill>
                          <a:latin typeface="Josefin Sans" pitchFamily="2" charset="0"/>
                        </a:rPr>
                        <a:t>AFRILAND PLC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814A0"/>
                          </a:solidFill>
                          <a:latin typeface="Josefin Sans" pitchFamily="2" charset="0"/>
                          <a:ea typeface="+mn-ea"/>
                          <a:cs typeface="+mn-cs"/>
                        </a:rPr>
                        <a:t>2.25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814A0"/>
                          </a:solidFill>
                          <a:latin typeface="Josefin Sans" pitchFamily="2" charset="0"/>
                          <a:ea typeface="+mn-ea"/>
                          <a:cs typeface="+mn-cs"/>
                        </a:rPr>
                        <a:t>2.37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814A0"/>
                          </a:solidFill>
                          <a:latin typeface="Josefin Sans" pitchFamily="2" charset="0"/>
                          <a:ea typeface="+mn-ea"/>
                          <a:cs typeface="+mn-cs"/>
                        </a:rPr>
                        <a:t>+5.33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535322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8D186E6-08CE-4106-AE72-FCEA077667F6}"/>
              </a:ext>
            </a:extLst>
          </p:cNvPr>
          <p:cNvSpPr txBox="1"/>
          <p:nvPr/>
        </p:nvSpPr>
        <p:spPr>
          <a:xfrm>
            <a:off x="3969864" y="4409183"/>
            <a:ext cx="4252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>
                <a:latin typeface="Cantarell" panose="02000603000000000000" pitchFamily="2" charset="0"/>
                <a:ea typeface="+mj-ea"/>
                <a:cs typeface="+mj-cs"/>
              </a:rPr>
              <a:t>2019 Top 5 Price Gainers &amp; Losers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1AE6DC9-E972-40A8-B4FE-33FE030561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1257960"/>
              </p:ext>
            </p:extLst>
          </p:nvPr>
        </p:nvGraphicFramePr>
        <p:xfrm>
          <a:off x="373131" y="1389759"/>
          <a:ext cx="10915650" cy="3019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0588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72609" y="658404"/>
            <a:ext cx="2563819" cy="42712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OTC Market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7960D90-2C09-476E-A21D-1E05FBA6F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8" y="1015044"/>
            <a:ext cx="5796702" cy="5689248"/>
          </a:xfrm>
          <a:ln>
            <a:solidFill>
              <a:srgbClr val="0814A0"/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2000" b="0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0" dirty="0">
                <a:solidFill>
                  <a:srgbClr val="002060"/>
                </a:solidFill>
              </a:rPr>
              <a:t>Official Launch of NASD Data Portal Repository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0" dirty="0">
                <a:solidFill>
                  <a:srgbClr val="002060"/>
                </a:solidFill>
              </a:rPr>
              <a:t>Development of API Data Feeds and Price Tickers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0" dirty="0">
                <a:solidFill>
                  <a:srgbClr val="002060"/>
                </a:solidFill>
              </a:rPr>
              <a:t>Development of NASD-Alert system to notify investors of trade activities on their accounts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0" dirty="0">
                <a:solidFill>
                  <a:srgbClr val="002060"/>
                </a:solidFill>
              </a:rPr>
              <a:t>NASD Mobile Application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0" dirty="0">
                <a:solidFill>
                  <a:srgbClr val="002060"/>
                </a:solidFill>
              </a:rPr>
              <a:t>Expiration of Value Added Tax circulated to Market Participants</a:t>
            </a:r>
            <a:endParaRPr lang="en-US" sz="16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1600" b="0" dirty="0">
                <a:solidFill>
                  <a:srgbClr val="002060"/>
                </a:solidFill>
              </a:rPr>
              <a:t>Drafted guidelines on Negotiated deals and High-Volume Trade</a:t>
            </a:r>
            <a:endParaRPr lang="en-CA" sz="16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1600" b="0" dirty="0">
                <a:solidFill>
                  <a:srgbClr val="002060"/>
                </a:solidFill>
              </a:rPr>
              <a:t>Food Concepts and Allianz Insurance Plc Rights Issues executed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1600" b="0" dirty="0">
                <a:solidFill>
                  <a:srgbClr val="002060"/>
                </a:solidFill>
              </a:rPr>
              <a:t>Visited 13 Participating Institution on NASD Surveillance Inspection program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1600" b="0" dirty="0">
                <a:solidFill>
                  <a:srgbClr val="002060"/>
                </a:solidFill>
              </a:rPr>
              <a:t>Forthcoming NASD Stakeholder engagement program to be held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0" dirty="0">
                <a:solidFill>
                  <a:srgbClr val="002060"/>
                </a:solidFill>
              </a:rPr>
              <a:t>Visited numerous PLCS registered with SEC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0" dirty="0">
                <a:solidFill>
                  <a:srgbClr val="002060"/>
                </a:solidFill>
              </a:rPr>
              <a:t>Observed 12 Annual General Meeting of NASD trading Securities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CA" sz="1600" b="0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000" b="0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000" b="0" dirty="0">
              <a:solidFill>
                <a:srgbClr val="00206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5D56835-A54A-46DC-A851-7034BB2BA7BA}"/>
              </a:ext>
            </a:extLst>
          </p:cNvPr>
          <p:cNvSpPr txBox="1">
            <a:spLocks/>
          </p:cNvSpPr>
          <p:nvPr/>
        </p:nvSpPr>
        <p:spPr>
          <a:xfrm>
            <a:off x="6103752" y="1015044"/>
            <a:ext cx="5676618" cy="3987540"/>
          </a:xfrm>
          <a:prstGeom prst="rect">
            <a:avLst/>
          </a:prstGeom>
          <a:ln>
            <a:solidFill>
              <a:srgbClr val="0814A0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Josefin Sans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Josefin Sans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800" b="0" dirty="0">
                <a:solidFill>
                  <a:srgbClr val="002060"/>
                </a:solidFill>
              </a:rPr>
              <a:t>Cultivating relationships across various sectors through partnerships with industry associations and trade groups e.g. Manufacturers Association of Nigeria (M.A.N).</a:t>
            </a:r>
          </a:p>
          <a:p>
            <a:pPr>
              <a:lnSpc>
                <a:spcPct val="150000"/>
              </a:lnSpc>
            </a:pPr>
            <a:r>
              <a:rPr lang="en-GB" sz="1800" b="0" dirty="0">
                <a:solidFill>
                  <a:srgbClr val="002060"/>
                </a:solidFill>
              </a:rPr>
              <a:t>Partnerships with professional bodies in order to increase participation of advisers on the portal e.g. Institute of Chartered Accountants of Nigeria (ICAN).</a:t>
            </a:r>
          </a:p>
          <a:p>
            <a:pPr>
              <a:lnSpc>
                <a:spcPct val="150000"/>
              </a:lnSpc>
            </a:pPr>
            <a:r>
              <a:rPr lang="en-GB" sz="1800" b="0" dirty="0">
                <a:solidFill>
                  <a:srgbClr val="002060"/>
                </a:solidFill>
              </a:rPr>
              <a:t>Collaborating with private equity investors, multilaterals and sovereign funds to deepen pool of investors available on the portal.</a:t>
            </a:r>
          </a:p>
          <a:p>
            <a:pPr>
              <a:lnSpc>
                <a:spcPct val="150000"/>
              </a:lnSpc>
            </a:pPr>
            <a:r>
              <a:rPr lang="en-GB" sz="1800" b="0" dirty="0">
                <a:solidFill>
                  <a:srgbClr val="002060"/>
                </a:solidFill>
              </a:rPr>
              <a:t>Co-Hosted workshop on </a:t>
            </a:r>
            <a:r>
              <a:rPr lang="en-GB" sz="1800" b="0" dirty="0" err="1">
                <a:solidFill>
                  <a:srgbClr val="002060"/>
                </a:solidFill>
              </a:rPr>
              <a:t>NASDeP</a:t>
            </a:r>
            <a:r>
              <a:rPr lang="en-GB" sz="1800" b="0" dirty="0">
                <a:solidFill>
                  <a:srgbClr val="002060"/>
                </a:solidFill>
              </a:rPr>
              <a:t> for members of the Lagos Chamber of Commerce (LCCI).</a:t>
            </a:r>
            <a:endParaRPr lang="en-US" sz="1800" b="0" dirty="0">
              <a:solidFill>
                <a:srgbClr val="00206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B21684E-507C-478D-9D37-8D7C84788406}"/>
              </a:ext>
            </a:extLst>
          </p:cNvPr>
          <p:cNvSpPr txBox="1">
            <a:spLocks/>
          </p:cNvSpPr>
          <p:nvPr/>
        </p:nvSpPr>
        <p:spPr>
          <a:xfrm>
            <a:off x="7981558" y="555442"/>
            <a:ext cx="2260325" cy="530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small" baseline="0">
                <a:solidFill>
                  <a:srgbClr val="C00000"/>
                </a:solidFill>
                <a:latin typeface="Cantarell" panose="02000603000000000000" pitchFamily="2" charset="0"/>
                <a:ea typeface="+mj-ea"/>
                <a:cs typeface="+mj-cs"/>
              </a:defRPr>
            </a:lvl1pPr>
          </a:lstStyle>
          <a:p>
            <a:r>
              <a:rPr lang="en-GB" dirty="0"/>
              <a:t>NASDeP</a:t>
            </a:r>
            <a:endParaRPr lang="en-GB" sz="24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5D4036-9417-4BCB-8727-8EE748B5F151}"/>
              </a:ext>
            </a:extLst>
          </p:cNvPr>
          <p:cNvSpPr txBox="1"/>
          <p:nvPr/>
        </p:nvSpPr>
        <p:spPr>
          <a:xfrm>
            <a:off x="691298" y="186808"/>
            <a:ext cx="9652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cap="small" dirty="0">
                <a:solidFill>
                  <a:srgbClr val="C00000"/>
                </a:solidFill>
                <a:latin typeface="Cantarell" panose="02000603000000000000" pitchFamily="2" charset="0"/>
                <a:ea typeface="+mj-ea"/>
                <a:cs typeface="+mj-cs"/>
              </a:rPr>
              <a:t>Market Development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1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BD02D-188F-4491-B2CA-8054EA9DE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 / next tasks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82ECC3-D03C-426F-8D66-AAE81370EFE5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CA" sz="2400" b="0" dirty="0">
                <a:solidFill>
                  <a:srgbClr val="002060"/>
                </a:solidFill>
              </a:rPr>
              <a:t>Improving corporate compliance levels with Investment and Securities Act 2007 </a:t>
            </a:r>
          </a:p>
          <a:p>
            <a:pPr lvl="1"/>
            <a:r>
              <a:rPr lang="en-CA" b="0" dirty="0"/>
              <a:t>Registration of Public Securities with SEC</a:t>
            </a:r>
          </a:p>
          <a:p>
            <a:pPr lvl="1"/>
            <a:r>
              <a:rPr lang="en-CA" b="0" dirty="0"/>
              <a:t>Failure of public companies to render regular returns</a:t>
            </a:r>
          </a:p>
          <a:p>
            <a:pPr lvl="1"/>
            <a:r>
              <a:rPr lang="en-CA" b="0" dirty="0"/>
              <a:t>Limited financial information</a:t>
            </a:r>
          </a:p>
          <a:p>
            <a:pPr lvl="1"/>
            <a:r>
              <a:rPr lang="en-CA" b="0" dirty="0"/>
              <a:t>Company Secretaries running parallel OTC markets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b="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GB" sz="2000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20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967C0C72-C62A-4861-90E3-DE719F219075}" vid="{65D00EB3-A8B3-4FDC-BC99-EF540603A7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1783</TotalTime>
  <Words>438</Words>
  <Application>Microsoft Office PowerPoint</Application>
  <PresentationFormat>Widescreen</PresentationFormat>
  <Paragraphs>143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Cantarell</vt:lpstr>
      <vt:lpstr>Josefin Sans</vt:lpstr>
      <vt:lpstr>Times New Roman</vt:lpstr>
      <vt:lpstr>Office Theme</vt:lpstr>
      <vt:lpstr>Report to the Capital Market Committee </vt:lpstr>
      <vt:lpstr>NASD Market Metrics – 2019</vt:lpstr>
      <vt:lpstr>Market Cap and NSI 2019</vt:lpstr>
      <vt:lpstr>OTC Market</vt:lpstr>
      <vt:lpstr>Challenges / next tasks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to the Capital Market Committee</dc:title>
  <dc:creator>Osasu</dc:creator>
  <cp:lastModifiedBy>CMC Secretariat</cp:lastModifiedBy>
  <cp:revision>93</cp:revision>
  <dcterms:created xsi:type="dcterms:W3CDTF">2018-11-02T15:07:50Z</dcterms:created>
  <dcterms:modified xsi:type="dcterms:W3CDTF">2019-08-16T17:15:16Z</dcterms:modified>
</cp:coreProperties>
</file>