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29" r:id="rId2"/>
    <p:sldId id="412" r:id="rId3"/>
    <p:sldId id="432" r:id="rId4"/>
    <p:sldId id="391" r:id="rId5"/>
    <p:sldId id="43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a Ajomale" initials="BA" lastIdx="2" clrIdx="0">
    <p:extLst>
      <p:ext uri="{19B8F6BF-5375-455C-9EA6-DF929625EA0E}">
        <p15:presenceInfo xmlns:p15="http://schemas.microsoft.com/office/powerpoint/2012/main" userId="Bola Ajom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C0F"/>
    <a:srgbClr val="0814A0"/>
    <a:srgbClr val="ED1F23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80" d="100"/>
          <a:sy n="80" d="100"/>
        </p:scale>
        <p:origin x="2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/>
              <a:t>Quarterly Market Performance</a:t>
            </a:r>
          </a:p>
        </c:rich>
      </c:tx>
      <c:layout>
        <c:manualLayout>
          <c:xMode val="edge"/>
          <c:yMode val="edge"/>
          <c:x val="1.7826334208223972E-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09514435695539"/>
          <c:y val="0.20412037037037037"/>
          <c:w val="0.76699059492563426"/>
          <c:h val="0.63175925925925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'Quarterly Trading Activity'!$V$9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34925"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'Quarterly Trading Activity'!$U$24:$U$34</c:f>
              <c:strCache>
                <c:ptCount val="11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  <c:pt idx="8">
                  <c:v>Q1 2019</c:v>
                </c:pt>
                <c:pt idx="9">
                  <c:v>Q2 2019</c:v>
                </c:pt>
                <c:pt idx="10">
                  <c:v>Q3 2019</c:v>
                </c:pt>
              </c:strCache>
            </c:strRef>
          </c:cat>
          <c:val>
            <c:numRef>
              <c:f>'Quarterly Trading Activity'!$V$24:$V$34</c:f>
              <c:numCache>
                <c:formatCode>0.00</c:formatCode>
                <c:ptCount val="11"/>
                <c:pt idx="0">
                  <c:v>203.54</c:v>
                </c:pt>
                <c:pt idx="1">
                  <c:v>143.38999999999999</c:v>
                </c:pt>
                <c:pt idx="2">
                  <c:v>522.89</c:v>
                </c:pt>
                <c:pt idx="3" formatCode="General">
                  <c:v>90.54</c:v>
                </c:pt>
                <c:pt idx="4">
                  <c:v>352.06</c:v>
                </c:pt>
                <c:pt idx="5">
                  <c:v>670.6</c:v>
                </c:pt>
                <c:pt idx="6">
                  <c:v>17158.43</c:v>
                </c:pt>
                <c:pt idx="7">
                  <c:v>955.24</c:v>
                </c:pt>
                <c:pt idx="8">
                  <c:v>1150.27</c:v>
                </c:pt>
                <c:pt idx="9">
                  <c:v>1415.892108</c:v>
                </c:pt>
                <c:pt idx="10">
                  <c:v>50.87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89-4841-8C64-D2B63B5BD5F0}"/>
            </c:ext>
          </c:extLst>
        </c:ser>
        <c:ser>
          <c:idx val="1"/>
          <c:order val="1"/>
          <c:tx>
            <c:strRef>
              <c:f>'Quarterly Trading Activity'!$W$9</c:f>
              <c:strCache>
                <c:ptCount val="1"/>
                <c:pt idx="0">
                  <c:v>Value </c:v>
                </c:pt>
              </c:strCache>
            </c:strRef>
          </c:tx>
          <c:spPr>
            <a:solidFill>
              <a:srgbClr val="FF0000"/>
            </a:solidFill>
            <a:ln w="34925">
              <a:solidFill>
                <a:srgbClr val="FF0000"/>
              </a:solidFill>
            </a:ln>
            <a:effectLst/>
          </c:spPr>
          <c:invertIfNegative val="0"/>
          <c:cat>
            <c:strRef>
              <c:f>'Quarterly Trading Activity'!$U$24:$U$34</c:f>
              <c:strCache>
                <c:ptCount val="11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  <c:pt idx="8">
                  <c:v>Q1 2019</c:v>
                </c:pt>
                <c:pt idx="9">
                  <c:v>Q2 2019</c:v>
                </c:pt>
                <c:pt idx="10">
                  <c:v>Q3 2019</c:v>
                </c:pt>
              </c:strCache>
            </c:strRef>
          </c:cat>
          <c:val>
            <c:numRef>
              <c:f>'Quarterly Trading Activity'!$W$24:$W$34</c:f>
              <c:numCache>
                <c:formatCode>General</c:formatCode>
                <c:ptCount val="11"/>
                <c:pt idx="0">
                  <c:v>1014.45</c:v>
                </c:pt>
                <c:pt idx="1">
                  <c:v>884.22</c:v>
                </c:pt>
                <c:pt idx="2">
                  <c:v>861.88</c:v>
                </c:pt>
                <c:pt idx="3">
                  <c:v>1058</c:v>
                </c:pt>
                <c:pt idx="4">
                  <c:v>3597.9</c:v>
                </c:pt>
                <c:pt idx="5">
                  <c:v>1702.51</c:v>
                </c:pt>
                <c:pt idx="6">
                  <c:v>13643.55</c:v>
                </c:pt>
                <c:pt idx="7">
                  <c:v>11853.74</c:v>
                </c:pt>
                <c:pt idx="8">
                  <c:v>5112.1099999999997</c:v>
                </c:pt>
                <c:pt idx="9">
                  <c:v>2177.8029904500004</c:v>
                </c:pt>
                <c:pt idx="10">
                  <c:v>1259.7855850000001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89-4841-8C64-D2B63B5BD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2"/>
        <c:axId val="277213400"/>
        <c:axId val="277211048"/>
      </c:barChart>
      <c:lineChart>
        <c:grouping val="standard"/>
        <c:varyColors val="0"/>
        <c:ser>
          <c:idx val="2"/>
          <c:order val="2"/>
          <c:tx>
            <c:strRef>
              <c:f>'Quarterly Trading Activity'!$X$9</c:f>
              <c:strCache>
                <c:ptCount val="1"/>
                <c:pt idx="0">
                  <c:v>Deals 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'Quarterly Trading Activity'!$U$24:$U$34</c:f>
              <c:strCache>
                <c:ptCount val="11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  <c:pt idx="8">
                  <c:v>Q1 2019</c:v>
                </c:pt>
                <c:pt idx="9">
                  <c:v>Q2 2019</c:v>
                </c:pt>
                <c:pt idx="10">
                  <c:v>Q3 2019</c:v>
                </c:pt>
              </c:strCache>
            </c:strRef>
          </c:cat>
          <c:val>
            <c:numRef>
              <c:f>'Quarterly Trading Activity'!$X$24:$X$34</c:f>
              <c:numCache>
                <c:formatCode>General</c:formatCode>
                <c:ptCount val="11"/>
                <c:pt idx="0">
                  <c:v>700</c:v>
                </c:pt>
                <c:pt idx="1">
                  <c:v>741</c:v>
                </c:pt>
                <c:pt idx="2">
                  <c:v>691</c:v>
                </c:pt>
                <c:pt idx="3">
                  <c:v>657</c:v>
                </c:pt>
                <c:pt idx="4">
                  <c:v>648</c:v>
                </c:pt>
                <c:pt idx="5">
                  <c:v>829</c:v>
                </c:pt>
                <c:pt idx="6">
                  <c:v>788</c:v>
                </c:pt>
                <c:pt idx="7">
                  <c:v>663</c:v>
                </c:pt>
                <c:pt idx="8">
                  <c:v>1046</c:v>
                </c:pt>
                <c:pt idx="9">
                  <c:v>652</c:v>
                </c:pt>
                <c:pt idx="10">
                  <c:v>586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789-4841-8C64-D2B63B5BD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214184"/>
        <c:axId val="277213792"/>
      </c:lineChart>
      <c:catAx>
        <c:axId val="27721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77211048"/>
        <c:crosses val="autoZero"/>
        <c:auto val="1"/>
        <c:lblAlgn val="ctr"/>
        <c:lblOffset val="100"/>
        <c:noMultiLvlLbl val="0"/>
      </c:catAx>
      <c:valAx>
        <c:axId val="27721104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77213400"/>
        <c:crosses val="autoZero"/>
        <c:crossBetween val="between"/>
      </c:valAx>
      <c:valAx>
        <c:axId val="2772137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77214184"/>
        <c:crosses val="max"/>
        <c:crossBetween val="between"/>
      </c:valAx>
      <c:catAx>
        <c:axId val="277214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213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35783027121609"/>
          <c:y val="0.13020778652668413"/>
          <c:w val="0.40215179352580926"/>
          <c:h val="6.1350612423447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099432990754908E-2"/>
          <c:y val="0.13617398550187054"/>
          <c:w val="0.82241616838164699"/>
          <c:h val="0.77736780260076099"/>
        </c:manualLayout>
      </c:layout>
      <c:areaChart>
        <c:grouping val="standard"/>
        <c:varyColors val="0"/>
        <c:ser>
          <c:idx val="0"/>
          <c:order val="0"/>
          <c:tx>
            <c:strRef>
              <c:f>' USI &amp; Market Cap Graph 2019'!$C$1</c:f>
              <c:strCache>
                <c:ptCount val="1"/>
                <c:pt idx="0">
                  <c:v>Market Cap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' USI &amp; Market Cap Graph 2019'!$A$918:$A$1102</c:f>
              <c:numCache>
                <c:formatCode>dd\-mm\-yyyy</c:formatCode>
                <c:ptCount val="185"/>
                <c:pt idx="0">
                  <c:v>43467</c:v>
                </c:pt>
                <c:pt idx="1">
                  <c:v>43468</c:v>
                </c:pt>
                <c:pt idx="2">
                  <c:v>43469</c:v>
                </c:pt>
                <c:pt idx="3">
                  <c:v>43472</c:v>
                </c:pt>
                <c:pt idx="4">
                  <c:v>43473</c:v>
                </c:pt>
                <c:pt idx="5">
                  <c:v>43474</c:v>
                </c:pt>
                <c:pt idx="6">
                  <c:v>43475</c:v>
                </c:pt>
                <c:pt idx="7">
                  <c:v>43476</c:v>
                </c:pt>
                <c:pt idx="8">
                  <c:v>43479</c:v>
                </c:pt>
                <c:pt idx="9">
                  <c:v>43480</c:v>
                </c:pt>
                <c:pt idx="10">
                  <c:v>43481</c:v>
                </c:pt>
                <c:pt idx="11">
                  <c:v>43482</c:v>
                </c:pt>
                <c:pt idx="12">
                  <c:v>43483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43493</c:v>
                </c:pt>
                <c:pt idx="19">
                  <c:v>43494</c:v>
                </c:pt>
                <c:pt idx="20">
                  <c:v>43495</c:v>
                </c:pt>
                <c:pt idx="21">
                  <c:v>43496</c:v>
                </c:pt>
                <c:pt idx="22">
                  <c:v>43497</c:v>
                </c:pt>
                <c:pt idx="23">
                  <c:v>43500</c:v>
                </c:pt>
                <c:pt idx="24">
                  <c:v>43501</c:v>
                </c:pt>
                <c:pt idx="25">
                  <c:v>43502</c:v>
                </c:pt>
                <c:pt idx="26">
                  <c:v>43503</c:v>
                </c:pt>
                <c:pt idx="27">
                  <c:v>43504</c:v>
                </c:pt>
                <c:pt idx="28">
                  <c:v>43507</c:v>
                </c:pt>
                <c:pt idx="29">
                  <c:v>43508</c:v>
                </c:pt>
                <c:pt idx="30">
                  <c:v>43509</c:v>
                </c:pt>
                <c:pt idx="31">
                  <c:v>43510</c:v>
                </c:pt>
                <c:pt idx="32">
                  <c:v>43511</c:v>
                </c:pt>
                <c:pt idx="33">
                  <c:v>43514</c:v>
                </c:pt>
                <c:pt idx="34">
                  <c:v>43515</c:v>
                </c:pt>
                <c:pt idx="35">
                  <c:v>43516</c:v>
                </c:pt>
                <c:pt idx="36">
                  <c:v>43517</c:v>
                </c:pt>
                <c:pt idx="37">
                  <c:v>43518</c:v>
                </c:pt>
                <c:pt idx="38">
                  <c:v>43521</c:v>
                </c:pt>
                <c:pt idx="39">
                  <c:v>43522</c:v>
                </c:pt>
                <c:pt idx="40">
                  <c:v>43523</c:v>
                </c:pt>
                <c:pt idx="41">
                  <c:v>43524</c:v>
                </c:pt>
                <c:pt idx="42">
                  <c:v>43525</c:v>
                </c:pt>
                <c:pt idx="43">
                  <c:v>43528</c:v>
                </c:pt>
                <c:pt idx="44">
                  <c:v>43529</c:v>
                </c:pt>
                <c:pt idx="45">
                  <c:v>43530</c:v>
                </c:pt>
                <c:pt idx="46">
                  <c:v>43531</c:v>
                </c:pt>
                <c:pt idx="47">
                  <c:v>43532</c:v>
                </c:pt>
                <c:pt idx="48">
                  <c:v>43535</c:v>
                </c:pt>
                <c:pt idx="49">
                  <c:v>43536</c:v>
                </c:pt>
                <c:pt idx="50">
                  <c:v>43537</c:v>
                </c:pt>
                <c:pt idx="51">
                  <c:v>43538</c:v>
                </c:pt>
                <c:pt idx="52">
                  <c:v>43539</c:v>
                </c:pt>
                <c:pt idx="53">
                  <c:v>43542</c:v>
                </c:pt>
                <c:pt idx="54">
                  <c:v>43543</c:v>
                </c:pt>
                <c:pt idx="55">
                  <c:v>43544</c:v>
                </c:pt>
                <c:pt idx="56">
                  <c:v>43545</c:v>
                </c:pt>
                <c:pt idx="57">
                  <c:v>43546</c:v>
                </c:pt>
                <c:pt idx="58">
                  <c:v>43549</c:v>
                </c:pt>
                <c:pt idx="59">
                  <c:v>43550</c:v>
                </c:pt>
                <c:pt idx="60">
                  <c:v>43551</c:v>
                </c:pt>
                <c:pt idx="61">
                  <c:v>43552</c:v>
                </c:pt>
                <c:pt idx="62">
                  <c:v>43553</c:v>
                </c:pt>
                <c:pt idx="63">
                  <c:v>43556</c:v>
                </c:pt>
                <c:pt idx="64">
                  <c:v>43557</c:v>
                </c:pt>
                <c:pt idx="65">
                  <c:v>43558</c:v>
                </c:pt>
                <c:pt idx="66">
                  <c:v>43559</c:v>
                </c:pt>
                <c:pt idx="67">
                  <c:v>43560</c:v>
                </c:pt>
                <c:pt idx="68">
                  <c:v>43563</c:v>
                </c:pt>
                <c:pt idx="69">
                  <c:v>43564</c:v>
                </c:pt>
                <c:pt idx="70">
                  <c:v>43565</c:v>
                </c:pt>
                <c:pt idx="71">
                  <c:v>43566</c:v>
                </c:pt>
                <c:pt idx="72">
                  <c:v>43567</c:v>
                </c:pt>
                <c:pt idx="73">
                  <c:v>43570</c:v>
                </c:pt>
                <c:pt idx="74">
                  <c:v>43571</c:v>
                </c:pt>
                <c:pt idx="75">
                  <c:v>43572</c:v>
                </c:pt>
                <c:pt idx="76">
                  <c:v>43573</c:v>
                </c:pt>
                <c:pt idx="77">
                  <c:v>43578</c:v>
                </c:pt>
                <c:pt idx="78">
                  <c:v>43579</c:v>
                </c:pt>
                <c:pt idx="79">
                  <c:v>43580</c:v>
                </c:pt>
                <c:pt idx="80">
                  <c:v>43581</c:v>
                </c:pt>
                <c:pt idx="81">
                  <c:v>43584</c:v>
                </c:pt>
                <c:pt idx="82">
                  <c:v>43585</c:v>
                </c:pt>
                <c:pt idx="83">
                  <c:v>43587</c:v>
                </c:pt>
                <c:pt idx="84">
                  <c:v>43588</c:v>
                </c:pt>
                <c:pt idx="85">
                  <c:v>43591</c:v>
                </c:pt>
                <c:pt idx="86">
                  <c:v>43592</c:v>
                </c:pt>
                <c:pt idx="87">
                  <c:v>43593</c:v>
                </c:pt>
                <c:pt idx="88">
                  <c:v>43594</c:v>
                </c:pt>
                <c:pt idx="89">
                  <c:v>43595</c:v>
                </c:pt>
                <c:pt idx="90">
                  <c:v>43598</c:v>
                </c:pt>
                <c:pt idx="91">
                  <c:v>43599</c:v>
                </c:pt>
                <c:pt idx="92">
                  <c:v>43600</c:v>
                </c:pt>
                <c:pt idx="93">
                  <c:v>43601</c:v>
                </c:pt>
                <c:pt idx="94">
                  <c:v>43602</c:v>
                </c:pt>
                <c:pt idx="95">
                  <c:v>43605</c:v>
                </c:pt>
                <c:pt idx="96">
                  <c:v>43606</c:v>
                </c:pt>
                <c:pt idx="97">
                  <c:v>43607</c:v>
                </c:pt>
                <c:pt idx="98">
                  <c:v>43608</c:v>
                </c:pt>
                <c:pt idx="99">
                  <c:v>43609</c:v>
                </c:pt>
                <c:pt idx="100">
                  <c:v>43612</c:v>
                </c:pt>
                <c:pt idx="101">
                  <c:v>43613</c:v>
                </c:pt>
                <c:pt idx="102">
                  <c:v>43615</c:v>
                </c:pt>
                <c:pt idx="103">
                  <c:v>43616</c:v>
                </c:pt>
                <c:pt idx="104">
                  <c:v>43619</c:v>
                </c:pt>
                <c:pt idx="105">
                  <c:v>43622</c:v>
                </c:pt>
                <c:pt idx="106">
                  <c:v>43623</c:v>
                </c:pt>
                <c:pt idx="107">
                  <c:v>43626</c:v>
                </c:pt>
                <c:pt idx="108">
                  <c:v>43627</c:v>
                </c:pt>
                <c:pt idx="109">
                  <c:v>43629</c:v>
                </c:pt>
                <c:pt idx="110">
                  <c:v>43630</c:v>
                </c:pt>
                <c:pt idx="111">
                  <c:v>43633</c:v>
                </c:pt>
                <c:pt idx="112">
                  <c:v>43634</c:v>
                </c:pt>
                <c:pt idx="113">
                  <c:v>43635</c:v>
                </c:pt>
                <c:pt idx="114">
                  <c:v>43636</c:v>
                </c:pt>
                <c:pt idx="115">
                  <c:v>43637</c:v>
                </c:pt>
                <c:pt idx="116">
                  <c:v>43640</c:v>
                </c:pt>
                <c:pt idx="117">
                  <c:v>43641</c:v>
                </c:pt>
                <c:pt idx="118">
                  <c:v>43642</c:v>
                </c:pt>
                <c:pt idx="119">
                  <c:v>43643</c:v>
                </c:pt>
                <c:pt idx="120">
                  <c:v>43644</c:v>
                </c:pt>
                <c:pt idx="121">
                  <c:v>43647</c:v>
                </c:pt>
                <c:pt idx="122">
                  <c:v>43648</c:v>
                </c:pt>
                <c:pt idx="123">
                  <c:v>43649</c:v>
                </c:pt>
                <c:pt idx="124">
                  <c:v>43650</c:v>
                </c:pt>
                <c:pt idx="125">
                  <c:v>43651</c:v>
                </c:pt>
                <c:pt idx="126">
                  <c:v>43654</c:v>
                </c:pt>
                <c:pt idx="127">
                  <c:v>43655</c:v>
                </c:pt>
                <c:pt idx="128">
                  <c:v>43656</c:v>
                </c:pt>
                <c:pt idx="129">
                  <c:v>43657</c:v>
                </c:pt>
                <c:pt idx="130">
                  <c:v>43658</c:v>
                </c:pt>
                <c:pt idx="131">
                  <c:v>43661</c:v>
                </c:pt>
                <c:pt idx="132">
                  <c:v>43662</c:v>
                </c:pt>
                <c:pt idx="133">
                  <c:v>43663</c:v>
                </c:pt>
                <c:pt idx="134">
                  <c:v>43664</c:v>
                </c:pt>
                <c:pt idx="135">
                  <c:v>43665</c:v>
                </c:pt>
                <c:pt idx="136">
                  <c:v>43668</c:v>
                </c:pt>
                <c:pt idx="137">
                  <c:v>43669</c:v>
                </c:pt>
                <c:pt idx="138">
                  <c:v>43670</c:v>
                </c:pt>
                <c:pt idx="139">
                  <c:v>43671</c:v>
                </c:pt>
                <c:pt idx="140">
                  <c:v>43672</c:v>
                </c:pt>
                <c:pt idx="141">
                  <c:v>43675</c:v>
                </c:pt>
                <c:pt idx="142">
                  <c:v>43676</c:v>
                </c:pt>
                <c:pt idx="143">
                  <c:v>43677</c:v>
                </c:pt>
                <c:pt idx="144">
                  <c:v>43678</c:v>
                </c:pt>
                <c:pt idx="145">
                  <c:v>43679</c:v>
                </c:pt>
                <c:pt idx="146">
                  <c:v>43682</c:v>
                </c:pt>
                <c:pt idx="147">
                  <c:v>43683</c:v>
                </c:pt>
                <c:pt idx="148">
                  <c:v>43684</c:v>
                </c:pt>
                <c:pt idx="149">
                  <c:v>43685</c:v>
                </c:pt>
                <c:pt idx="150">
                  <c:v>43686</c:v>
                </c:pt>
                <c:pt idx="151">
                  <c:v>43691</c:v>
                </c:pt>
                <c:pt idx="152">
                  <c:v>43692</c:v>
                </c:pt>
                <c:pt idx="153">
                  <c:v>43693</c:v>
                </c:pt>
                <c:pt idx="154">
                  <c:v>43696</c:v>
                </c:pt>
                <c:pt idx="155">
                  <c:v>43697</c:v>
                </c:pt>
                <c:pt idx="156">
                  <c:v>43698</c:v>
                </c:pt>
                <c:pt idx="157">
                  <c:v>43699</c:v>
                </c:pt>
                <c:pt idx="158">
                  <c:v>43700</c:v>
                </c:pt>
                <c:pt idx="159">
                  <c:v>43703</c:v>
                </c:pt>
                <c:pt idx="160">
                  <c:v>43704</c:v>
                </c:pt>
                <c:pt idx="161">
                  <c:v>43705</c:v>
                </c:pt>
                <c:pt idx="162">
                  <c:v>43706</c:v>
                </c:pt>
                <c:pt idx="163">
                  <c:v>43707</c:v>
                </c:pt>
                <c:pt idx="164">
                  <c:v>43710</c:v>
                </c:pt>
                <c:pt idx="165">
                  <c:v>43711</c:v>
                </c:pt>
                <c:pt idx="166">
                  <c:v>43712</c:v>
                </c:pt>
                <c:pt idx="167">
                  <c:v>43713</c:v>
                </c:pt>
                <c:pt idx="168">
                  <c:v>43714</c:v>
                </c:pt>
                <c:pt idx="169">
                  <c:v>43717</c:v>
                </c:pt>
                <c:pt idx="170">
                  <c:v>43718</c:v>
                </c:pt>
                <c:pt idx="171">
                  <c:v>43719</c:v>
                </c:pt>
                <c:pt idx="172">
                  <c:v>43720</c:v>
                </c:pt>
                <c:pt idx="173">
                  <c:v>43721</c:v>
                </c:pt>
                <c:pt idx="174">
                  <c:v>43724</c:v>
                </c:pt>
                <c:pt idx="175">
                  <c:v>43725</c:v>
                </c:pt>
                <c:pt idx="176">
                  <c:v>43726</c:v>
                </c:pt>
                <c:pt idx="177">
                  <c:v>43727</c:v>
                </c:pt>
                <c:pt idx="178">
                  <c:v>43728</c:v>
                </c:pt>
                <c:pt idx="179">
                  <c:v>43731</c:v>
                </c:pt>
                <c:pt idx="180">
                  <c:v>43732</c:v>
                </c:pt>
                <c:pt idx="181">
                  <c:v>43733</c:v>
                </c:pt>
                <c:pt idx="182">
                  <c:v>43734</c:v>
                </c:pt>
                <c:pt idx="183">
                  <c:v>43735</c:v>
                </c:pt>
                <c:pt idx="184">
                  <c:v>43738</c:v>
                </c:pt>
              </c:numCache>
            </c:numRef>
          </c:cat>
          <c:val>
            <c:numRef>
              <c:f>' USI &amp; Market Cap Graph 2019'!$C$918:$C$1102</c:f>
              <c:numCache>
                <c:formatCode>_(* #,##0.00_);_(* \(#,##0.00\);_(* "-"??_);_(@_)</c:formatCode>
                <c:ptCount val="185"/>
                <c:pt idx="0">
                  <c:v>514.42977873409006</c:v>
                </c:pt>
                <c:pt idx="1">
                  <c:v>520.89635131072998</c:v>
                </c:pt>
                <c:pt idx="2">
                  <c:v>520.89635131072998</c:v>
                </c:pt>
                <c:pt idx="3">
                  <c:v>533.53668936809993</c:v>
                </c:pt>
                <c:pt idx="4">
                  <c:v>530.43194109162005</c:v>
                </c:pt>
                <c:pt idx="5">
                  <c:v>528.71845757161998</c:v>
                </c:pt>
                <c:pt idx="6">
                  <c:v>525.81845757162</c:v>
                </c:pt>
                <c:pt idx="7">
                  <c:v>540.56738284202004</c:v>
                </c:pt>
                <c:pt idx="8">
                  <c:v>540.56738284202004</c:v>
                </c:pt>
                <c:pt idx="9">
                  <c:v>541.57640684201999</c:v>
                </c:pt>
                <c:pt idx="10">
                  <c:v>536.18434843432999</c:v>
                </c:pt>
                <c:pt idx="11">
                  <c:v>536.31578252096006</c:v>
                </c:pt>
                <c:pt idx="12">
                  <c:v>541.99095244707996</c:v>
                </c:pt>
                <c:pt idx="13">
                  <c:v>539.04400147908007</c:v>
                </c:pt>
                <c:pt idx="14">
                  <c:v>538.32992147907999</c:v>
                </c:pt>
                <c:pt idx="15">
                  <c:v>538.32992147907999</c:v>
                </c:pt>
                <c:pt idx="16">
                  <c:v>535.33850239670005</c:v>
                </c:pt>
                <c:pt idx="17">
                  <c:v>534.78850239669998</c:v>
                </c:pt>
                <c:pt idx="18">
                  <c:v>535.17519715957997</c:v>
                </c:pt>
                <c:pt idx="19">
                  <c:v>539.07519715957983</c:v>
                </c:pt>
                <c:pt idx="20">
                  <c:v>539.07519716058005</c:v>
                </c:pt>
                <c:pt idx="21">
                  <c:v>533.22519715958003</c:v>
                </c:pt>
                <c:pt idx="22">
                  <c:v>538.07821675958007</c:v>
                </c:pt>
                <c:pt idx="23">
                  <c:v>536.42821675957998</c:v>
                </c:pt>
                <c:pt idx="24">
                  <c:v>534.95588148470006</c:v>
                </c:pt>
                <c:pt idx="25">
                  <c:v>538.07821675958007</c:v>
                </c:pt>
                <c:pt idx="26">
                  <c:v>533.99139304438006</c:v>
                </c:pt>
                <c:pt idx="27">
                  <c:v>520.57091900149999</c:v>
                </c:pt>
                <c:pt idx="28">
                  <c:v>523.02091900150003</c:v>
                </c:pt>
                <c:pt idx="29">
                  <c:v>533.14502685302</c:v>
                </c:pt>
                <c:pt idx="30">
                  <c:v>532.24480028485993</c:v>
                </c:pt>
                <c:pt idx="31">
                  <c:v>523.71185628486</c:v>
                </c:pt>
                <c:pt idx="32">
                  <c:v>513.15766481669993</c:v>
                </c:pt>
                <c:pt idx="33">
                  <c:v>531.59462648325984</c:v>
                </c:pt>
                <c:pt idx="34">
                  <c:v>529.79816836101998</c:v>
                </c:pt>
                <c:pt idx="35">
                  <c:v>520.38628993798</c:v>
                </c:pt>
                <c:pt idx="36">
                  <c:v>520.38628993798</c:v>
                </c:pt>
                <c:pt idx="37">
                  <c:v>527.25467211269995</c:v>
                </c:pt>
                <c:pt idx="38">
                  <c:v>527.25467211269995</c:v>
                </c:pt>
                <c:pt idx="39">
                  <c:v>527.2046721127</c:v>
                </c:pt>
                <c:pt idx="40">
                  <c:v>531.11001585669999</c:v>
                </c:pt>
                <c:pt idx="41">
                  <c:v>528.17897247101996</c:v>
                </c:pt>
                <c:pt idx="42">
                  <c:v>538.28947896701993</c:v>
                </c:pt>
                <c:pt idx="43">
                  <c:v>536.22458286078006</c:v>
                </c:pt>
                <c:pt idx="44">
                  <c:v>533.23360886078001</c:v>
                </c:pt>
                <c:pt idx="45">
                  <c:v>532.90354404554</c:v>
                </c:pt>
                <c:pt idx="46">
                  <c:v>532.90354404554</c:v>
                </c:pt>
                <c:pt idx="47">
                  <c:v>529.05869489865995</c:v>
                </c:pt>
                <c:pt idx="48">
                  <c:v>519.74926805593998</c:v>
                </c:pt>
                <c:pt idx="49">
                  <c:v>520.44926805593991</c:v>
                </c:pt>
                <c:pt idx="50">
                  <c:v>516.62001336634</c:v>
                </c:pt>
                <c:pt idx="51">
                  <c:v>520.84469070778005</c:v>
                </c:pt>
                <c:pt idx="52">
                  <c:v>527.3775381273</c:v>
                </c:pt>
                <c:pt idx="53">
                  <c:v>530.32890577818</c:v>
                </c:pt>
                <c:pt idx="54">
                  <c:v>536.9083555333799</c:v>
                </c:pt>
                <c:pt idx="55">
                  <c:v>529.33953914330004</c:v>
                </c:pt>
                <c:pt idx="56">
                  <c:v>538.79195967257999</c:v>
                </c:pt>
                <c:pt idx="57">
                  <c:v>539.22854946841994</c:v>
                </c:pt>
                <c:pt idx="58">
                  <c:v>542.69419055673984</c:v>
                </c:pt>
                <c:pt idx="59">
                  <c:v>539.77243806778006</c:v>
                </c:pt>
                <c:pt idx="60">
                  <c:v>524.72579601465998</c:v>
                </c:pt>
                <c:pt idx="61">
                  <c:v>537.91609451001989</c:v>
                </c:pt>
                <c:pt idx="62">
                  <c:v>544.39423595001995</c:v>
                </c:pt>
                <c:pt idx="63">
                  <c:v>529.15392746489999</c:v>
                </c:pt>
                <c:pt idx="64">
                  <c:v>528.8256964249</c:v>
                </c:pt>
                <c:pt idx="65">
                  <c:v>529.02569642489993</c:v>
                </c:pt>
                <c:pt idx="66">
                  <c:v>525.41421546489994</c:v>
                </c:pt>
                <c:pt idx="67">
                  <c:v>526.78995593338004</c:v>
                </c:pt>
                <c:pt idx="68">
                  <c:v>521.54528073337997</c:v>
                </c:pt>
                <c:pt idx="69">
                  <c:v>527.72966127545999</c:v>
                </c:pt>
                <c:pt idx="70">
                  <c:v>523.62416875596</c:v>
                </c:pt>
                <c:pt idx="71">
                  <c:v>521.60081015755998</c:v>
                </c:pt>
                <c:pt idx="72">
                  <c:v>523.65649593484</c:v>
                </c:pt>
                <c:pt idx="73">
                  <c:v>520.38577054923996</c:v>
                </c:pt>
                <c:pt idx="74">
                  <c:v>526.72219077388002</c:v>
                </c:pt>
                <c:pt idx="75">
                  <c:v>527.50325952267997</c:v>
                </c:pt>
                <c:pt idx="76">
                  <c:v>532.39408389899995</c:v>
                </c:pt>
                <c:pt idx="77">
                  <c:v>546.616879595</c:v>
                </c:pt>
                <c:pt idx="78">
                  <c:v>546.14735287628002</c:v>
                </c:pt>
                <c:pt idx="79">
                  <c:v>546.14735287628002</c:v>
                </c:pt>
                <c:pt idx="80">
                  <c:v>546.14735287628002</c:v>
                </c:pt>
                <c:pt idx="81">
                  <c:v>552.48427972872003</c:v>
                </c:pt>
                <c:pt idx="82">
                  <c:v>544.72829498120007</c:v>
                </c:pt>
                <c:pt idx="83">
                  <c:v>542.92048438120003</c:v>
                </c:pt>
                <c:pt idx="84">
                  <c:v>543.89682031719997</c:v>
                </c:pt>
                <c:pt idx="85">
                  <c:v>551.73226430887996</c:v>
                </c:pt>
                <c:pt idx="86">
                  <c:v>541.24523315303998</c:v>
                </c:pt>
                <c:pt idx="87">
                  <c:v>550.02723376231995</c:v>
                </c:pt>
                <c:pt idx="88">
                  <c:v>550.02723376231995</c:v>
                </c:pt>
                <c:pt idx="89">
                  <c:v>549.50001235688001</c:v>
                </c:pt>
                <c:pt idx="90">
                  <c:v>546.46116355879997</c:v>
                </c:pt>
                <c:pt idx="91">
                  <c:v>550.2425520388</c:v>
                </c:pt>
                <c:pt idx="92">
                  <c:v>550.27184211687995</c:v>
                </c:pt>
                <c:pt idx="93">
                  <c:v>550.26095763687999</c:v>
                </c:pt>
                <c:pt idx="94">
                  <c:v>546.27072099624002</c:v>
                </c:pt>
                <c:pt idx="95">
                  <c:v>545.14471102224002</c:v>
                </c:pt>
                <c:pt idx="96">
                  <c:v>538.16390907983998</c:v>
                </c:pt>
                <c:pt idx="97">
                  <c:v>538.16390907983998</c:v>
                </c:pt>
                <c:pt idx="98">
                  <c:v>550.01662734288004</c:v>
                </c:pt>
                <c:pt idx="99">
                  <c:v>538.74329653359996</c:v>
                </c:pt>
                <c:pt idx="100">
                  <c:v>538.74692469360002</c:v>
                </c:pt>
                <c:pt idx="101">
                  <c:v>540.19692469359995</c:v>
                </c:pt>
                <c:pt idx="102">
                  <c:v>540.19692469359995</c:v>
                </c:pt>
                <c:pt idx="103">
                  <c:v>537.83862069359998</c:v>
                </c:pt>
                <c:pt idx="104">
                  <c:v>535.22631985526004</c:v>
                </c:pt>
                <c:pt idx="105">
                  <c:v>534.95862160811998</c:v>
                </c:pt>
                <c:pt idx="106">
                  <c:v>541.23741754452999</c:v>
                </c:pt>
                <c:pt idx="107">
                  <c:v>540.51546332628993</c:v>
                </c:pt>
                <c:pt idx="108">
                  <c:v>545.96813740421999</c:v>
                </c:pt>
                <c:pt idx="109">
                  <c:v>542.14234197126007</c:v>
                </c:pt>
                <c:pt idx="110">
                  <c:v>542.14234197126007</c:v>
                </c:pt>
                <c:pt idx="111">
                  <c:v>540.08304597126005</c:v>
                </c:pt>
                <c:pt idx="112">
                  <c:v>530.76842291653998</c:v>
                </c:pt>
                <c:pt idx="113">
                  <c:v>516.73179231174004</c:v>
                </c:pt>
                <c:pt idx="114">
                  <c:v>526.81702481142997</c:v>
                </c:pt>
                <c:pt idx="115">
                  <c:v>520.52061246967003</c:v>
                </c:pt>
                <c:pt idx="116">
                  <c:v>521.78538318006997</c:v>
                </c:pt>
                <c:pt idx="117">
                  <c:v>520.02455505591001</c:v>
                </c:pt>
                <c:pt idx="118">
                  <c:v>529.27288457704003</c:v>
                </c:pt>
                <c:pt idx="119">
                  <c:v>525.92619683047997</c:v>
                </c:pt>
                <c:pt idx="120">
                  <c:v>536.20109822055997</c:v>
                </c:pt>
                <c:pt idx="121">
                  <c:v>536.85109822055995</c:v>
                </c:pt>
                <c:pt idx="122">
                  <c:v>526.58004417384007</c:v>
                </c:pt>
                <c:pt idx="123">
                  <c:v>528.15860006570006</c:v>
                </c:pt>
                <c:pt idx="124">
                  <c:v>538.88098686121998</c:v>
                </c:pt>
                <c:pt idx="125">
                  <c:v>527.18220844659993</c:v>
                </c:pt>
                <c:pt idx="126">
                  <c:v>539.57070507571996</c:v>
                </c:pt>
                <c:pt idx="127">
                  <c:v>533.05997324286</c:v>
                </c:pt>
                <c:pt idx="128">
                  <c:v>533.05997324286</c:v>
                </c:pt>
                <c:pt idx="129">
                  <c:v>519.13218556027005</c:v>
                </c:pt>
                <c:pt idx="130">
                  <c:v>525.05134620027002</c:v>
                </c:pt>
                <c:pt idx="131">
                  <c:v>524.13220450171002</c:v>
                </c:pt>
                <c:pt idx="132">
                  <c:v>521.00615215930998</c:v>
                </c:pt>
                <c:pt idx="133">
                  <c:v>528.05855722490992</c:v>
                </c:pt>
                <c:pt idx="134">
                  <c:v>523.83894393272999</c:v>
                </c:pt>
                <c:pt idx="135">
                  <c:v>522.80144235235002</c:v>
                </c:pt>
                <c:pt idx="136">
                  <c:v>523.23863563235</c:v>
                </c:pt>
                <c:pt idx="137">
                  <c:v>516.02264305954998</c:v>
                </c:pt>
                <c:pt idx="138">
                  <c:v>520.66660546720004</c:v>
                </c:pt>
                <c:pt idx="139">
                  <c:v>519.5438191408</c:v>
                </c:pt>
                <c:pt idx="140">
                  <c:v>517.17486441314998</c:v>
                </c:pt>
                <c:pt idx="141">
                  <c:v>521.95859337315005</c:v>
                </c:pt>
                <c:pt idx="142">
                  <c:v>519.73331941155004</c:v>
                </c:pt>
                <c:pt idx="143">
                  <c:v>520.15237189154993</c:v>
                </c:pt>
                <c:pt idx="144">
                  <c:v>515.54793681250999</c:v>
                </c:pt>
                <c:pt idx="145">
                  <c:v>518.49396117186996</c:v>
                </c:pt>
                <c:pt idx="146">
                  <c:v>517.68123593859002</c:v>
                </c:pt>
                <c:pt idx="147">
                  <c:v>511.22595750787002</c:v>
                </c:pt>
                <c:pt idx="148">
                  <c:v>518.35725867715007</c:v>
                </c:pt>
                <c:pt idx="149">
                  <c:v>515.15725867715003</c:v>
                </c:pt>
                <c:pt idx="150">
                  <c:v>515.15725867715003</c:v>
                </c:pt>
                <c:pt idx="151">
                  <c:v>515.30725867715</c:v>
                </c:pt>
                <c:pt idx="152">
                  <c:v>515.30725867715</c:v>
                </c:pt>
                <c:pt idx="153">
                  <c:v>514.94444267715005</c:v>
                </c:pt>
                <c:pt idx="154">
                  <c:v>512.28674025859004</c:v>
                </c:pt>
                <c:pt idx="155">
                  <c:v>512.28674025859004</c:v>
                </c:pt>
                <c:pt idx="156">
                  <c:v>511.35922111939004</c:v>
                </c:pt>
                <c:pt idx="157">
                  <c:v>511.35922111939004</c:v>
                </c:pt>
                <c:pt idx="158">
                  <c:v>510.08228971586999</c:v>
                </c:pt>
                <c:pt idx="159">
                  <c:v>511.86040432259</c:v>
                </c:pt>
                <c:pt idx="160">
                  <c:v>516.55658017475002</c:v>
                </c:pt>
                <c:pt idx="161">
                  <c:v>516.55658017475002</c:v>
                </c:pt>
                <c:pt idx="162">
                  <c:v>517.52108588458998</c:v>
                </c:pt>
                <c:pt idx="163">
                  <c:v>517.57604188459004</c:v>
                </c:pt>
                <c:pt idx="164">
                  <c:v>513.07513321963006</c:v>
                </c:pt>
                <c:pt idx="165">
                  <c:v>513.07513321963006</c:v>
                </c:pt>
                <c:pt idx="166">
                  <c:v>513.07513321963006</c:v>
                </c:pt>
                <c:pt idx="167">
                  <c:v>515.10591196651001</c:v>
                </c:pt>
                <c:pt idx="168">
                  <c:v>515.10591196651001</c:v>
                </c:pt>
                <c:pt idx="169">
                  <c:v>516.75591196650998</c:v>
                </c:pt>
                <c:pt idx="170">
                  <c:v>516.80591196651005</c:v>
                </c:pt>
                <c:pt idx="171">
                  <c:v>516.80591196651005</c:v>
                </c:pt>
                <c:pt idx="172">
                  <c:v>514.63844618859002</c:v>
                </c:pt>
                <c:pt idx="173">
                  <c:v>514.63844618859002</c:v>
                </c:pt>
                <c:pt idx="174">
                  <c:v>504.99610994795</c:v>
                </c:pt>
                <c:pt idx="175">
                  <c:v>504.99610994795</c:v>
                </c:pt>
                <c:pt idx="176">
                  <c:v>502.61168670155001</c:v>
                </c:pt>
                <c:pt idx="177">
                  <c:v>503.36158868897996</c:v>
                </c:pt>
                <c:pt idx="178">
                  <c:v>505.91346537227003</c:v>
                </c:pt>
                <c:pt idx="179">
                  <c:v>505.91346537227003</c:v>
                </c:pt>
                <c:pt idx="180">
                  <c:v>505.88417529419002</c:v>
                </c:pt>
                <c:pt idx="181">
                  <c:v>505.88417529419002</c:v>
                </c:pt>
                <c:pt idx="182">
                  <c:v>505.88417529419002</c:v>
                </c:pt>
                <c:pt idx="183">
                  <c:v>506.59906409003003</c:v>
                </c:pt>
                <c:pt idx="184">
                  <c:v>502.64076112254997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91-4338-AEB8-3B444DB67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208304"/>
        <c:axId val="277214968"/>
      </c:areaChart>
      <c:lineChart>
        <c:grouping val="standard"/>
        <c:varyColors val="0"/>
        <c:ser>
          <c:idx val="1"/>
          <c:order val="1"/>
          <c:tx>
            <c:strRef>
              <c:f>' USI &amp; Market Cap Graph 2019'!$D$1</c:f>
              <c:strCache>
                <c:ptCount val="1"/>
                <c:pt idx="0">
                  <c:v>USI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 USI &amp; Market Cap Graph 2019'!$A$918:$A$1102</c:f>
              <c:numCache>
                <c:formatCode>dd\-mm\-yyyy</c:formatCode>
                <c:ptCount val="185"/>
                <c:pt idx="0">
                  <c:v>43467</c:v>
                </c:pt>
                <c:pt idx="1">
                  <c:v>43468</c:v>
                </c:pt>
                <c:pt idx="2">
                  <c:v>43469</c:v>
                </c:pt>
                <c:pt idx="3">
                  <c:v>43472</c:v>
                </c:pt>
                <c:pt idx="4">
                  <c:v>43473</c:v>
                </c:pt>
                <c:pt idx="5">
                  <c:v>43474</c:v>
                </c:pt>
                <c:pt idx="6">
                  <c:v>43475</c:v>
                </c:pt>
                <c:pt idx="7">
                  <c:v>43476</c:v>
                </c:pt>
                <c:pt idx="8">
                  <c:v>43479</c:v>
                </c:pt>
                <c:pt idx="9">
                  <c:v>43480</c:v>
                </c:pt>
                <c:pt idx="10">
                  <c:v>43481</c:v>
                </c:pt>
                <c:pt idx="11">
                  <c:v>43482</c:v>
                </c:pt>
                <c:pt idx="12">
                  <c:v>43483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43493</c:v>
                </c:pt>
                <c:pt idx="19">
                  <c:v>43494</c:v>
                </c:pt>
                <c:pt idx="20">
                  <c:v>43495</c:v>
                </c:pt>
                <c:pt idx="21">
                  <c:v>43496</c:v>
                </c:pt>
                <c:pt idx="22">
                  <c:v>43497</c:v>
                </c:pt>
                <c:pt idx="23">
                  <c:v>43500</c:v>
                </c:pt>
                <c:pt idx="24">
                  <c:v>43501</c:v>
                </c:pt>
                <c:pt idx="25">
                  <c:v>43502</c:v>
                </c:pt>
                <c:pt idx="26">
                  <c:v>43503</c:v>
                </c:pt>
                <c:pt idx="27">
                  <c:v>43504</c:v>
                </c:pt>
                <c:pt idx="28">
                  <c:v>43507</c:v>
                </c:pt>
                <c:pt idx="29">
                  <c:v>43508</c:v>
                </c:pt>
                <c:pt idx="30">
                  <c:v>43509</c:v>
                </c:pt>
                <c:pt idx="31">
                  <c:v>43510</c:v>
                </c:pt>
                <c:pt idx="32">
                  <c:v>43511</c:v>
                </c:pt>
                <c:pt idx="33">
                  <c:v>43514</c:v>
                </c:pt>
                <c:pt idx="34">
                  <c:v>43515</c:v>
                </c:pt>
                <c:pt idx="35">
                  <c:v>43516</c:v>
                </c:pt>
                <c:pt idx="36">
                  <c:v>43517</c:v>
                </c:pt>
                <c:pt idx="37">
                  <c:v>43518</c:v>
                </c:pt>
                <c:pt idx="38">
                  <c:v>43521</c:v>
                </c:pt>
                <c:pt idx="39">
                  <c:v>43522</c:v>
                </c:pt>
                <c:pt idx="40">
                  <c:v>43523</c:v>
                </c:pt>
                <c:pt idx="41">
                  <c:v>43524</c:v>
                </c:pt>
                <c:pt idx="42">
                  <c:v>43525</c:v>
                </c:pt>
                <c:pt idx="43">
                  <c:v>43528</c:v>
                </c:pt>
                <c:pt idx="44">
                  <c:v>43529</c:v>
                </c:pt>
                <c:pt idx="45">
                  <c:v>43530</c:v>
                </c:pt>
                <c:pt idx="46">
                  <c:v>43531</c:v>
                </c:pt>
                <c:pt idx="47">
                  <c:v>43532</c:v>
                </c:pt>
                <c:pt idx="48">
                  <c:v>43535</c:v>
                </c:pt>
                <c:pt idx="49">
                  <c:v>43536</c:v>
                </c:pt>
                <c:pt idx="50">
                  <c:v>43537</c:v>
                </c:pt>
                <c:pt idx="51">
                  <c:v>43538</c:v>
                </c:pt>
                <c:pt idx="52">
                  <c:v>43539</c:v>
                </c:pt>
                <c:pt idx="53">
                  <c:v>43542</c:v>
                </c:pt>
                <c:pt idx="54">
                  <c:v>43543</c:v>
                </c:pt>
                <c:pt idx="55">
                  <c:v>43544</c:v>
                </c:pt>
                <c:pt idx="56">
                  <c:v>43545</c:v>
                </c:pt>
                <c:pt idx="57">
                  <c:v>43546</c:v>
                </c:pt>
                <c:pt idx="58">
                  <c:v>43549</c:v>
                </c:pt>
                <c:pt idx="59">
                  <c:v>43550</c:v>
                </c:pt>
                <c:pt idx="60">
                  <c:v>43551</c:v>
                </c:pt>
                <c:pt idx="61">
                  <c:v>43552</c:v>
                </c:pt>
                <c:pt idx="62">
                  <c:v>43553</c:v>
                </c:pt>
                <c:pt idx="63">
                  <c:v>43556</c:v>
                </c:pt>
                <c:pt idx="64">
                  <c:v>43557</c:v>
                </c:pt>
                <c:pt idx="65">
                  <c:v>43558</c:v>
                </c:pt>
                <c:pt idx="66">
                  <c:v>43559</c:v>
                </c:pt>
                <c:pt idx="67">
                  <c:v>43560</c:v>
                </c:pt>
                <c:pt idx="68">
                  <c:v>43563</c:v>
                </c:pt>
                <c:pt idx="69">
                  <c:v>43564</c:v>
                </c:pt>
                <c:pt idx="70">
                  <c:v>43565</c:v>
                </c:pt>
                <c:pt idx="71">
                  <c:v>43566</c:v>
                </c:pt>
                <c:pt idx="72">
                  <c:v>43567</c:v>
                </c:pt>
                <c:pt idx="73">
                  <c:v>43570</c:v>
                </c:pt>
                <c:pt idx="74">
                  <c:v>43571</c:v>
                </c:pt>
                <c:pt idx="75">
                  <c:v>43572</c:v>
                </c:pt>
                <c:pt idx="76">
                  <c:v>43573</c:v>
                </c:pt>
                <c:pt idx="77">
                  <c:v>43578</c:v>
                </c:pt>
                <c:pt idx="78">
                  <c:v>43579</c:v>
                </c:pt>
                <c:pt idx="79">
                  <c:v>43580</c:v>
                </c:pt>
                <c:pt idx="80">
                  <c:v>43581</c:v>
                </c:pt>
                <c:pt idx="81">
                  <c:v>43584</c:v>
                </c:pt>
                <c:pt idx="82">
                  <c:v>43585</c:v>
                </c:pt>
                <c:pt idx="83">
                  <c:v>43587</c:v>
                </c:pt>
                <c:pt idx="84">
                  <c:v>43588</c:v>
                </c:pt>
                <c:pt idx="85">
                  <c:v>43591</c:v>
                </c:pt>
                <c:pt idx="86">
                  <c:v>43592</c:v>
                </c:pt>
                <c:pt idx="87">
                  <c:v>43593</c:v>
                </c:pt>
                <c:pt idx="88">
                  <c:v>43594</c:v>
                </c:pt>
                <c:pt idx="89">
                  <c:v>43595</c:v>
                </c:pt>
                <c:pt idx="90">
                  <c:v>43598</c:v>
                </c:pt>
                <c:pt idx="91">
                  <c:v>43599</c:v>
                </c:pt>
                <c:pt idx="92">
                  <c:v>43600</c:v>
                </c:pt>
                <c:pt idx="93">
                  <c:v>43601</c:v>
                </c:pt>
                <c:pt idx="94">
                  <c:v>43602</c:v>
                </c:pt>
                <c:pt idx="95">
                  <c:v>43605</c:v>
                </c:pt>
                <c:pt idx="96">
                  <c:v>43606</c:v>
                </c:pt>
                <c:pt idx="97">
                  <c:v>43607</c:v>
                </c:pt>
                <c:pt idx="98">
                  <c:v>43608</c:v>
                </c:pt>
                <c:pt idx="99">
                  <c:v>43609</c:v>
                </c:pt>
                <c:pt idx="100">
                  <c:v>43612</c:v>
                </c:pt>
                <c:pt idx="101">
                  <c:v>43613</c:v>
                </c:pt>
                <c:pt idx="102">
                  <c:v>43615</c:v>
                </c:pt>
                <c:pt idx="103">
                  <c:v>43616</c:v>
                </c:pt>
                <c:pt idx="104">
                  <c:v>43619</c:v>
                </c:pt>
                <c:pt idx="105">
                  <c:v>43622</c:v>
                </c:pt>
                <c:pt idx="106">
                  <c:v>43623</c:v>
                </c:pt>
                <c:pt idx="107">
                  <c:v>43626</c:v>
                </c:pt>
                <c:pt idx="108">
                  <c:v>43627</c:v>
                </c:pt>
                <c:pt idx="109">
                  <c:v>43629</c:v>
                </c:pt>
                <c:pt idx="110">
                  <c:v>43630</c:v>
                </c:pt>
                <c:pt idx="111">
                  <c:v>43633</c:v>
                </c:pt>
                <c:pt idx="112">
                  <c:v>43634</c:v>
                </c:pt>
                <c:pt idx="113">
                  <c:v>43635</c:v>
                </c:pt>
                <c:pt idx="114">
                  <c:v>43636</c:v>
                </c:pt>
                <c:pt idx="115">
                  <c:v>43637</c:v>
                </c:pt>
                <c:pt idx="116">
                  <c:v>43640</c:v>
                </c:pt>
                <c:pt idx="117">
                  <c:v>43641</c:v>
                </c:pt>
                <c:pt idx="118">
                  <c:v>43642</c:v>
                </c:pt>
                <c:pt idx="119">
                  <c:v>43643</c:v>
                </c:pt>
                <c:pt idx="120">
                  <c:v>43644</c:v>
                </c:pt>
                <c:pt idx="121">
                  <c:v>43647</c:v>
                </c:pt>
                <c:pt idx="122">
                  <c:v>43648</c:v>
                </c:pt>
                <c:pt idx="123">
                  <c:v>43649</c:v>
                </c:pt>
                <c:pt idx="124">
                  <c:v>43650</c:v>
                </c:pt>
                <c:pt idx="125">
                  <c:v>43651</c:v>
                </c:pt>
                <c:pt idx="126">
                  <c:v>43654</c:v>
                </c:pt>
                <c:pt idx="127">
                  <c:v>43655</c:v>
                </c:pt>
                <c:pt idx="128">
                  <c:v>43656</c:v>
                </c:pt>
                <c:pt idx="129">
                  <c:v>43657</c:v>
                </c:pt>
                <c:pt idx="130">
                  <c:v>43658</c:v>
                </c:pt>
                <c:pt idx="131">
                  <c:v>43661</c:v>
                </c:pt>
                <c:pt idx="132">
                  <c:v>43662</c:v>
                </c:pt>
                <c:pt idx="133">
                  <c:v>43663</c:v>
                </c:pt>
                <c:pt idx="134">
                  <c:v>43664</c:v>
                </c:pt>
                <c:pt idx="135">
                  <c:v>43665</c:v>
                </c:pt>
                <c:pt idx="136">
                  <c:v>43668</c:v>
                </c:pt>
                <c:pt idx="137">
                  <c:v>43669</c:v>
                </c:pt>
                <c:pt idx="138">
                  <c:v>43670</c:v>
                </c:pt>
                <c:pt idx="139">
                  <c:v>43671</c:v>
                </c:pt>
                <c:pt idx="140">
                  <c:v>43672</c:v>
                </c:pt>
                <c:pt idx="141">
                  <c:v>43675</c:v>
                </c:pt>
                <c:pt idx="142">
                  <c:v>43676</c:v>
                </c:pt>
                <c:pt idx="143">
                  <c:v>43677</c:v>
                </c:pt>
                <c:pt idx="144">
                  <c:v>43678</c:v>
                </c:pt>
                <c:pt idx="145">
                  <c:v>43679</c:v>
                </c:pt>
                <c:pt idx="146">
                  <c:v>43682</c:v>
                </c:pt>
                <c:pt idx="147">
                  <c:v>43683</c:v>
                </c:pt>
                <c:pt idx="148">
                  <c:v>43684</c:v>
                </c:pt>
                <c:pt idx="149">
                  <c:v>43685</c:v>
                </c:pt>
                <c:pt idx="150">
                  <c:v>43686</c:v>
                </c:pt>
                <c:pt idx="151">
                  <c:v>43691</c:v>
                </c:pt>
                <c:pt idx="152">
                  <c:v>43692</c:v>
                </c:pt>
                <c:pt idx="153">
                  <c:v>43693</c:v>
                </c:pt>
                <c:pt idx="154">
                  <c:v>43696</c:v>
                </c:pt>
                <c:pt idx="155">
                  <c:v>43697</c:v>
                </c:pt>
                <c:pt idx="156">
                  <c:v>43698</c:v>
                </c:pt>
                <c:pt idx="157">
                  <c:v>43699</c:v>
                </c:pt>
                <c:pt idx="158">
                  <c:v>43700</c:v>
                </c:pt>
                <c:pt idx="159">
                  <c:v>43703</c:v>
                </c:pt>
                <c:pt idx="160">
                  <c:v>43704</c:v>
                </c:pt>
                <c:pt idx="161">
                  <c:v>43705</c:v>
                </c:pt>
                <c:pt idx="162">
                  <c:v>43706</c:v>
                </c:pt>
                <c:pt idx="163">
                  <c:v>43707</c:v>
                </c:pt>
                <c:pt idx="164">
                  <c:v>43710</c:v>
                </c:pt>
                <c:pt idx="165">
                  <c:v>43711</c:v>
                </c:pt>
                <c:pt idx="166">
                  <c:v>43712</c:v>
                </c:pt>
                <c:pt idx="167">
                  <c:v>43713</c:v>
                </c:pt>
                <c:pt idx="168">
                  <c:v>43714</c:v>
                </c:pt>
                <c:pt idx="169">
                  <c:v>43717</c:v>
                </c:pt>
                <c:pt idx="170">
                  <c:v>43718</c:v>
                </c:pt>
                <c:pt idx="171">
                  <c:v>43719</c:v>
                </c:pt>
                <c:pt idx="172">
                  <c:v>43720</c:v>
                </c:pt>
                <c:pt idx="173">
                  <c:v>43721</c:v>
                </c:pt>
                <c:pt idx="174">
                  <c:v>43724</c:v>
                </c:pt>
                <c:pt idx="175">
                  <c:v>43725</c:v>
                </c:pt>
                <c:pt idx="176">
                  <c:v>43726</c:v>
                </c:pt>
                <c:pt idx="177">
                  <c:v>43727</c:v>
                </c:pt>
                <c:pt idx="178">
                  <c:v>43728</c:v>
                </c:pt>
                <c:pt idx="179">
                  <c:v>43731</c:v>
                </c:pt>
                <c:pt idx="180">
                  <c:v>43732</c:v>
                </c:pt>
                <c:pt idx="181">
                  <c:v>43733</c:v>
                </c:pt>
                <c:pt idx="182">
                  <c:v>43734</c:v>
                </c:pt>
                <c:pt idx="183">
                  <c:v>43735</c:v>
                </c:pt>
                <c:pt idx="184">
                  <c:v>43738</c:v>
                </c:pt>
              </c:numCache>
            </c:numRef>
          </c:cat>
          <c:val>
            <c:numRef>
              <c:f>' USI &amp; Market Cap Graph 2019'!$D$918:$D$1102</c:f>
              <c:numCache>
                <c:formatCode>0.00</c:formatCode>
                <c:ptCount val="185"/>
                <c:pt idx="0">
                  <c:v>740.16154060520091</c:v>
                </c:pt>
                <c:pt idx="1">
                  <c:v>749.46564491374102</c:v>
                </c:pt>
                <c:pt idx="2">
                  <c:v>749.46564491374102</c:v>
                </c:pt>
                <c:pt idx="3">
                  <c:v>742.635597408884</c:v>
                </c:pt>
                <c:pt idx="4">
                  <c:v>738.31406406908934</c:v>
                </c:pt>
                <c:pt idx="5">
                  <c:v>735.92904747532407</c:v>
                </c:pt>
                <c:pt idx="6">
                  <c:v>731.89250551785074</c:v>
                </c:pt>
                <c:pt idx="7">
                  <c:v>752.42169713219857</c:v>
                </c:pt>
                <c:pt idx="8">
                  <c:v>752.42169713219857</c:v>
                </c:pt>
                <c:pt idx="9">
                  <c:v>753.8261687570598</c:v>
                </c:pt>
                <c:pt idx="10">
                  <c:v>746.32090323989166</c:v>
                </c:pt>
                <c:pt idx="11">
                  <c:v>746.50384779345177</c:v>
                </c:pt>
                <c:pt idx="12">
                  <c:v>754.40317935296014</c:v>
                </c:pt>
                <c:pt idx="13">
                  <c:v>750.30128582573639</c:v>
                </c:pt>
                <c:pt idx="14">
                  <c:v>749.30735000470452</c:v>
                </c:pt>
                <c:pt idx="15">
                  <c:v>749.30735000470452</c:v>
                </c:pt>
                <c:pt idx="16">
                  <c:v>745.14356081904475</c:v>
                </c:pt>
                <c:pt idx="17">
                  <c:v>744.37800975814457</c:v>
                </c:pt>
                <c:pt idx="18">
                  <c:v>744.91625445990337</c:v>
                </c:pt>
                <c:pt idx="19">
                  <c:v>750.34470743719487</c:v>
                </c:pt>
                <c:pt idx="20">
                  <c:v>750.34470743858697</c:v>
                </c:pt>
                <c:pt idx="21">
                  <c:v>742.20202797125751</c:v>
                </c:pt>
                <c:pt idx="22">
                  <c:v>748.95699943189209</c:v>
                </c:pt>
                <c:pt idx="23">
                  <c:v>746.66034624919178</c:v>
                </c:pt>
                <c:pt idx="24">
                  <c:v>744.61098655521891</c:v>
                </c:pt>
                <c:pt idx="25">
                  <c:v>748.95699943189209</c:v>
                </c:pt>
                <c:pt idx="26">
                  <c:v>743.26850446665003</c:v>
                </c:pt>
                <c:pt idx="27">
                  <c:v>724.58839875517867</c:v>
                </c:pt>
                <c:pt idx="28">
                  <c:v>727.99858075373368</c:v>
                </c:pt>
                <c:pt idx="29">
                  <c:v>742.09043803809436</c:v>
                </c:pt>
                <c:pt idx="30">
                  <c:v>740.83740275753917</c:v>
                </c:pt>
                <c:pt idx="31">
                  <c:v>728.9603039724459</c:v>
                </c:pt>
                <c:pt idx="32">
                  <c:v>714.26980856264061</c:v>
                </c:pt>
                <c:pt idx="33">
                  <c:v>739.93241867829477</c:v>
                </c:pt>
                <c:pt idx="34">
                  <c:v>737.43190882130671</c:v>
                </c:pt>
                <c:pt idx="35">
                  <c:v>724.3314115270864</c:v>
                </c:pt>
                <c:pt idx="36">
                  <c:v>724.3314115270864</c:v>
                </c:pt>
                <c:pt idx="37">
                  <c:v>733.89158836440333</c:v>
                </c:pt>
                <c:pt idx="38">
                  <c:v>733.89158836440333</c:v>
                </c:pt>
                <c:pt idx="39">
                  <c:v>733.82199281341241</c:v>
                </c:pt>
                <c:pt idx="40">
                  <c:v>739.25788380686481</c:v>
                </c:pt>
                <c:pt idx="41">
                  <c:v>735.17813221877111</c:v>
                </c:pt>
                <c:pt idx="42">
                  <c:v>749.25105762649889</c:v>
                </c:pt>
                <c:pt idx="43">
                  <c:v>746.37690598144354</c:v>
                </c:pt>
                <c:pt idx="44">
                  <c:v>742.21373631085316</c:v>
                </c:pt>
                <c:pt idx="45">
                  <c:v>741.75431545726622</c:v>
                </c:pt>
                <c:pt idx="46">
                  <c:v>741.75431545726622</c:v>
                </c:pt>
                <c:pt idx="47">
                  <c:v>736.40262756018456</c:v>
                </c:pt>
                <c:pt idx="48">
                  <c:v>723.44473374960944</c:v>
                </c:pt>
                <c:pt idx="49">
                  <c:v>724.41907146348228</c:v>
                </c:pt>
                <c:pt idx="50">
                  <c:v>719.08908966333672</c:v>
                </c:pt>
                <c:pt idx="51">
                  <c:v>724.96946461006428</c:v>
                </c:pt>
                <c:pt idx="52">
                  <c:v>734.06260692408625</c:v>
                </c:pt>
                <c:pt idx="53">
                  <c:v>738.17064808088173</c:v>
                </c:pt>
                <c:pt idx="54">
                  <c:v>747.32865669948592</c:v>
                </c:pt>
                <c:pt idx="55">
                  <c:v>736.7935377591516</c:v>
                </c:pt>
                <c:pt idx="56">
                  <c:v>749.95046605781408</c:v>
                </c:pt>
                <c:pt idx="57">
                  <c:v>750.55816020578402</c:v>
                </c:pt>
                <c:pt idx="58">
                  <c:v>755.38202422735196</c:v>
                </c:pt>
                <c:pt idx="59">
                  <c:v>751.31520474078684</c:v>
                </c:pt>
                <c:pt idx="60">
                  <c:v>730.3716178557861</c:v>
                </c:pt>
                <c:pt idx="61">
                  <c:v>748.73133968617162</c:v>
                </c:pt>
                <c:pt idx="62">
                  <c:v>757.74833614444992</c:v>
                </c:pt>
                <c:pt idx="63">
                  <c:v>736.53518281857964</c:v>
                </c:pt>
                <c:pt idx="64">
                  <c:v>736.07831441695714</c:v>
                </c:pt>
                <c:pt idx="65">
                  <c:v>736.35669662092084</c:v>
                </c:pt>
                <c:pt idx="66">
                  <c:v>731.32983647483252</c:v>
                </c:pt>
                <c:pt idx="67">
                  <c:v>733.24474479332002</c:v>
                </c:pt>
                <c:pt idx="68">
                  <c:v>725.94462358707165</c:v>
                </c:pt>
                <c:pt idx="69">
                  <c:v>734.55273101434341</c:v>
                </c:pt>
                <c:pt idx="70">
                  <c:v>728.83825073466937</c:v>
                </c:pt>
                <c:pt idx="71">
                  <c:v>726.02191560451206</c:v>
                </c:pt>
                <c:pt idx="72">
                  <c:v>728.88324729119211</c:v>
                </c:pt>
                <c:pt idx="73">
                  <c:v>724.33068858417562</c:v>
                </c:pt>
                <c:pt idx="74">
                  <c:v>733.15042172105223</c:v>
                </c:pt>
                <c:pt idx="75">
                  <c:v>734.23759991974271</c:v>
                </c:pt>
                <c:pt idx="76">
                  <c:v>741.04519226513889</c:v>
                </c:pt>
                <c:pt idx="77">
                  <c:v>760.84205832702708</c:v>
                </c:pt>
                <c:pt idx="78">
                  <c:v>760.18851891314148</c:v>
                </c:pt>
                <c:pt idx="79">
                  <c:v>760.18851891314148</c:v>
                </c:pt>
                <c:pt idx="80">
                  <c:v>760.18851891314148</c:v>
                </c:pt>
                <c:pt idx="81">
                  <c:v>769.00895723083579</c:v>
                </c:pt>
                <c:pt idx="82">
                  <c:v>758.21331659121938</c:v>
                </c:pt>
                <c:pt idx="83">
                  <c:v>755.69700509533482</c:v>
                </c:pt>
                <c:pt idx="84">
                  <c:v>757.05597784369797</c:v>
                </c:pt>
                <c:pt idx="85">
                  <c:v>767.96221868088719</c:v>
                </c:pt>
                <c:pt idx="86">
                  <c:v>753.36520444989458</c:v>
                </c:pt>
                <c:pt idx="87">
                  <c:v>765.58896787400329</c:v>
                </c:pt>
                <c:pt idx="88">
                  <c:v>765.58896787400329</c:v>
                </c:pt>
                <c:pt idx="89">
                  <c:v>764.85512258988729</c:v>
                </c:pt>
                <c:pt idx="90">
                  <c:v>760.62531546027776</c:v>
                </c:pt>
                <c:pt idx="91">
                  <c:v>765.88867175580424</c:v>
                </c:pt>
                <c:pt idx="92">
                  <c:v>765.92944093825508</c:v>
                </c:pt>
                <c:pt idx="93">
                  <c:v>765.91429071059804</c:v>
                </c:pt>
                <c:pt idx="94">
                  <c:v>760.36023635880804</c:v>
                </c:pt>
                <c:pt idx="95">
                  <c:v>758.79293066757202</c:v>
                </c:pt>
                <c:pt idx="96">
                  <c:v>749.07627551677581</c:v>
                </c:pt>
                <c:pt idx="97">
                  <c:v>749.07627551677581</c:v>
                </c:pt>
                <c:pt idx="98">
                  <c:v>765.57420468190401</c:v>
                </c:pt>
                <c:pt idx="99">
                  <c:v>749.88273129840888</c:v>
                </c:pt>
                <c:pt idx="100">
                  <c:v>749.88778137429449</c:v>
                </c:pt>
                <c:pt idx="101">
                  <c:v>751.90605235303121</c:v>
                </c:pt>
                <c:pt idx="102">
                  <c:v>751.90605235303121</c:v>
                </c:pt>
                <c:pt idx="103">
                  <c:v>748.62350302734933</c:v>
                </c:pt>
                <c:pt idx="104">
                  <c:v>744.98741270338314</c:v>
                </c:pt>
                <c:pt idx="105">
                  <c:v>744.61480056320283</c:v>
                </c:pt>
                <c:pt idx="106">
                  <c:v>753.35432581828297</c:v>
                </c:pt>
                <c:pt idx="107">
                  <c:v>752.34942978611025</c:v>
                </c:pt>
                <c:pt idx="108">
                  <c:v>759.93906692265921</c:v>
                </c:pt>
                <c:pt idx="109">
                  <c:v>754.61390009995125</c:v>
                </c:pt>
                <c:pt idx="110">
                  <c:v>754.61390009995125</c:v>
                </c:pt>
                <c:pt idx="111">
                  <c:v>751.74754330448332</c:v>
                </c:pt>
                <c:pt idx="112">
                  <c:v>738.78241682916405</c:v>
                </c:pt>
                <c:pt idx="113">
                  <c:v>719.24467600922276</c:v>
                </c:pt>
                <c:pt idx="114">
                  <c:v>733.28242226297186</c:v>
                </c:pt>
                <c:pt idx="115">
                  <c:v>724.51837653915561</c:v>
                </c:pt>
                <c:pt idx="116">
                  <c:v>726.27882482850487</c:v>
                </c:pt>
                <c:pt idx="117">
                  <c:v>723.82790875848036</c:v>
                </c:pt>
                <c:pt idx="118">
                  <c:v>736.7007605338531</c:v>
                </c:pt>
                <c:pt idx="119">
                  <c:v>732.04246897952498</c:v>
                </c:pt>
                <c:pt idx="120">
                  <c:v>746.34421745192481</c:v>
                </c:pt>
                <c:pt idx="121">
                  <c:v>747.24895961480672</c:v>
                </c:pt>
                <c:pt idx="122">
                  <c:v>732.95256630202687</c:v>
                </c:pt>
                <c:pt idx="123">
                  <c:v>735.14977564330604</c:v>
                </c:pt>
                <c:pt idx="124">
                  <c:v>750.07438398274553</c:v>
                </c:pt>
                <c:pt idx="125">
                  <c:v>733.79072538902233</c:v>
                </c:pt>
                <c:pt idx="126">
                  <c:v>751.03441036607751</c:v>
                </c:pt>
                <c:pt idx="127">
                  <c:v>741.97205098083725</c:v>
                </c:pt>
                <c:pt idx="128">
                  <c:v>741.97205098083725</c:v>
                </c:pt>
                <c:pt idx="129">
                  <c:v>722.5858098237494</c:v>
                </c:pt>
                <c:pt idx="130">
                  <c:v>730.82475474664068</c:v>
                </c:pt>
                <c:pt idx="131">
                  <c:v>729.54539128764043</c:v>
                </c:pt>
                <c:pt idx="132">
                  <c:v>725.19420458372474</c:v>
                </c:pt>
                <c:pt idx="133">
                  <c:v>735.01052491075643</c:v>
                </c:pt>
                <c:pt idx="134">
                  <c:v>729.13719866999895</c:v>
                </c:pt>
                <c:pt idx="135">
                  <c:v>727.69308878718891</c:v>
                </c:pt>
                <c:pt idx="136">
                  <c:v>728.30162293141154</c:v>
                </c:pt>
                <c:pt idx="137">
                  <c:v>718.25760335040354</c:v>
                </c:pt>
                <c:pt idx="138">
                  <c:v>724.72158580123391</c:v>
                </c:pt>
                <c:pt idx="139">
                  <c:v>723.15876714061631</c:v>
                </c:pt>
                <c:pt idx="140">
                  <c:v>719.86139294974942</c:v>
                </c:pt>
                <c:pt idx="141">
                  <c:v>726.51991800499786</c:v>
                </c:pt>
                <c:pt idx="142">
                  <c:v>723.42253465573185</c:v>
                </c:pt>
                <c:pt idx="143">
                  <c:v>724.00581842052611</c:v>
                </c:pt>
                <c:pt idx="144">
                  <c:v>717.59685449397193</c:v>
                </c:pt>
                <c:pt idx="145">
                  <c:v>721.69745826441851</c:v>
                </c:pt>
                <c:pt idx="146">
                  <c:v>720.56621705613168</c:v>
                </c:pt>
                <c:pt idx="147">
                  <c:v>711.58104387241644</c:v>
                </c:pt>
                <c:pt idx="148">
                  <c:v>721.50718055558116</c:v>
                </c:pt>
                <c:pt idx="149">
                  <c:v>717.05306529216227</c:v>
                </c:pt>
                <c:pt idx="150">
                  <c:v>717.05306529216227</c:v>
                </c:pt>
                <c:pt idx="151">
                  <c:v>717.26185194513505</c:v>
                </c:pt>
                <c:pt idx="152">
                  <c:v>717.26185194513505</c:v>
                </c:pt>
                <c:pt idx="153">
                  <c:v>716.75684435656854</c:v>
                </c:pt>
                <c:pt idx="154">
                  <c:v>713.05755907277694</c:v>
                </c:pt>
                <c:pt idx="155">
                  <c:v>713.05755907277694</c:v>
                </c:pt>
                <c:pt idx="156">
                  <c:v>711.76653496183189</c:v>
                </c:pt>
                <c:pt idx="157">
                  <c:v>711.76653496183189</c:v>
                </c:pt>
                <c:pt idx="158">
                  <c:v>709.98916006972024</c:v>
                </c:pt>
                <c:pt idx="159">
                  <c:v>712.46413738531396</c:v>
                </c:pt>
                <c:pt idx="160">
                  <c:v>719.00079630494042</c:v>
                </c:pt>
                <c:pt idx="161">
                  <c:v>719.00079630494042</c:v>
                </c:pt>
                <c:pt idx="162">
                  <c:v>720.34330243114459</c:v>
                </c:pt>
                <c:pt idx="163">
                  <c:v>720.41979629314972</c:v>
                </c:pt>
                <c:pt idx="164" formatCode="General">
                  <c:v>714.15</c:v>
                </c:pt>
                <c:pt idx="165" formatCode="General">
                  <c:v>714.15</c:v>
                </c:pt>
                <c:pt idx="166" formatCode="General">
                  <c:v>714.15</c:v>
                </c:pt>
                <c:pt idx="167" formatCode="General">
                  <c:v>716.98</c:v>
                </c:pt>
                <c:pt idx="168" formatCode="General">
                  <c:v>716.98</c:v>
                </c:pt>
                <c:pt idx="169" formatCode="General">
                  <c:v>719.28</c:v>
                </c:pt>
                <c:pt idx="170" formatCode="General">
                  <c:v>719.35</c:v>
                </c:pt>
                <c:pt idx="171" formatCode="General">
                  <c:v>719.35</c:v>
                </c:pt>
                <c:pt idx="172" formatCode="General">
                  <c:v>716.33</c:v>
                </c:pt>
                <c:pt idx="173" formatCode="General">
                  <c:v>716.33</c:v>
                </c:pt>
                <c:pt idx="174" formatCode="General">
                  <c:v>702.91</c:v>
                </c:pt>
                <c:pt idx="175" formatCode="General">
                  <c:v>702.91</c:v>
                </c:pt>
                <c:pt idx="176" formatCode="General">
                  <c:v>699.59</c:v>
                </c:pt>
                <c:pt idx="177" formatCode="General">
                  <c:v>700.63</c:v>
                </c:pt>
                <c:pt idx="178" formatCode="General">
                  <c:v>704.19</c:v>
                </c:pt>
                <c:pt idx="179" formatCode="General">
                  <c:v>704.19</c:v>
                </c:pt>
                <c:pt idx="180" formatCode="General">
                  <c:v>704.15</c:v>
                </c:pt>
                <c:pt idx="181" formatCode="General">
                  <c:v>704.15</c:v>
                </c:pt>
                <c:pt idx="182" formatCode="General">
                  <c:v>704.15</c:v>
                </c:pt>
                <c:pt idx="183" formatCode="General">
                  <c:v>705.14</c:v>
                </c:pt>
                <c:pt idx="184" formatCode="General">
                  <c:v>699.63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91-4338-AEB8-3B444DB67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212224"/>
        <c:axId val="277215360"/>
      </c:lineChart>
      <c:dateAx>
        <c:axId val="277212224"/>
        <c:scaling>
          <c:orientation val="minMax"/>
          <c:max val="43738"/>
          <c:min val="43495"/>
        </c:scaling>
        <c:delete val="0"/>
        <c:axPos val="b"/>
        <c:numFmt formatCode="[$-409]d\-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77215360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277215360"/>
        <c:scaling>
          <c:orientation val="minMax"/>
          <c:max val="780"/>
          <c:min val="56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77212224"/>
        <c:crosses val="autoZero"/>
        <c:crossBetween val="between"/>
      </c:valAx>
      <c:valAx>
        <c:axId val="277214968"/>
        <c:scaling>
          <c:orientation val="minMax"/>
          <c:max val="580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77208304"/>
        <c:crosses val="max"/>
        <c:crossBetween val="between"/>
      </c:valAx>
      <c:dateAx>
        <c:axId val="277208304"/>
        <c:scaling>
          <c:orientation val="minMax"/>
        </c:scaling>
        <c:delete val="1"/>
        <c:axPos val="b"/>
        <c:numFmt formatCode="dd\-mm\-yyyy" sourceLinked="1"/>
        <c:majorTickMark val="out"/>
        <c:minorTickMark val="none"/>
        <c:tickLblPos val="nextTo"/>
        <c:crossAx val="27721496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251160025246343E-2"/>
          <c:y val="2.3564061157706654E-2"/>
          <c:w val="0.29194988825561607"/>
          <c:h val="8.7212095631334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553F-13B3-45AC-A421-38A6CD5BCB73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DDD18-DB2E-4CF4-B7B9-98B401C4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4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46F3B-9B4F-4EE2-AADD-2906FFFC2360}" type="slidenum">
              <a:rPr lang="en-GB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0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4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3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Creating liquidity… transparently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9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1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2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75403"/>
            <a:ext cx="8348204" cy="682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1D79F40-EF11-4B24-8F3B-ED5522FBD0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9038895"/>
              </p:ext>
            </p:extLst>
          </p:nvPr>
        </p:nvGraphicFramePr>
        <p:xfrm>
          <a:off x="2032000" y="1397000"/>
          <a:ext cx="812800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18896406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9475951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7426223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308843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4156750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97053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14731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51798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68316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52285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1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2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4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0609"/>
            <a:ext cx="9503003" cy="60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04973"/>
            <a:ext cx="10515600" cy="527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5FDB-B334-4BB3-BE82-0D798E149A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Creating liquidity… transparently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EDECC8-BB39-467F-B31F-17525808E2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18666" y="91669"/>
            <a:ext cx="1949045" cy="716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90AAAAC-2197-4919-8A95-D2835C53892A}"/>
              </a:ext>
            </a:extLst>
          </p:cNvPr>
          <p:cNvCxnSpPr/>
          <p:nvPr userDrawn="1"/>
        </p:nvCxnSpPr>
        <p:spPr>
          <a:xfrm>
            <a:off x="11818204" y="6173717"/>
            <a:ext cx="0" cy="461913"/>
          </a:xfrm>
          <a:prstGeom prst="line">
            <a:avLst/>
          </a:prstGeom>
          <a:ln w="25400">
            <a:solidFill>
              <a:srgbClr val="ED1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EDA513B-312B-422D-9F34-53F994EC5AFA}"/>
              </a:ext>
            </a:extLst>
          </p:cNvPr>
          <p:cNvCxnSpPr/>
          <p:nvPr userDrawn="1"/>
        </p:nvCxnSpPr>
        <p:spPr>
          <a:xfrm>
            <a:off x="11875329" y="6180057"/>
            <a:ext cx="0" cy="461913"/>
          </a:xfrm>
          <a:prstGeom prst="line">
            <a:avLst/>
          </a:prstGeom>
          <a:ln w="25400">
            <a:solidFill>
              <a:srgbClr val="081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small" baseline="0">
          <a:solidFill>
            <a:srgbClr val="C00000"/>
          </a:solidFill>
          <a:latin typeface="Cantarell" panose="020006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defRPr/>
            </a:pPr>
            <a:r>
              <a:rPr lang="en-GB" sz="2700" b="1" dirty="0">
                <a:latin typeface="Tw Cen MT" panose="020B0602020104020603" pitchFamily="34" charset="0"/>
              </a:rPr>
              <a:t>Report to the Capital Market Committee</a:t>
            </a:r>
            <a:br>
              <a:rPr lang="en-GB" sz="2700" b="1" dirty="0">
                <a:latin typeface="Tw Cen MT" panose="020B0602020104020603" pitchFamily="34" charset="0"/>
              </a:rPr>
            </a:br>
            <a:endParaRPr lang="en-GB" sz="2700" b="1" dirty="0">
              <a:latin typeface="Tw Cen MT" panose="020B0602020104020603" pitchFamily="34" charset="0"/>
            </a:endParaRP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sz="1600" dirty="0">
                <a:latin typeface="Tw Cen MT" panose="020B0602020104020603" pitchFamily="34" charset="0"/>
              </a:rPr>
              <a:t>Lagos,</a:t>
            </a:r>
          </a:p>
          <a:p>
            <a:pPr algn="r"/>
            <a:r>
              <a:rPr lang="en-GB" altLang="en-US" sz="1600" dirty="0">
                <a:latin typeface="Tw Cen MT" panose="020B0602020104020603" pitchFamily="34" charset="0"/>
              </a:rPr>
              <a:t> November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1"/>
            <a:ext cx="3086100" cy="365125"/>
          </a:xfrm>
        </p:spPr>
        <p:txBody>
          <a:bodyPr/>
          <a:lstStyle/>
          <a:p>
            <a:pPr>
              <a:defRPr/>
            </a:pPr>
            <a:fld id="{A212AEC0-3C4F-4E5A-968D-6C43655C7BF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136523"/>
            <a:ext cx="9503003" cy="60583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ntarell" panose="02000603000000000000"/>
              </a:rPr>
              <a:t>NASD Market Metrics – </a:t>
            </a:r>
            <a:r>
              <a:rPr lang="en-US" sz="2400" b="1" dirty="0">
                <a:latin typeface="Cantarell" panose="02000603000000000000"/>
              </a:rPr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2E9E26F3-126F-48B8-9BC8-75B0E269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3092"/>
              </p:ext>
            </p:extLst>
          </p:nvPr>
        </p:nvGraphicFramePr>
        <p:xfrm>
          <a:off x="106019" y="1098800"/>
          <a:ext cx="4452730" cy="39659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9079">
                  <a:extLst>
                    <a:ext uri="{9D8B030D-6E8A-4147-A177-3AD203B41FA5}">
                      <a16:colId xmlns:a16="http://schemas.microsoft.com/office/drawing/2014/main" xmlns="" val="3619365272"/>
                    </a:ext>
                  </a:extLst>
                </a:gridCol>
                <a:gridCol w="599541">
                  <a:extLst>
                    <a:ext uri="{9D8B030D-6E8A-4147-A177-3AD203B41FA5}">
                      <a16:colId xmlns:a16="http://schemas.microsoft.com/office/drawing/2014/main" xmlns="" val="1606802371"/>
                    </a:ext>
                  </a:extLst>
                </a:gridCol>
                <a:gridCol w="592055">
                  <a:extLst>
                    <a:ext uri="{9D8B030D-6E8A-4147-A177-3AD203B41FA5}">
                      <a16:colId xmlns:a16="http://schemas.microsoft.com/office/drawing/2014/main" xmlns="" val="149758196"/>
                    </a:ext>
                  </a:extLst>
                </a:gridCol>
                <a:gridCol w="592055">
                  <a:extLst>
                    <a:ext uri="{9D8B030D-6E8A-4147-A177-3AD203B41FA5}">
                      <a16:colId xmlns:a16="http://schemas.microsoft.com/office/drawing/2014/main" xmlns="" val="3116247623"/>
                    </a:ext>
                  </a:extLst>
                </a:gridCol>
              </a:tblGrid>
              <a:tr h="296904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Josefin Sans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Q3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Q2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Q1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58658695"/>
                  </a:ext>
                </a:extLst>
              </a:tr>
              <a:tr h="28179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Admitted Securities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1952677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AGMs 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Held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40334218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Total Issued Shares (bn units)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141.18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140.67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140.67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66960187"/>
                  </a:ext>
                </a:extLst>
              </a:tr>
              <a:tr h="30275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Dematerialized 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42.83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37.77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30.40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08060099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Equities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51630561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Total Deals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586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652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1046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4653660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Volume Traded (bn units)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1.42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1.15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40217826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    Value Traded ₦(bn)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2.18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5.11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59222434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    Average deal Value ₦(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mn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2.14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2.06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19.79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19274784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Bonds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19914173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Total Deal Count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22614102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Volume Traded(mm units)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9401542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Value Traded ₦bn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55070836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542619"/>
              </p:ext>
            </p:extLst>
          </p:nvPr>
        </p:nvGraphicFramePr>
        <p:xfrm>
          <a:off x="4918368" y="923924"/>
          <a:ext cx="7167613" cy="501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22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1AE6DC9-E972-40A8-B4FE-33FE03056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31957"/>
              </p:ext>
            </p:extLst>
          </p:nvPr>
        </p:nvGraphicFramePr>
        <p:xfrm>
          <a:off x="464235" y="1038422"/>
          <a:ext cx="10483702" cy="344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594D0AFE-67ED-403E-BA94-DE8A4E37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336672"/>
              </p:ext>
            </p:extLst>
          </p:nvPr>
        </p:nvGraphicFramePr>
        <p:xfrm>
          <a:off x="6810763" y="219821"/>
          <a:ext cx="3376436" cy="1432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79773">
                  <a:extLst>
                    <a:ext uri="{9D8B030D-6E8A-4147-A177-3AD203B41FA5}">
                      <a16:colId xmlns:a16="http://schemas.microsoft.com/office/drawing/2014/main" xmlns="" val="2648174607"/>
                    </a:ext>
                  </a:extLst>
                </a:gridCol>
                <a:gridCol w="750509">
                  <a:extLst>
                    <a:ext uri="{9D8B030D-6E8A-4147-A177-3AD203B41FA5}">
                      <a16:colId xmlns:a16="http://schemas.microsoft.com/office/drawing/2014/main" xmlns="" val="2036856479"/>
                    </a:ext>
                  </a:extLst>
                </a:gridCol>
                <a:gridCol w="723077">
                  <a:extLst>
                    <a:ext uri="{9D8B030D-6E8A-4147-A177-3AD203B41FA5}">
                      <a16:colId xmlns:a16="http://schemas.microsoft.com/office/drawing/2014/main" xmlns="" val="2017358296"/>
                    </a:ext>
                  </a:extLst>
                </a:gridCol>
                <a:gridCol w="723077">
                  <a:extLst>
                    <a:ext uri="{9D8B030D-6E8A-4147-A177-3AD203B41FA5}">
                      <a16:colId xmlns:a16="http://schemas.microsoft.com/office/drawing/2014/main" xmlns="" val="4042312678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r"/>
                      <a:endParaRPr lang="en-GB" sz="105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977850"/>
                  </a:ext>
                </a:extLst>
              </a:tr>
              <a:tr h="411479"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Market Cap (₦'bn)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502.64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536.20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544.39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8912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699.63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746.34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757.75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822644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Change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-6.37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-1.51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Tw Cen MT" panose="020B0602020104020603" pitchFamily="34" charset="0"/>
                        </a:rPr>
                        <a:t>2.38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0203198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536D755-B031-44C6-8C6B-36466FB3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Cap and NSI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AB153E9-2C60-4705-A226-23F8618B0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65776"/>
              </p:ext>
            </p:extLst>
          </p:nvPr>
        </p:nvGraphicFramePr>
        <p:xfrm>
          <a:off x="5980496" y="4860427"/>
          <a:ext cx="4633271" cy="17702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3422">
                  <a:extLst>
                    <a:ext uri="{9D8B030D-6E8A-4147-A177-3AD203B41FA5}">
                      <a16:colId xmlns:a16="http://schemas.microsoft.com/office/drawing/2014/main" xmlns="" val="4028155437"/>
                    </a:ext>
                  </a:extLst>
                </a:gridCol>
                <a:gridCol w="1913351">
                  <a:extLst>
                    <a:ext uri="{9D8B030D-6E8A-4147-A177-3AD203B41FA5}">
                      <a16:colId xmlns:a16="http://schemas.microsoft.com/office/drawing/2014/main" xmlns="" val="1241714883"/>
                    </a:ext>
                  </a:extLst>
                </a:gridCol>
                <a:gridCol w="665464">
                  <a:extLst>
                    <a:ext uri="{9D8B030D-6E8A-4147-A177-3AD203B41FA5}">
                      <a16:colId xmlns:a16="http://schemas.microsoft.com/office/drawing/2014/main" xmlns="" val="4212686095"/>
                    </a:ext>
                  </a:extLst>
                </a:gridCol>
                <a:gridCol w="870223">
                  <a:extLst>
                    <a:ext uri="{9D8B030D-6E8A-4147-A177-3AD203B41FA5}">
                      <a16:colId xmlns:a16="http://schemas.microsoft.com/office/drawing/2014/main" xmlns="" val="4008136673"/>
                    </a:ext>
                  </a:extLst>
                </a:gridCol>
                <a:gridCol w="770811">
                  <a:extLst>
                    <a:ext uri="{9D8B030D-6E8A-4147-A177-3AD203B41FA5}">
                      <a16:colId xmlns:a16="http://schemas.microsoft.com/office/drawing/2014/main" xmlns="" val="3208639035"/>
                    </a:ext>
                  </a:extLst>
                </a:gridCol>
              </a:tblGrid>
              <a:tr h="562447">
                <a:tc gridSpan="2"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</a:rPr>
                        <a:t>Losers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980C0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</a:rPr>
                        <a:t>Open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</a:rPr>
                        <a:t>Jul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</a:rPr>
                        <a:t>Close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</a:rPr>
                        <a:t>Sept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</a:rPr>
                        <a:t>Change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204090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NIPCO PLC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71.5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-0.70%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3297845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AFRILAND PROPERTIES PLC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-8.86%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50802039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CENTRAL SECURITIES CLEARING SYSTEM PLC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15.01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-11.39%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6431726"/>
                  </a:ext>
                </a:extLst>
              </a:tr>
              <a:tr h="2558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980C0F"/>
                          </a:solidFill>
                          <a:latin typeface="Josefin Sans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FRIESLAND CAMPINA WAMCO NIGERIA PLC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155.92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128.79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980C0F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-17.40%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09473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FBDB11E-4924-44E5-94EA-CDE569FB0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19985"/>
              </p:ext>
            </p:extLst>
          </p:nvPr>
        </p:nvGraphicFramePr>
        <p:xfrm>
          <a:off x="627037" y="4855780"/>
          <a:ext cx="4436164" cy="16566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5864">
                  <a:extLst>
                    <a:ext uri="{9D8B030D-6E8A-4147-A177-3AD203B41FA5}">
                      <a16:colId xmlns:a16="http://schemas.microsoft.com/office/drawing/2014/main" xmlns="" val="4028155437"/>
                    </a:ext>
                  </a:extLst>
                </a:gridCol>
                <a:gridCol w="1703671">
                  <a:extLst>
                    <a:ext uri="{9D8B030D-6E8A-4147-A177-3AD203B41FA5}">
                      <a16:colId xmlns:a16="http://schemas.microsoft.com/office/drawing/2014/main" xmlns="" val="1241714883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xmlns="" val="4212686095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xmlns="" val="4008136673"/>
                    </a:ext>
                  </a:extLst>
                </a:gridCol>
                <a:gridCol w="789584">
                  <a:extLst>
                    <a:ext uri="{9D8B030D-6E8A-4147-A177-3AD203B41FA5}">
                      <a16:colId xmlns:a16="http://schemas.microsoft.com/office/drawing/2014/main" xmlns="" val="3208639035"/>
                    </a:ext>
                  </a:extLst>
                </a:gridCol>
              </a:tblGrid>
              <a:tr h="443450">
                <a:tc gridSpan="2"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Gainers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0814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Open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Jul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Close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Sept (₦)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Change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204090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UBN PROPERTY PLC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3297845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NASD PLC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9.06%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50802039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TRUSTBOND MORTGAGE BANK PLC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0.71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1.41%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6431726"/>
                  </a:ext>
                </a:extLst>
              </a:tr>
              <a:tr h="261799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NIGER DELTA EXPLORATION &amp; PRODUCTION PLC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294.42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295.47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>
                          <a:solidFill>
                            <a:srgbClr val="0814A0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0.36%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094737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D186E6-08CE-4106-AE72-FCEA077667F6}"/>
              </a:ext>
            </a:extLst>
          </p:cNvPr>
          <p:cNvSpPr txBox="1"/>
          <p:nvPr/>
        </p:nvSpPr>
        <p:spPr>
          <a:xfrm>
            <a:off x="3969864" y="4409183"/>
            <a:ext cx="425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>
                <a:latin typeface="Cantarell" panose="02000603000000000000" pitchFamily="2" charset="0"/>
                <a:ea typeface="+mj-ea"/>
                <a:cs typeface="+mj-cs"/>
              </a:rPr>
              <a:t>2019 Top 5 Price Gainers &amp; Losers</a:t>
            </a:r>
          </a:p>
        </p:txBody>
      </p:sp>
    </p:spTree>
    <p:extLst>
      <p:ext uri="{BB962C8B-B14F-4D97-AF65-F5344CB8AC3E}">
        <p14:creationId xmlns:p14="http://schemas.microsoft.com/office/powerpoint/2010/main" val="268058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2609" y="658404"/>
            <a:ext cx="2563819" cy="4271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OTC Market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7960D90-2C09-476E-A21D-1E05FBA6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015044"/>
            <a:ext cx="5796702" cy="5689248"/>
          </a:xfrm>
          <a:ln>
            <a:solidFill>
              <a:srgbClr val="0814A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1600" b="0" dirty="0" smtClean="0">
                <a:latin typeface="Tw Cen MT" panose="020B0602020104020603" pitchFamily="34" charset="0"/>
              </a:rPr>
              <a:t>Deployment of NASD </a:t>
            </a:r>
            <a:r>
              <a:rPr lang="en-CA" sz="1600" b="0" dirty="0" err="1" smtClean="0">
                <a:latin typeface="Tw Cen MT" panose="020B0602020104020603" pitchFamily="34" charset="0"/>
              </a:rPr>
              <a:t>MobileApp</a:t>
            </a:r>
            <a:r>
              <a:rPr lang="en-CA" sz="1600" b="0" dirty="0" smtClean="0">
                <a:latin typeface="Tw Cen MT" panose="020B0602020104020603" pitchFamily="34" charset="0"/>
              </a:rPr>
              <a:t> now available on Play Store</a:t>
            </a:r>
            <a:endParaRPr lang="en-CA" sz="1600" b="0" dirty="0">
              <a:latin typeface="Tw Cen MT" panose="020B0602020104020603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1600" b="0" dirty="0" smtClean="0">
                <a:latin typeface="Tw Cen MT" panose="020B0602020104020603" pitchFamily="34" charset="0"/>
              </a:rPr>
              <a:t>Hosted a Stakeholder </a:t>
            </a:r>
            <a:r>
              <a:rPr lang="en-CA" sz="1600" b="0" dirty="0">
                <a:latin typeface="Tw Cen MT" panose="020B0602020104020603" pitchFamily="34" charset="0"/>
              </a:rPr>
              <a:t>F</a:t>
            </a:r>
            <a:r>
              <a:rPr lang="en-CA" sz="1600" b="0" dirty="0" smtClean="0">
                <a:latin typeface="Tw Cen MT" panose="020B0602020104020603" pitchFamily="34" charset="0"/>
              </a:rPr>
              <a:t>orum on the </a:t>
            </a:r>
            <a:r>
              <a:rPr lang="en-CA" sz="1600" b="0" dirty="0">
                <a:latin typeface="Tw Cen MT" panose="020B0602020104020603" pitchFamily="34" charset="0"/>
              </a:rPr>
              <a:t>OTC market </a:t>
            </a:r>
            <a:endParaRPr lang="en-CA" sz="1600" b="0" dirty="0" smtClean="0">
              <a:latin typeface="Tw Cen MT" panose="020B0602020104020603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1600" b="0" dirty="0" smtClean="0">
                <a:latin typeface="Tw Cen MT" panose="020B0602020104020603" pitchFamily="34" charset="0"/>
              </a:rPr>
              <a:t>Development </a:t>
            </a:r>
            <a:r>
              <a:rPr lang="en-CA" sz="1600" b="0" dirty="0">
                <a:latin typeface="Tw Cen MT" panose="020B0602020104020603" pitchFamily="34" charset="0"/>
              </a:rPr>
              <a:t>of new rules </a:t>
            </a:r>
            <a:r>
              <a:rPr lang="en-CA" sz="1600" b="0" dirty="0" smtClean="0">
                <a:latin typeface="Tw Cen MT" panose="020B0602020104020603" pitchFamily="34" charset="0"/>
              </a:rPr>
              <a:t>(Admission of Commercial Papers, Rights Issues, Negotiated Deals and Dealings with Sub-Brokers.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1600" b="0" dirty="0" smtClean="0">
                <a:latin typeface="Tw Cen MT" panose="020B0602020104020603" pitchFamily="34" charset="0"/>
              </a:rPr>
              <a:t>Review of Categorisation of Securities into Blue, Pink and Red tiers.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1600" b="0" dirty="0">
              <a:latin typeface="Tw Cen MT" panose="020B0602020104020603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CA" sz="1600" b="0" dirty="0">
              <a:latin typeface="Tw Cen MT" panose="020B0602020104020603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b="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5D56835-A54A-46DC-A851-7034BB2BA7BA}"/>
              </a:ext>
            </a:extLst>
          </p:cNvPr>
          <p:cNvSpPr txBox="1">
            <a:spLocks/>
          </p:cNvSpPr>
          <p:nvPr/>
        </p:nvSpPr>
        <p:spPr>
          <a:xfrm>
            <a:off x="6103752" y="1015044"/>
            <a:ext cx="5676618" cy="3987540"/>
          </a:xfrm>
          <a:prstGeom prst="rect">
            <a:avLst/>
          </a:prstGeom>
          <a:ln>
            <a:solidFill>
              <a:srgbClr val="0814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800" b="0" dirty="0">
                <a:latin typeface="Tw Cen MT" panose="020B0602020104020603" pitchFamily="34" charset="0"/>
              </a:rPr>
              <a:t>Cultivating relationships across various sectors through new partnerships with industry associations and trade </a:t>
            </a:r>
            <a:r>
              <a:rPr lang="en-GB" sz="1800" b="0" dirty="0" smtClean="0">
                <a:latin typeface="Tw Cen MT" panose="020B0602020104020603" pitchFamily="34" charset="0"/>
              </a:rPr>
              <a:t>groups.</a:t>
            </a:r>
            <a:endParaRPr lang="en-GB" sz="1800" b="0" dirty="0">
              <a:latin typeface="Tw Cen MT" panose="020B06020201040206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800" b="0" dirty="0" smtClean="0">
                <a:latin typeface="Tw Cen MT" panose="020B0602020104020603" pitchFamily="34" charset="0"/>
              </a:rPr>
              <a:t>Forming partnerships with </a:t>
            </a:r>
            <a:r>
              <a:rPr lang="en-GB" sz="1800" b="0" dirty="0">
                <a:latin typeface="Tw Cen MT" panose="020B0602020104020603" pitchFamily="34" charset="0"/>
              </a:rPr>
              <a:t>professional </a:t>
            </a:r>
            <a:r>
              <a:rPr lang="en-GB" sz="1800" b="0" dirty="0" smtClean="0">
                <a:latin typeface="Tw Cen MT" panose="020B0602020104020603" pitchFamily="34" charset="0"/>
              </a:rPr>
              <a:t>bodies.</a:t>
            </a:r>
            <a:endParaRPr lang="en-GB" sz="1800" b="0" dirty="0">
              <a:latin typeface="Tw Cen MT" panose="020B06020201040206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800" b="0" dirty="0">
                <a:latin typeface="Tw Cen MT" panose="020B0602020104020603" pitchFamily="34" charset="0"/>
              </a:rPr>
              <a:t>Collaborating with private equity investors, multilaterals and sovereign funds to deepen pool of investors available on the portal.</a:t>
            </a:r>
          </a:p>
          <a:p>
            <a:pPr>
              <a:lnSpc>
                <a:spcPct val="120000"/>
              </a:lnSpc>
            </a:pPr>
            <a:r>
              <a:rPr lang="en-GB" sz="1800" b="0" dirty="0">
                <a:latin typeface="Tw Cen MT" panose="020B0602020104020603" pitchFamily="34" charset="0"/>
              </a:rPr>
              <a:t>Steadily increasing number of enterprises matched with SEC registered due diligence advisers on the portal.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B21684E-507C-478D-9D37-8D7C84788406}"/>
              </a:ext>
            </a:extLst>
          </p:cNvPr>
          <p:cNvSpPr txBox="1">
            <a:spLocks/>
          </p:cNvSpPr>
          <p:nvPr/>
        </p:nvSpPr>
        <p:spPr>
          <a:xfrm>
            <a:off x="7981558" y="555442"/>
            <a:ext cx="2260325" cy="530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small" baseline="0">
                <a:solidFill>
                  <a:srgbClr val="C00000"/>
                </a:solidFill>
                <a:latin typeface="Cantarell" panose="02000603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NASDeP</a:t>
            </a:r>
            <a:endParaRPr lang="en-GB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5D4036-9417-4BCB-8727-8EE748B5F151}"/>
              </a:ext>
            </a:extLst>
          </p:cNvPr>
          <p:cNvSpPr txBox="1"/>
          <p:nvPr/>
        </p:nvSpPr>
        <p:spPr>
          <a:xfrm>
            <a:off x="691298" y="186808"/>
            <a:ext cx="965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cap="small" dirty="0">
                <a:solidFill>
                  <a:srgbClr val="C00000"/>
                </a:solidFill>
                <a:latin typeface="Cantarell" panose="02000603000000000000" pitchFamily="2" charset="0"/>
                <a:ea typeface="+mj-ea"/>
                <a:cs typeface="+mj-cs"/>
              </a:rPr>
              <a:t>Market Development Q3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BD02D-188F-4491-B2CA-8054EA9D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/ next tasks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782ECC3-D03C-426F-8D66-AAE81370EFE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2400" b="0" dirty="0">
                <a:solidFill>
                  <a:srgbClr val="002060"/>
                </a:solidFill>
              </a:rPr>
              <a:t>Improving corporate compliance levels with Investment and Securities Act 2007 </a:t>
            </a:r>
          </a:p>
          <a:p>
            <a:pPr lvl="1"/>
            <a:r>
              <a:rPr lang="en-CA" b="0" dirty="0"/>
              <a:t>Registration of Public Securities with SEC</a:t>
            </a:r>
          </a:p>
          <a:p>
            <a:pPr lvl="1"/>
            <a:r>
              <a:rPr lang="en-CA" b="0" dirty="0"/>
              <a:t>Failure of public companies to render regular returns</a:t>
            </a:r>
          </a:p>
          <a:p>
            <a:pPr lvl="1"/>
            <a:r>
              <a:rPr lang="en-CA" b="0" dirty="0"/>
              <a:t>Limited financial information</a:t>
            </a:r>
          </a:p>
          <a:p>
            <a:pPr lvl="1"/>
            <a:r>
              <a:rPr lang="en-CA" b="0" dirty="0"/>
              <a:t>Company Secretaries running parallel OTC </a:t>
            </a:r>
            <a:r>
              <a:rPr lang="en-CA" b="0" dirty="0" smtClean="0"/>
              <a:t>markets</a:t>
            </a:r>
          </a:p>
          <a:p>
            <a:pPr lvl="1"/>
            <a:r>
              <a:rPr lang="en-CA" b="0" dirty="0" smtClean="0"/>
              <a:t>SEC to mandate full dematerialization of ALL public securities. </a:t>
            </a:r>
            <a:endParaRPr lang="en-CA" b="0" dirty="0"/>
          </a:p>
          <a:p>
            <a:pPr marL="0" indent="0">
              <a:lnSpc>
                <a:spcPct val="150000"/>
              </a:lnSpc>
              <a:buNone/>
            </a:pPr>
            <a:endParaRPr lang="en-US" sz="2000" b="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sz="2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2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967C0C72-C62A-4861-90E3-DE719F219075}" vid="{65D00EB3-A8B3-4FDC-BC99-EF540603A7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2043</TotalTime>
  <Words>410</Words>
  <Application>Microsoft Office PowerPoint</Application>
  <PresentationFormat>Widescreen</PresentationFormat>
  <Paragraphs>149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Cantarell</vt:lpstr>
      <vt:lpstr>Josefin Sans</vt:lpstr>
      <vt:lpstr>Times New Roman</vt:lpstr>
      <vt:lpstr>Tw Cen MT</vt:lpstr>
      <vt:lpstr>Office Theme</vt:lpstr>
      <vt:lpstr>Report to the Capital Market Committee </vt:lpstr>
      <vt:lpstr>NASD Market Metrics – 2019</vt:lpstr>
      <vt:lpstr>Market Cap and NSI 2019</vt:lpstr>
      <vt:lpstr>OTC Market</vt:lpstr>
      <vt:lpstr>Challenges / next tasks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the Capital Market Committee</dc:title>
  <dc:creator>Osasu</dc:creator>
  <cp:lastModifiedBy>Ifeoma </cp:lastModifiedBy>
  <cp:revision>129</cp:revision>
  <dcterms:created xsi:type="dcterms:W3CDTF">2018-11-02T15:07:50Z</dcterms:created>
  <dcterms:modified xsi:type="dcterms:W3CDTF">2019-11-21T09:51:09Z</dcterms:modified>
</cp:coreProperties>
</file>