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429" r:id="rId2"/>
    <p:sldId id="412" r:id="rId3"/>
    <p:sldId id="432" r:id="rId4"/>
    <p:sldId id="391" r:id="rId5"/>
    <p:sldId id="433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la Ajomale" initials="BA" lastIdx="2" clrIdx="0">
    <p:extLst>
      <p:ext uri="{19B8F6BF-5375-455C-9EA6-DF929625EA0E}">
        <p15:presenceInfo xmlns:p15="http://schemas.microsoft.com/office/powerpoint/2012/main" userId="Bola Ajomal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0C0F"/>
    <a:srgbClr val="0814A0"/>
    <a:srgbClr val="ED1F23"/>
    <a:srgbClr val="6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38" autoAdjust="0"/>
    <p:restoredTop sz="94660"/>
  </p:normalViewPr>
  <p:slideViewPr>
    <p:cSldViewPr snapToGrid="0">
      <p:cViewPr varScale="1">
        <p:scale>
          <a:sx n="59" d="100"/>
          <a:sy n="59" d="100"/>
        </p:scale>
        <p:origin x="774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b="1" baseline="0">
                <a:solidFill>
                  <a:sysClr val="windowText" lastClr="000000"/>
                </a:solidFill>
              </a:rPr>
              <a:t>Quarterly </a:t>
            </a:r>
            <a:r>
              <a:rPr lang="en-US" b="1">
                <a:solidFill>
                  <a:sysClr val="windowText" lastClr="000000"/>
                </a:solidFill>
              </a:rPr>
              <a:t>Market Performance</a:t>
            </a:r>
          </a:p>
        </c:rich>
      </c:tx>
      <c:layout>
        <c:manualLayout>
          <c:xMode val="edge"/>
          <c:yMode val="edge"/>
          <c:x val="0.34106109323932199"/>
          <c:y val="4.17698466993630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109514435695539"/>
          <c:y val="0.20412037037037037"/>
          <c:w val="0.76699059492563426"/>
          <c:h val="0.631759259259259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'Quarterly Trading Activity'!$V$9</c:f>
              <c:strCache>
                <c:ptCount val="1"/>
                <c:pt idx="0">
                  <c:v>Volume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34925">
              <a:solidFill>
                <a:schemeClr val="tx2">
                  <a:lumMod val="75000"/>
                </a:schemeClr>
              </a:solidFill>
            </a:ln>
            <a:effectLst/>
          </c:spPr>
          <c:invertIfNegative val="0"/>
          <c:cat>
            <c:strRef>
              <c:f>'Quarterly Trading Activity'!$U$24:$U$31</c:f>
              <c:strCache>
                <c:ptCount val="8"/>
                <c:pt idx="0">
                  <c:v>Q1 2017</c:v>
                </c:pt>
                <c:pt idx="1">
                  <c:v>Q2 2017</c:v>
                </c:pt>
                <c:pt idx="2">
                  <c:v>Q3 2017</c:v>
                </c:pt>
                <c:pt idx="3">
                  <c:v>Q4 2017</c:v>
                </c:pt>
                <c:pt idx="4">
                  <c:v>Q1 2018</c:v>
                </c:pt>
                <c:pt idx="5">
                  <c:v>Q2 2018</c:v>
                </c:pt>
                <c:pt idx="6">
                  <c:v>Q3 2018</c:v>
                </c:pt>
                <c:pt idx="7">
                  <c:v>Q4 2018</c:v>
                </c:pt>
              </c:strCache>
            </c:strRef>
          </c:cat>
          <c:val>
            <c:numRef>
              <c:f>'Quarterly Trading Activity'!$V$24:$V$31</c:f>
              <c:numCache>
                <c:formatCode>0.00</c:formatCode>
                <c:ptCount val="8"/>
                <c:pt idx="0">
                  <c:v>203.54</c:v>
                </c:pt>
                <c:pt idx="1">
                  <c:v>143.38999999999999</c:v>
                </c:pt>
                <c:pt idx="2">
                  <c:v>522.89</c:v>
                </c:pt>
                <c:pt idx="3" formatCode="General">
                  <c:v>90.54</c:v>
                </c:pt>
                <c:pt idx="4">
                  <c:v>352.06</c:v>
                </c:pt>
                <c:pt idx="5">
                  <c:v>670.6</c:v>
                </c:pt>
                <c:pt idx="6">
                  <c:v>17158.43</c:v>
                </c:pt>
                <c:pt idx="7">
                  <c:v>955.24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82-4EF6-A152-DF22B6A51FFB}"/>
            </c:ext>
          </c:extLst>
        </c:ser>
        <c:ser>
          <c:idx val="1"/>
          <c:order val="1"/>
          <c:tx>
            <c:strRef>
              <c:f>'Quarterly Trading Activity'!$W$9</c:f>
              <c:strCache>
                <c:ptCount val="1"/>
                <c:pt idx="0">
                  <c:v>Value </c:v>
                </c:pt>
              </c:strCache>
            </c:strRef>
          </c:tx>
          <c:spPr>
            <a:solidFill>
              <a:srgbClr val="FF0000"/>
            </a:solidFill>
            <a:ln w="34925">
              <a:solidFill>
                <a:srgbClr val="FF0000"/>
              </a:solidFill>
            </a:ln>
            <a:effectLst/>
          </c:spPr>
          <c:invertIfNegative val="0"/>
          <c:cat>
            <c:strRef>
              <c:f>'Quarterly Trading Activity'!$U$24:$U$31</c:f>
              <c:strCache>
                <c:ptCount val="8"/>
                <c:pt idx="0">
                  <c:v>Q1 2017</c:v>
                </c:pt>
                <c:pt idx="1">
                  <c:v>Q2 2017</c:v>
                </c:pt>
                <c:pt idx="2">
                  <c:v>Q3 2017</c:v>
                </c:pt>
                <c:pt idx="3">
                  <c:v>Q4 2017</c:v>
                </c:pt>
                <c:pt idx="4">
                  <c:v>Q1 2018</c:v>
                </c:pt>
                <c:pt idx="5">
                  <c:v>Q2 2018</c:v>
                </c:pt>
                <c:pt idx="6">
                  <c:v>Q3 2018</c:v>
                </c:pt>
                <c:pt idx="7">
                  <c:v>Q4 2018</c:v>
                </c:pt>
              </c:strCache>
            </c:strRef>
          </c:cat>
          <c:val>
            <c:numRef>
              <c:f>'Quarterly Trading Activity'!$W$24:$W$31</c:f>
              <c:numCache>
                <c:formatCode>General</c:formatCode>
                <c:ptCount val="8"/>
                <c:pt idx="0">
                  <c:v>1014.45</c:v>
                </c:pt>
                <c:pt idx="1">
                  <c:v>884.22</c:v>
                </c:pt>
                <c:pt idx="2">
                  <c:v>861.88</c:v>
                </c:pt>
                <c:pt idx="3">
                  <c:v>1058</c:v>
                </c:pt>
                <c:pt idx="4">
                  <c:v>3597.9</c:v>
                </c:pt>
                <c:pt idx="5">
                  <c:v>1702.51</c:v>
                </c:pt>
                <c:pt idx="6">
                  <c:v>13643.55</c:v>
                </c:pt>
                <c:pt idx="7">
                  <c:v>11853.74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82-4EF6-A152-DF22B6A51F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32"/>
        <c:axId val="240571888"/>
        <c:axId val="190044928"/>
      </c:barChart>
      <c:lineChart>
        <c:grouping val="standard"/>
        <c:varyColors val="0"/>
        <c:ser>
          <c:idx val="2"/>
          <c:order val="2"/>
          <c:tx>
            <c:strRef>
              <c:f>'Quarterly Trading Activity'!$X$9</c:f>
              <c:strCache>
                <c:ptCount val="1"/>
                <c:pt idx="0">
                  <c:v>Deals </c:v>
                </c:pt>
              </c:strCache>
            </c:strRef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'Quarterly Trading Activity'!$U$24:$U$31</c:f>
              <c:strCache>
                <c:ptCount val="8"/>
                <c:pt idx="0">
                  <c:v>Q1 2017</c:v>
                </c:pt>
                <c:pt idx="1">
                  <c:v>Q2 2017</c:v>
                </c:pt>
                <c:pt idx="2">
                  <c:v>Q3 2017</c:v>
                </c:pt>
                <c:pt idx="3">
                  <c:v>Q4 2017</c:v>
                </c:pt>
                <c:pt idx="4">
                  <c:v>Q1 2018</c:v>
                </c:pt>
                <c:pt idx="5">
                  <c:v>Q2 2018</c:v>
                </c:pt>
                <c:pt idx="6">
                  <c:v>Q3 2018</c:v>
                </c:pt>
                <c:pt idx="7">
                  <c:v>Q4 2018</c:v>
                </c:pt>
              </c:strCache>
            </c:strRef>
          </c:cat>
          <c:val>
            <c:numRef>
              <c:f>'Quarterly Trading Activity'!$X$24:$X$31</c:f>
              <c:numCache>
                <c:formatCode>General</c:formatCode>
                <c:ptCount val="8"/>
                <c:pt idx="0">
                  <c:v>700</c:v>
                </c:pt>
                <c:pt idx="1">
                  <c:v>741</c:v>
                </c:pt>
                <c:pt idx="2">
                  <c:v>691</c:v>
                </c:pt>
                <c:pt idx="3">
                  <c:v>657</c:v>
                </c:pt>
                <c:pt idx="4">
                  <c:v>648</c:v>
                </c:pt>
                <c:pt idx="5">
                  <c:v>829</c:v>
                </c:pt>
                <c:pt idx="6">
                  <c:v>788</c:v>
                </c:pt>
                <c:pt idx="7">
                  <c:v>663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182-4EF6-A152-DF22B6A51F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0046048"/>
        <c:axId val="190045488"/>
      </c:lineChart>
      <c:catAx>
        <c:axId val="240571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044928"/>
        <c:crosses val="autoZero"/>
        <c:auto val="1"/>
        <c:lblAlgn val="ctr"/>
        <c:lblOffset val="100"/>
        <c:noMultiLvlLbl val="0"/>
      </c:catAx>
      <c:valAx>
        <c:axId val="190044928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0571888"/>
        <c:crosses val="autoZero"/>
        <c:crossBetween val="between"/>
      </c:valAx>
      <c:valAx>
        <c:axId val="190045488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046048"/>
        <c:crosses val="max"/>
        <c:crossBetween val="between"/>
      </c:valAx>
      <c:catAx>
        <c:axId val="1900460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004548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335783027121609"/>
          <c:y val="0.13020778652668413"/>
          <c:w val="0.40215179352580926"/>
          <c:h val="6.13506124234470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' USI &amp; Market Cap Graph 2018'!$C$1</c:f>
              <c:strCache>
                <c:ptCount val="1"/>
                <c:pt idx="0">
                  <c:v>Market Cap</c:v>
                </c:pt>
              </c:strCache>
            </c:strRef>
          </c:tx>
          <c:spPr>
            <a:gradFill flip="none" rotWithShape="1">
              <a:gsLst>
                <a:gs pos="18000">
                  <a:srgbClr val="4472C4"/>
                </a:gs>
                <a:gs pos="74000">
                  <a:srgbClr val="4472C4">
                    <a:lumMod val="45000"/>
                    <a:lumOff val="55000"/>
                  </a:srgbClr>
                </a:gs>
                <a:gs pos="83000">
                  <a:srgbClr val="4472C4">
                    <a:lumMod val="45000"/>
                    <a:lumOff val="55000"/>
                  </a:srgbClr>
                </a:gs>
                <a:gs pos="100000">
                  <a:srgbClr val="4472C4">
                    <a:lumMod val="30000"/>
                    <a:lumOff val="7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/>
          </c:spPr>
          <c:cat>
            <c:numRef>
              <c:f>' USI &amp; Market Cap Graph 2018'!$A$2:$A$247</c:f>
              <c:numCache>
                <c:formatCode>dd\-mm\-yyyy</c:formatCode>
                <c:ptCount val="246"/>
                <c:pt idx="0">
                  <c:v>43102</c:v>
                </c:pt>
                <c:pt idx="1">
                  <c:v>43103</c:v>
                </c:pt>
                <c:pt idx="2">
                  <c:v>43104</c:v>
                </c:pt>
                <c:pt idx="3">
                  <c:v>43105</c:v>
                </c:pt>
                <c:pt idx="4">
                  <c:v>43108</c:v>
                </c:pt>
                <c:pt idx="5">
                  <c:v>43109</c:v>
                </c:pt>
                <c:pt idx="6">
                  <c:v>43110</c:v>
                </c:pt>
                <c:pt idx="7">
                  <c:v>43111</c:v>
                </c:pt>
                <c:pt idx="8">
                  <c:v>43112</c:v>
                </c:pt>
                <c:pt idx="9">
                  <c:v>43115</c:v>
                </c:pt>
                <c:pt idx="10">
                  <c:v>43116</c:v>
                </c:pt>
                <c:pt idx="11">
                  <c:v>43117</c:v>
                </c:pt>
                <c:pt idx="12">
                  <c:v>43118</c:v>
                </c:pt>
                <c:pt idx="13">
                  <c:v>43119</c:v>
                </c:pt>
                <c:pt idx="14">
                  <c:v>43122</c:v>
                </c:pt>
                <c:pt idx="15">
                  <c:v>43123</c:v>
                </c:pt>
                <c:pt idx="16">
                  <c:v>43124</c:v>
                </c:pt>
                <c:pt idx="17">
                  <c:v>43125</c:v>
                </c:pt>
                <c:pt idx="18">
                  <c:v>43126</c:v>
                </c:pt>
                <c:pt idx="19">
                  <c:v>43129</c:v>
                </c:pt>
                <c:pt idx="20">
                  <c:v>43130</c:v>
                </c:pt>
                <c:pt idx="21">
                  <c:v>43131</c:v>
                </c:pt>
                <c:pt idx="22">
                  <c:v>43132</c:v>
                </c:pt>
                <c:pt idx="23">
                  <c:v>43133</c:v>
                </c:pt>
                <c:pt idx="24">
                  <c:v>43136</c:v>
                </c:pt>
                <c:pt idx="25">
                  <c:v>43137</c:v>
                </c:pt>
                <c:pt idx="26">
                  <c:v>43138</c:v>
                </c:pt>
                <c:pt idx="27">
                  <c:v>43139</c:v>
                </c:pt>
                <c:pt idx="28">
                  <c:v>43140</c:v>
                </c:pt>
                <c:pt idx="29">
                  <c:v>43143</c:v>
                </c:pt>
                <c:pt idx="30">
                  <c:v>43144</c:v>
                </c:pt>
                <c:pt idx="31">
                  <c:v>43145</c:v>
                </c:pt>
                <c:pt idx="32">
                  <c:v>43146</c:v>
                </c:pt>
                <c:pt idx="33">
                  <c:v>43147</c:v>
                </c:pt>
                <c:pt idx="34">
                  <c:v>42785</c:v>
                </c:pt>
                <c:pt idx="35">
                  <c:v>42786</c:v>
                </c:pt>
                <c:pt idx="36">
                  <c:v>42787</c:v>
                </c:pt>
                <c:pt idx="37">
                  <c:v>42788</c:v>
                </c:pt>
                <c:pt idx="38">
                  <c:v>42789</c:v>
                </c:pt>
                <c:pt idx="39">
                  <c:v>43157</c:v>
                </c:pt>
                <c:pt idx="40">
                  <c:v>43158</c:v>
                </c:pt>
                <c:pt idx="41">
                  <c:v>43159</c:v>
                </c:pt>
                <c:pt idx="42">
                  <c:v>43160</c:v>
                </c:pt>
                <c:pt idx="43">
                  <c:v>43161</c:v>
                </c:pt>
                <c:pt idx="44">
                  <c:v>43164</c:v>
                </c:pt>
                <c:pt idx="45">
                  <c:v>43165</c:v>
                </c:pt>
                <c:pt idx="46">
                  <c:v>43166</c:v>
                </c:pt>
                <c:pt idx="47">
                  <c:v>43167</c:v>
                </c:pt>
                <c:pt idx="48">
                  <c:v>43168</c:v>
                </c:pt>
                <c:pt idx="49">
                  <c:v>43171</c:v>
                </c:pt>
                <c:pt idx="50">
                  <c:v>43172</c:v>
                </c:pt>
                <c:pt idx="51">
                  <c:v>43173</c:v>
                </c:pt>
                <c:pt idx="52">
                  <c:v>43174</c:v>
                </c:pt>
                <c:pt idx="53">
                  <c:v>43175</c:v>
                </c:pt>
                <c:pt idx="54">
                  <c:v>43178</c:v>
                </c:pt>
                <c:pt idx="55">
                  <c:v>43179</c:v>
                </c:pt>
                <c:pt idx="56">
                  <c:v>43180</c:v>
                </c:pt>
                <c:pt idx="57">
                  <c:v>43181</c:v>
                </c:pt>
                <c:pt idx="58">
                  <c:v>43182</c:v>
                </c:pt>
                <c:pt idx="59">
                  <c:v>43185</c:v>
                </c:pt>
                <c:pt idx="60">
                  <c:v>43186</c:v>
                </c:pt>
                <c:pt idx="61">
                  <c:v>43187</c:v>
                </c:pt>
                <c:pt idx="62">
                  <c:v>43188</c:v>
                </c:pt>
                <c:pt idx="63">
                  <c:v>43193</c:v>
                </c:pt>
                <c:pt idx="64">
                  <c:v>43194</c:v>
                </c:pt>
                <c:pt idx="65">
                  <c:v>43195</c:v>
                </c:pt>
                <c:pt idx="66">
                  <c:v>43196</c:v>
                </c:pt>
                <c:pt idx="67">
                  <c:v>43199</c:v>
                </c:pt>
                <c:pt idx="68">
                  <c:v>43200</c:v>
                </c:pt>
                <c:pt idx="69">
                  <c:v>43201</c:v>
                </c:pt>
                <c:pt idx="70">
                  <c:v>43202</c:v>
                </c:pt>
                <c:pt idx="71">
                  <c:v>43203</c:v>
                </c:pt>
                <c:pt idx="72">
                  <c:v>43206</c:v>
                </c:pt>
                <c:pt idx="73">
                  <c:v>43207</c:v>
                </c:pt>
                <c:pt idx="74">
                  <c:v>43208</c:v>
                </c:pt>
                <c:pt idx="75">
                  <c:v>43209</c:v>
                </c:pt>
                <c:pt idx="76">
                  <c:v>43210</c:v>
                </c:pt>
                <c:pt idx="77">
                  <c:v>43213</c:v>
                </c:pt>
                <c:pt idx="78">
                  <c:v>43214</c:v>
                </c:pt>
                <c:pt idx="79">
                  <c:v>43215</c:v>
                </c:pt>
                <c:pt idx="80">
                  <c:v>43216</c:v>
                </c:pt>
                <c:pt idx="81">
                  <c:v>43217</c:v>
                </c:pt>
                <c:pt idx="82">
                  <c:v>43220</c:v>
                </c:pt>
                <c:pt idx="83">
                  <c:v>43222</c:v>
                </c:pt>
                <c:pt idx="84">
                  <c:v>43223</c:v>
                </c:pt>
                <c:pt idx="85">
                  <c:v>43224</c:v>
                </c:pt>
                <c:pt idx="86">
                  <c:v>43227</c:v>
                </c:pt>
                <c:pt idx="87">
                  <c:v>43228</c:v>
                </c:pt>
                <c:pt idx="88">
                  <c:v>43229</c:v>
                </c:pt>
                <c:pt idx="89">
                  <c:v>43230</c:v>
                </c:pt>
                <c:pt idx="90">
                  <c:v>43231</c:v>
                </c:pt>
                <c:pt idx="91">
                  <c:v>43234</c:v>
                </c:pt>
                <c:pt idx="92">
                  <c:v>43235</c:v>
                </c:pt>
                <c:pt idx="93">
                  <c:v>43236</c:v>
                </c:pt>
                <c:pt idx="94">
                  <c:v>43237</c:v>
                </c:pt>
                <c:pt idx="95">
                  <c:v>43241</c:v>
                </c:pt>
                <c:pt idx="96">
                  <c:v>43242</c:v>
                </c:pt>
                <c:pt idx="97">
                  <c:v>43243</c:v>
                </c:pt>
                <c:pt idx="98">
                  <c:v>43244</c:v>
                </c:pt>
                <c:pt idx="99">
                  <c:v>43245</c:v>
                </c:pt>
                <c:pt idx="100">
                  <c:v>43248</c:v>
                </c:pt>
                <c:pt idx="101">
                  <c:v>43250</c:v>
                </c:pt>
                <c:pt idx="102">
                  <c:v>43251</c:v>
                </c:pt>
                <c:pt idx="103">
                  <c:v>43255</c:v>
                </c:pt>
                <c:pt idx="104">
                  <c:v>43256</c:v>
                </c:pt>
                <c:pt idx="105">
                  <c:v>43257</c:v>
                </c:pt>
                <c:pt idx="106">
                  <c:v>43258</c:v>
                </c:pt>
                <c:pt idx="107">
                  <c:v>43259</c:v>
                </c:pt>
                <c:pt idx="108">
                  <c:v>43262</c:v>
                </c:pt>
                <c:pt idx="109">
                  <c:v>43263</c:v>
                </c:pt>
                <c:pt idx="110">
                  <c:v>43264</c:v>
                </c:pt>
                <c:pt idx="111">
                  <c:v>43265</c:v>
                </c:pt>
                <c:pt idx="112">
                  <c:v>43270</c:v>
                </c:pt>
                <c:pt idx="113">
                  <c:v>43271</c:v>
                </c:pt>
                <c:pt idx="114">
                  <c:v>43272</c:v>
                </c:pt>
                <c:pt idx="115">
                  <c:v>43273</c:v>
                </c:pt>
                <c:pt idx="116">
                  <c:v>43276</c:v>
                </c:pt>
                <c:pt idx="117">
                  <c:v>43277</c:v>
                </c:pt>
                <c:pt idx="118">
                  <c:v>43278</c:v>
                </c:pt>
                <c:pt idx="119">
                  <c:v>43279</c:v>
                </c:pt>
                <c:pt idx="120">
                  <c:v>43280</c:v>
                </c:pt>
                <c:pt idx="121">
                  <c:v>43283</c:v>
                </c:pt>
                <c:pt idx="122">
                  <c:v>43284</c:v>
                </c:pt>
                <c:pt idx="123">
                  <c:v>43285</c:v>
                </c:pt>
                <c:pt idx="124">
                  <c:v>43286</c:v>
                </c:pt>
                <c:pt idx="125">
                  <c:v>43287</c:v>
                </c:pt>
                <c:pt idx="126">
                  <c:v>43290</c:v>
                </c:pt>
                <c:pt idx="127">
                  <c:v>43291</c:v>
                </c:pt>
                <c:pt idx="128">
                  <c:v>43292</c:v>
                </c:pt>
                <c:pt idx="129">
                  <c:v>43293</c:v>
                </c:pt>
                <c:pt idx="130">
                  <c:v>43294</c:v>
                </c:pt>
                <c:pt idx="131">
                  <c:v>43297</c:v>
                </c:pt>
                <c:pt idx="132">
                  <c:v>43298</c:v>
                </c:pt>
                <c:pt idx="133">
                  <c:v>43299</c:v>
                </c:pt>
                <c:pt idx="134">
                  <c:v>43300</c:v>
                </c:pt>
                <c:pt idx="135">
                  <c:v>43301</c:v>
                </c:pt>
                <c:pt idx="136">
                  <c:v>43304</c:v>
                </c:pt>
                <c:pt idx="137">
                  <c:v>43305</c:v>
                </c:pt>
                <c:pt idx="138">
                  <c:v>43306</c:v>
                </c:pt>
                <c:pt idx="139">
                  <c:v>43307</c:v>
                </c:pt>
                <c:pt idx="140">
                  <c:v>43308</c:v>
                </c:pt>
                <c:pt idx="141">
                  <c:v>43311</c:v>
                </c:pt>
                <c:pt idx="142">
                  <c:v>43312</c:v>
                </c:pt>
                <c:pt idx="143">
                  <c:v>43313</c:v>
                </c:pt>
                <c:pt idx="144">
                  <c:v>43314</c:v>
                </c:pt>
                <c:pt idx="145">
                  <c:v>43315</c:v>
                </c:pt>
                <c:pt idx="146">
                  <c:v>43318</c:v>
                </c:pt>
                <c:pt idx="147">
                  <c:v>43319</c:v>
                </c:pt>
                <c:pt idx="148">
                  <c:v>43320</c:v>
                </c:pt>
                <c:pt idx="149">
                  <c:v>43321</c:v>
                </c:pt>
                <c:pt idx="150">
                  <c:v>43322</c:v>
                </c:pt>
                <c:pt idx="151">
                  <c:v>43325</c:v>
                </c:pt>
                <c:pt idx="152">
                  <c:v>43326</c:v>
                </c:pt>
                <c:pt idx="153">
                  <c:v>43327</c:v>
                </c:pt>
                <c:pt idx="154">
                  <c:v>43328</c:v>
                </c:pt>
                <c:pt idx="155">
                  <c:v>43329</c:v>
                </c:pt>
                <c:pt idx="156">
                  <c:v>43332</c:v>
                </c:pt>
                <c:pt idx="157">
                  <c:v>43335</c:v>
                </c:pt>
                <c:pt idx="158">
                  <c:v>43336</c:v>
                </c:pt>
                <c:pt idx="159">
                  <c:v>43339</c:v>
                </c:pt>
                <c:pt idx="160">
                  <c:v>43340</c:v>
                </c:pt>
                <c:pt idx="161">
                  <c:v>43341</c:v>
                </c:pt>
                <c:pt idx="162">
                  <c:v>43342</c:v>
                </c:pt>
                <c:pt idx="163">
                  <c:v>43343</c:v>
                </c:pt>
                <c:pt idx="164">
                  <c:v>43346</c:v>
                </c:pt>
                <c:pt idx="165">
                  <c:v>43347</c:v>
                </c:pt>
                <c:pt idx="166">
                  <c:v>43348</c:v>
                </c:pt>
                <c:pt idx="167">
                  <c:v>43349</c:v>
                </c:pt>
                <c:pt idx="168">
                  <c:v>43350</c:v>
                </c:pt>
                <c:pt idx="169">
                  <c:v>43353</c:v>
                </c:pt>
                <c:pt idx="170">
                  <c:v>43354</c:v>
                </c:pt>
                <c:pt idx="171">
                  <c:v>43355</c:v>
                </c:pt>
                <c:pt idx="172">
                  <c:v>43356</c:v>
                </c:pt>
                <c:pt idx="173">
                  <c:v>43357</c:v>
                </c:pt>
                <c:pt idx="174">
                  <c:v>43360</c:v>
                </c:pt>
                <c:pt idx="175">
                  <c:v>43361</c:v>
                </c:pt>
                <c:pt idx="176">
                  <c:v>43362</c:v>
                </c:pt>
                <c:pt idx="177">
                  <c:v>43363</c:v>
                </c:pt>
                <c:pt idx="178">
                  <c:v>43364</c:v>
                </c:pt>
                <c:pt idx="179">
                  <c:v>43367</c:v>
                </c:pt>
                <c:pt idx="180">
                  <c:v>43368</c:v>
                </c:pt>
                <c:pt idx="181">
                  <c:v>43369</c:v>
                </c:pt>
                <c:pt idx="182">
                  <c:v>43370</c:v>
                </c:pt>
                <c:pt idx="183">
                  <c:v>43371</c:v>
                </c:pt>
                <c:pt idx="184">
                  <c:v>43375</c:v>
                </c:pt>
                <c:pt idx="185">
                  <c:v>43376</c:v>
                </c:pt>
                <c:pt idx="186">
                  <c:v>43377</c:v>
                </c:pt>
                <c:pt idx="187">
                  <c:v>43378</c:v>
                </c:pt>
                <c:pt idx="188">
                  <c:v>43381</c:v>
                </c:pt>
                <c:pt idx="189">
                  <c:v>43382</c:v>
                </c:pt>
                <c:pt idx="190">
                  <c:v>43383</c:v>
                </c:pt>
                <c:pt idx="191">
                  <c:v>43384</c:v>
                </c:pt>
                <c:pt idx="192">
                  <c:v>43385</c:v>
                </c:pt>
                <c:pt idx="193">
                  <c:v>43388</c:v>
                </c:pt>
                <c:pt idx="194">
                  <c:v>43389</c:v>
                </c:pt>
                <c:pt idx="195">
                  <c:v>43390</c:v>
                </c:pt>
                <c:pt idx="196">
                  <c:v>43391</c:v>
                </c:pt>
                <c:pt idx="197">
                  <c:v>43392</c:v>
                </c:pt>
                <c:pt idx="198">
                  <c:v>43395</c:v>
                </c:pt>
                <c:pt idx="199">
                  <c:v>43396</c:v>
                </c:pt>
                <c:pt idx="200">
                  <c:v>43397</c:v>
                </c:pt>
                <c:pt idx="201">
                  <c:v>43398</c:v>
                </c:pt>
                <c:pt idx="202">
                  <c:v>43399</c:v>
                </c:pt>
                <c:pt idx="203">
                  <c:v>43402</c:v>
                </c:pt>
                <c:pt idx="204">
                  <c:v>43403</c:v>
                </c:pt>
                <c:pt idx="205">
                  <c:v>43404</c:v>
                </c:pt>
                <c:pt idx="206">
                  <c:v>43405</c:v>
                </c:pt>
                <c:pt idx="207">
                  <c:v>43406</c:v>
                </c:pt>
                <c:pt idx="208">
                  <c:v>43409</c:v>
                </c:pt>
                <c:pt idx="209">
                  <c:v>43410</c:v>
                </c:pt>
                <c:pt idx="210">
                  <c:v>43411</c:v>
                </c:pt>
                <c:pt idx="211">
                  <c:v>43412</c:v>
                </c:pt>
                <c:pt idx="212">
                  <c:v>43413</c:v>
                </c:pt>
                <c:pt idx="213">
                  <c:v>43416</c:v>
                </c:pt>
                <c:pt idx="214">
                  <c:v>43417</c:v>
                </c:pt>
                <c:pt idx="215">
                  <c:v>43418</c:v>
                </c:pt>
                <c:pt idx="216">
                  <c:v>43419</c:v>
                </c:pt>
                <c:pt idx="217">
                  <c:v>43420</c:v>
                </c:pt>
                <c:pt idx="218">
                  <c:v>43423</c:v>
                </c:pt>
                <c:pt idx="219">
                  <c:v>43425</c:v>
                </c:pt>
                <c:pt idx="220">
                  <c:v>43426</c:v>
                </c:pt>
                <c:pt idx="221">
                  <c:v>43427</c:v>
                </c:pt>
                <c:pt idx="222">
                  <c:v>43430</c:v>
                </c:pt>
                <c:pt idx="223">
                  <c:v>43431</c:v>
                </c:pt>
                <c:pt idx="224">
                  <c:v>43432</c:v>
                </c:pt>
                <c:pt idx="225">
                  <c:v>43433</c:v>
                </c:pt>
                <c:pt idx="226">
                  <c:v>43434</c:v>
                </c:pt>
                <c:pt idx="227">
                  <c:v>43437</c:v>
                </c:pt>
                <c:pt idx="228">
                  <c:v>43438</c:v>
                </c:pt>
                <c:pt idx="229">
                  <c:v>43439</c:v>
                </c:pt>
                <c:pt idx="230">
                  <c:v>43440</c:v>
                </c:pt>
                <c:pt idx="231">
                  <c:v>43441</c:v>
                </c:pt>
                <c:pt idx="232">
                  <c:v>43444</c:v>
                </c:pt>
                <c:pt idx="233">
                  <c:v>43445</c:v>
                </c:pt>
                <c:pt idx="234">
                  <c:v>43446</c:v>
                </c:pt>
                <c:pt idx="235">
                  <c:v>43447</c:v>
                </c:pt>
                <c:pt idx="236">
                  <c:v>43448</c:v>
                </c:pt>
                <c:pt idx="237">
                  <c:v>43451</c:v>
                </c:pt>
                <c:pt idx="238">
                  <c:v>43452</c:v>
                </c:pt>
                <c:pt idx="239">
                  <c:v>43453</c:v>
                </c:pt>
                <c:pt idx="240">
                  <c:v>43454</c:v>
                </c:pt>
                <c:pt idx="241">
                  <c:v>43455</c:v>
                </c:pt>
                <c:pt idx="242">
                  <c:v>43458</c:v>
                </c:pt>
                <c:pt idx="243">
                  <c:v>43461</c:v>
                </c:pt>
                <c:pt idx="244">
                  <c:v>43462</c:v>
                </c:pt>
                <c:pt idx="245">
                  <c:v>43465</c:v>
                </c:pt>
              </c:numCache>
            </c:numRef>
          </c:cat>
          <c:val>
            <c:numRef>
              <c:f>' USI &amp; Market Cap Graph 2018'!$C$2:$C$247</c:f>
              <c:numCache>
                <c:formatCode>_-* #,##0.00_-;\-* #,##0.00_-;_-* "-"??_-;_-@_-</c:formatCode>
                <c:ptCount val="246"/>
                <c:pt idx="0">
                  <c:v>409.33888605981002</c:v>
                </c:pt>
                <c:pt idx="1">
                  <c:v>402.51213430460996</c:v>
                </c:pt>
                <c:pt idx="2">
                  <c:v>404.26213430460996</c:v>
                </c:pt>
                <c:pt idx="3">
                  <c:v>406.70711717461</c:v>
                </c:pt>
                <c:pt idx="4">
                  <c:v>405.61074412125998</c:v>
                </c:pt>
                <c:pt idx="5">
                  <c:v>415.26732581200002</c:v>
                </c:pt>
                <c:pt idx="6">
                  <c:v>406.52911918429999</c:v>
                </c:pt>
                <c:pt idx="7">
                  <c:v>404.17081518430001</c:v>
                </c:pt>
                <c:pt idx="8">
                  <c:v>405.62207918429999</c:v>
                </c:pt>
                <c:pt idx="9">
                  <c:v>420.37270927838</c:v>
                </c:pt>
                <c:pt idx="10">
                  <c:v>422.12270927829996</c:v>
                </c:pt>
                <c:pt idx="11">
                  <c:v>425.87570927830001</c:v>
                </c:pt>
                <c:pt idx="12">
                  <c:v>426.12001127830001</c:v>
                </c:pt>
                <c:pt idx="13">
                  <c:v>415.33149918549998</c:v>
                </c:pt>
                <c:pt idx="14">
                  <c:v>412.38149918549999</c:v>
                </c:pt>
                <c:pt idx="15">
                  <c:v>412.38149918549999</c:v>
                </c:pt>
                <c:pt idx="16">
                  <c:v>412.38149918549999</c:v>
                </c:pt>
                <c:pt idx="17">
                  <c:v>413.33149918549998</c:v>
                </c:pt>
                <c:pt idx="18">
                  <c:v>412.4278429355</c:v>
                </c:pt>
                <c:pt idx="19">
                  <c:v>412.4278429355</c:v>
                </c:pt>
                <c:pt idx="20">
                  <c:v>412.4278429355</c:v>
                </c:pt>
                <c:pt idx="21">
                  <c:v>426.45376003950003</c:v>
                </c:pt>
                <c:pt idx="22">
                  <c:v>426.45376003950003</c:v>
                </c:pt>
                <c:pt idx="23">
                  <c:v>426.45376003950003</c:v>
                </c:pt>
                <c:pt idx="24">
                  <c:v>423.51940848750002</c:v>
                </c:pt>
                <c:pt idx="25">
                  <c:v>425.0857912843</c:v>
                </c:pt>
                <c:pt idx="26">
                  <c:v>425.54859015917998</c:v>
                </c:pt>
                <c:pt idx="27">
                  <c:v>440.96321952749997</c:v>
                </c:pt>
                <c:pt idx="28">
                  <c:v>428.04749376109999</c:v>
                </c:pt>
                <c:pt idx="29">
                  <c:v>440.1097322695</c:v>
                </c:pt>
                <c:pt idx="30">
                  <c:v>440.1097322695</c:v>
                </c:pt>
                <c:pt idx="31">
                  <c:v>446.52671290849997</c:v>
                </c:pt>
                <c:pt idx="32">
                  <c:v>450.09202090849999</c:v>
                </c:pt>
                <c:pt idx="33">
                  <c:v>443.9042036285</c:v>
                </c:pt>
                <c:pt idx="34">
                  <c:v>445.85420362849999</c:v>
                </c:pt>
                <c:pt idx="35">
                  <c:v>445.85420362849999</c:v>
                </c:pt>
                <c:pt idx="36">
                  <c:v>446.46524462849999</c:v>
                </c:pt>
                <c:pt idx="37">
                  <c:v>444.60072526082001</c:v>
                </c:pt>
                <c:pt idx="38">
                  <c:v>449.85983250082</c:v>
                </c:pt>
                <c:pt idx="39">
                  <c:v>454.17197646209996</c:v>
                </c:pt>
                <c:pt idx="40">
                  <c:v>464.00602254850003</c:v>
                </c:pt>
                <c:pt idx="41">
                  <c:v>453.98720303209996</c:v>
                </c:pt>
                <c:pt idx="42">
                  <c:v>453.98720303209996</c:v>
                </c:pt>
                <c:pt idx="43">
                  <c:v>456.41850803209996</c:v>
                </c:pt>
                <c:pt idx="44">
                  <c:v>456.41850803209996</c:v>
                </c:pt>
                <c:pt idx="45">
                  <c:v>456.69328803209999</c:v>
                </c:pt>
                <c:pt idx="46">
                  <c:v>461.47733411849998</c:v>
                </c:pt>
                <c:pt idx="47">
                  <c:v>454.12325754250003</c:v>
                </c:pt>
                <c:pt idx="48">
                  <c:v>448.82325754250002</c:v>
                </c:pt>
                <c:pt idx="49">
                  <c:v>448.82325754250002</c:v>
                </c:pt>
                <c:pt idx="50">
                  <c:v>442.85450575786001</c:v>
                </c:pt>
                <c:pt idx="51">
                  <c:v>442.32928575785996</c:v>
                </c:pt>
                <c:pt idx="52">
                  <c:v>435.53398764330001</c:v>
                </c:pt>
                <c:pt idx="53">
                  <c:v>447.52120195049997</c:v>
                </c:pt>
                <c:pt idx="54">
                  <c:v>449.4338738225</c:v>
                </c:pt>
                <c:pt idx="55">
                  <c:v>453.89406534314003</c:v>
                </c:pt>
                <c:pt idx="56">
                  <c:v>450.61805666280998</c:v>
                </c:pt>
                <c:pt idx="57">
                  <c:v>454.46062154280997</c:v>
                </c:pt>
                <c:pt idx="58">
                  <c:v>448.53428560680999</c:v>
                </c:pt>
                <c:pt idx="59">
                  <c:v>458.03341461400998</c:v>
                </c:pt>
                <c:pt idx="60">
                  <c:v>461.53712379800999</c:v>
                </c:pt>
                <c:pt idx="61">
                  <c:v>453.87288670040999</c:v>
                </c:pt>
                <c:pt idx="62">
                  <c:v>449.22643631001</c:v>
                </c:pt>
                <c:pt idx="63">
                  <c:v>449.27643631001001</c:v>
                </c:pt>
                <c:pt idx="64">
                  <c:v>446.27643631001001</c:v>
                </c:pt>
                <c:pt idx="65">
                  <c:v>444.34475663001001</c:v>
                </c:pt>
                <c:pt idx="66">
                  <c:v>444.30475663000999</c:v>
                </c:pt>
                <c:pt idx="67">
                  <c:v>444.30475663000999</c:v>
                </c:pt>
                <c:pt idx="68">
                  <c:v>444.30475663000999</c:v>
                </c:pt>
                <c:pt idx="69">
                  <c:v>447.72025375000999</c:v>
                </c:pt>
                <c:pt idx="70">
                  <c:v>446.00996575001</c:v>
                </c:pt>
                <c:pt idx="71">
                  <c:v>450.55996575001001</c:v>
                </c:pt>
                <c:pt idx="72">
                  <c:v>450.55996575001001</c:v>
                </c:pt>
                <c:pt idx="73">
                  <c:v>450.55996575001001</c:v>
                </c:pt>
                <c:pt idx="74">
                  <c:v>465.80102606801</c:v>
                </c:pt>
                <c:pt idx="75">
                  <c:v>465.80102606801</c:v>
                </c:pt>
                <c:pt idx="76">
                  <c:v>465.80102606801</c:v>
                </c:pt>
                <c:pt idx="77">
                  <c:v>470.85102606801001</c:v>
                </c:pt>
                <c:pt idx="78">
                  <c:v>479.00102606800999</c:v>
                </c:pt>
                <c:pt idx="79">
                  <c:v>478.35102606801001</c:v>
                </c:pt>
                <c:pt idx="80">
                  <c:v>469.25102606800999</c:v>
                </c:pt>
                <c:pt idx="81">
                  <c:v>468.65102606801003</c:v>
                </c:pt>
                <c:pt idx="82">
                  <c:v>473.28108660180999</c:v>
                </c:pt>
                <c:pt idx="83">
                  <c:v>478.28108660180999</c:v>
                </c:pt>
                <c:pt idx="84">
                  <c:v>485.78108660180999</c:v>
                </c:pt>
                <c:pt idx="85">
                  <c:v>484.15978894421005</c:v>
                </c:pt>
                <c:pt idx="86">
                  <c:v>471.94443785780999</c:v>
                </c:pt>
                <c:pt idx="87">
                  <c:v>472.93168296863001</c:v>
                </c:pt>
                <c:pt idx="88">
                  <c:v>473.63819272250998</c:v>
                </c:pt>
                <c:pt idx="89">
                  <c:v>474.13819272250998</c:v>
                </c:pt>
                <c:pt idx="90">
                  <c:v>463.96948961851001</c:v>
                </c:pt>
                <c:pt idx="91">
                  <c:v>458.96948961851001</c:v>
                </c:pt>
                <c:pt idx="92">
                  <c:v>458.92216149051001</c:v>
                </c:pt>
                <c:pt idx="93">
                  <c:v>458.05793761850998</c:v>
                </c:pt>
                <c:pt idx="94">
                  <c:v>451.20405934778995</c:v>
                </c:pt>
                <c:pt idx="95">
                  <c:v>449.53892200250999</c:v>
                </c:pt>
                <c:pt idx="96">
                  <c:v>444.65724232251</c:v>
                </c:pt>
                <c:pt idx="97">
                  <c:v>453.31769355930999</c:v>
                </c:pt>
                <c:pt idx="98">
                  <c:v>444.72593732250999</c:v>
                </c:pt>
                <c:pt idx="99">
                  <c:v>449.60761700250998</c:v>
                </c:pt>
                <c:pt idx="100">
                  <c:v>449.60761700250998</c:v>
                </c:pt>
                <c:pt idx="101">
                  <c:v>452.61915700251001</c:v>
                </c:pt>
                <c:pt idx="102">
                  <c:v>452.61915700251001</c:v>
                </c:pt>
                <c:pt idx="103">
                  <c:v>452.61915700251001</c:v>
                </c:pt>
                <c:pt idx="104">
                  <c:v>452.61915700251001</c:v>
                </c:pt>
                <c:pt idx="105">
                  <c:v>450.35579764251003</c:v>
                </c:pt>
                <c:pt idx="106">
                  <c:v>450.86312577051001</c:v>
                </c:pt>
                <c:pt idx="107">
                  <c:v>444.41588942060997</c:v>
                </c:pt>
                <c:pt idx="108">
                  <c:v>446.23135344611001</c:v>
                </c:pt>
                <c:pt idx="109">
                  <c:v>447.36191719010998</c:v>
                </c:pt>
                <c:pt idx="110">
                  <c:v>457.10807655011001</c:v>
                </c:pt>
                <c:pt idx="111">
                  <c:v>446.65879719010996</c:v>
                </c:pt>
                <c:pt idx="112">
                  <c:v>448.77099649051002</c:v>
                </c:pt>
                <c:pt idx="113">
                  <c:v>448.97397569051003</c:v>
                </c:pt>
                <c:pt idx="114">
                  <c:v>448.97397569051003</c:v>
                </c:pt>
                <c:pt idx="115">
                  <c:v>446.07326177050999</c:v>
                </c:pt>
                <c:pt idx="116">
                  <c:v>446.07326177050999</c:v>
                </c:pt>
                <c:pt idx="117">
                  <c:v>446.07326177050999</c:v>
                </c:pt>
                <c:pt idx="118">
                  <c:v>443.57326177099998</c:v>
                </c:pt>
                <c:pt idx="119">
                  <c:v>445.25115364251002</c:v>
                </c:pt>
                <c:pt idx="120">
                  <c:v>441.01883296650999</c:v>
                </c:pt>
                <c:pt idx="121">
                  <c:v>440.74405296651003</c:v>
                </c:pt>
                <c:pt idx="122">
                  <c:v>454.72234602261</c:v>
                </c:pt>
                <c:pt idx="123">
                  <c:v>455.69868195861</c:v>
                </c:pt>
                <c:pt idx="124">
                  <c:v>455.69868195861</c:v>
                </c:pt>
                <c:pt idx="125">
                  <c:v>448.59868195860997</c:v>
                </c:pt>
                <c:pt idx="126">
                  <c:v>446.38567697161</c:v>
                </c:pt>
                <c:pt idx="127">
                  <c:v>449.66492083068999</c:v>
                </c:pt>
                <c:pt idx="128">
                  <c:v>450.58963762049001</c:v>
                </c:pt>
                <c:pt idx="129">
                  <c:v>463.80086694098998</c:v>
                </c:pt>
                <c:pt idx="130">
                  <c:v>467.28301670099</c:v>
                </c:pt>
                <c:pt idx="131">
                  <c:v>468.80620144098998</c:v>
                </c:pt>
                <c:pt idx="132">
                  <c:v>470.18052265698998</c:v>
                </c:pt>
                <c:pt idx="133">
                  <c:v>474.12270161119</c:v>
                </c:pt>
                <c:pt idx="134">
                  <c:v>473.61086957919002</c:v>
                </c:pt>
                <c:pt idx="135">
                  <c:v>473.12270161119</c:v>
                </c:pt>
                <c:pt idx="136">
                  <c:v>469.12270161119</c:v>
                </c:pt>
                <c:pt idx="137">
                  <c:v>475.01515053519</c:v>
                </c:pt>
                <c:pt idx="138">
                  <c:v>470.94034748923997</c:v>
                </c:pt>
                <c:pt idx="139">
                  <c:v>469.96401155323997</c:v>
                </c:pt>
                <c:pt idx="140">
                  <c:v>478.75103497724001</c:v>
                </c:pt>
                <c:pt idx="141">
                  <c:v>476.58853731209001</c:v>
                </c:pt>
                <c:pt idx="142">
                  <c:v>472.96325410189002</c:v>
                </c:pt>
                <c:pt idx="143">
                  <c:v>476.67155810189001</c:v>
                </c:pt>
                <c:pt idx="144">
                  <c:v>479.07155810188999</c:v>
                </c:pt>
                <c:pt idx="145">
                  <c:v>477.60043810189001</c:v>
                </c:pt>
                <c:pt idx="146">
                  <c:v>472.70043810189003</c:v>
                </c:pt>
                <c:pt idx="147">
                  <c:v>463.72791085004997</c:v>
                </c:pt>
                <c:pt idx="148">
                  <c:v>474.26948169740996</c:v>
                </c:pt>
                <c:pt idx="149">
                  <c:v>465.88631273871999</c:v>
                </c:pt>
                <c:pt idx="150">
                  <c:v>465.31631273871994</c:v>
                </c:pt>
                <c:pt idx="151">
                  <c:v>476.07731342415997</c:v>
                </c:pt>
                <c:pt idx="152">
                  <c:v>473.02731342415996</c:v>
                </c:pt>
                <c:pt idx="153">
                  <c:v>470.87759569423997</c:v>
                </c:pt>
                <c:pt idx="154">
                  <c:v>470.31471229424</c:v>
                </c:pt>
                <c:pt idx="155">
                  <c:v>468.61663828084005</c:v>
                </c:pt>
                <c:pt idx="156">
                  <c:v>468.66663828084</c:v>
                </c:pt>
                <c:pt idx="157">
                  <c:v>468.06424867891997</c:v>
                </c:pt>
                <c:pt idx="158">
                  <c:v>470.17685867891998</c:v>
                </c:pt>
                <c:pt idx="159">
                  <c:v>463.36277867891999</c:v>
                </c:pt>
                <c:pt idx="160">
                  <c:v>457.54886975956998</c:v>
                </c:pt>
                <c:pt idx="161">
                  <c:v>453.71163003957003</c:v>
                </c:pt>
                <c:pt idx="162">
                  <c:v>467.21789018036998</c:v>
                </c:pt>
                <c:pt idx="163">
                  <c:v>469.06789018037</c:v>
                </c:pt>
                <c:pt idx="164">
                  <c:v>466.21789018036998</c:v>
                </c:pt>
                <c:pt idx="165">
                  <c:v>462.10386372906999</c:v>
                </c:pt>
                <c:pt idx="166">
                  <c:v>473.91647410122999</c:v>
                </c:pt>
                <c:pt idx="167">
                  <c:v>478.83511535051002</c:v>
                </c:pt>
                <c:pt idx="168">
                  <c:v>482.34532303051003</c:v>
                </c:pt>
                <c:pt idx="169">
                  <c:v>481.32668178122998</c:v>
                </c:pt>
                <c:pt idx="170">
                  <c:v>481.27194896842997</c:v>
                </c:pt>
                <c:pt idx="171">
                  <c:v>470.12426125195003</c:v>
                </c:pt>
                <c:pt idx="172">
                  <c:v>470.96191840695002</c:v>
                </c:pt>
                <c:pt idx="173">
                  <c:v>472.46556512695003</c:v>
                </c:pt>
                <c:pt idx="174">
                  <c:v>466.66556512695001</c:v>
                </c:pt>
                <c:pt idx="175">
                  <c:v>472.77165012695002</c:v>
                </c:pt>
                <c:pt idx="176">
                  <c:v>478.91945112951004</c:v>
                </c:pt>
                <c:pt idx="177">
                  <c:v>473.05167215415003</c:v>
                </c:pt>
                <c:pt idx="178">
                  <c:v>482.40212150771998</c:v>
                </c:pt>
                <c:pt idx="179">
                  <c:v>480.65395026371999</c:v>
                </c:pt>
                <c:pt idx="180">
                  <c:v>480.6832403418</c:v>
                </c:pt>
                <c:pt idx="181">
                  <c:v>480.6832403418</c:v>
                </c:pt>
                <c:pt idx="182">
                  <c:v>480.6832403418</c:v>
                </c:pt>
                <c:pt idx="183">
                  <c:v>480.88324034179999</c:v>
                </c:pt>
                <c:pt idx="184">
                  <c:v>486.75204196151003</c:v>
                </c:pt>
                <c:pt idx="185">
                  <c:v>488.32288068151001</c:v>
                </c:pt>
                <c:pt idx="186">
                  <c:v>479.62477694966998</c:v>
                </c:pt>
                <c:pt idx="187">
                  <c:v>486.16622772086998</c:v>
                </c:pt>
                <c:pt idx="188">
                  <c:v>487.79105684087</c:v>
                </c:pt>
                <c:pt idx="189">
                  <c:v>489.70467527543002</c:v>
                </c:pt>
                <c:pt idx="190">
                  <c:v>489.70467527543002</c:v>
                </c:pt>
                <c:pt idx="191">
                  <c:v>482.33777330422998</c:v>
                </c:pt>
                <c:pt idx="192">
                  <c:v>478.73319634422995</c:v>
                </c:pt>
                <c:pt idx="193">
                  <c:v>488.26223507959003</c:v>
                </c:pt>
                <c:pt idx="194">
                  <c:v>488.87732671927</c:v>
                </c:pt>
                <c:pt idx="195">
                  <c:v>484.18673210684005</c:v>
                </c:pt>
                <c:pt idx="196">
                  <c:v>489.37215419571004</c:v>
                </c:pt>
                <c:pt idx="197">
                  <c:v>486.17882926963</c:v>
                </c:pt>
                <c:pt idx="198">
                  <c:v>485.44947881910997</c:v>
                </c:pt>
                <c:pt idx="199">
                  <c:v>484.23334198467001</c:v>
                </c:pt>
                <c:pt idx="200">
                  <c:v>483.30050229698998</c:v>
                </c:pt>
                <c:pt idx="201">
                  <c:v>483.19310534403002</c:v>
                </c:pt>
                <c:pt idx="202">
                  <c:v>485.10672877859002</c:v>
                </c:pt>
                <c:pt idx="203">
                  <c:v>483.01263206275001</c:v>
                </c:pt>
                <c:pt idx="204">
                  <c:v>479.40422918274999</c:v>
                </c:pt>
                <c:pt idx="205">
                  <c:v>479.63010534275003</c:v>
                </c:pt>
                <c:pt idx="206">
                  <c:v>479.63010534275003</c:v>
                </c:pt>
                <c:pt idx="207">
                  <c:v>474.49608715778999</c:v>
                </c:pt>
                <c:pt idx="208">
                  <c:v>474.49608715778999</c:v>
                </c:pt>
                <c:pt idx="209">
                  <c:v>478.89608715778996</c:v>
                </c:pt>
                <c:pt idx="210">
                  <c:v>476.94341528578997</c:v>
                </c:pt>
                <c:pt idx="211">
                  <c:v>474.90287317955</c:v>
                </c:pt>
                <c:pt idx="212">
                  <c:v>487.98797191778999</c:v>
                </c:pt>
                <c:pt idx="213">
                  <c:v>487.48797191778999</c:v>
                </c:pt>
                <c:pt idx="214">
                  <c:v>485.13606145846995</c:v>
                </c:pt>
                <c:pt idx="215">
                  <c:v>489.62103423159004</c:v>
                </c:pt>
                <c:pt idx="216">
                  <c:v>489.61127087222997</c:v>
                </c:pt>
                <c:pt idx="217">
                  <c:v>494.04866087222996</c:v>
                </c:pt>
                <c:pt idx="218">
                  <c:v>494.46256930871004</c:v>
                </c:pt>
                <c:pt idx="219">
                  <c:v>499.01355683254997</c:v>
                </c:pt>
                <c:pt idx="220">
                  <c:v>499.97036604983003</c:v>
                </c:pt>
                <c:pt idx="221">
                  <c:v>493.35777887319</c:v>
                </c:pt>
                <c:pt idx="222">
                  <c:v>495.53542016086999</c:v>
                </c:pt>
                <c:pt idx="223">
                  <c:v>511.38416501734997</c:v>
                </c:pt>
                <c:pt idx="224">
                  <c:v>498.41518737511001</c:v>
                </c:pt>
                <c:pt idx="225">
                  <c:v>485.12725528615005</c:v>
                </c:pt>
                <c:pt idx="226">
                  <c:v>490.40716402727003</c:v>
                </c:pt>
                <c:pt idx="227">
                  <c:v>488.18167451686998</c:v>
                </c:pt>
                <c:pt idx="228">
                  <c:v>482.65116257638999</c:v>
                </c:pt>
                <c:pt idx="229">
                  <c:v>495.67243496230998</c:v>
                </c:pt>
                <c:pt idx="230">
                  <c:v>492.11266754663001</c:v>
                </c:pt>
                <c:pt idx="231">
                  <c:v>489.22461801703002</c:v>
                </c:pt>
                <c:pt idx="232">
                  <c:v>489.22461801703002</c:v>
                </c:pt>
                <c:pt idx="233">
                  <c:v>503.32451373223</c:v>
                </c:pt>
                <c:pt idx="234">
                  <c:v>507.34074258369003</c:v>
                </c:pt>
                <c:pt idx="235">
                  <c:v>507.34074258369003</c:v>
                </c:pt>
                <c:pt idx="236">
                  <c:v>492.97416127745004</c:v>
                </c:pt>
                <c:pt idx="237">
                  <c:v>489.93990799681001</c:v>
                </c:pt>
                <c:pt idx="238">
                  <c:v>496.73314091649002</c:v>
                </c:pt>
                <c:pt idx="239">
                  <c:v>493.10182530689002</c:v>
                </c:pt>
                <c:pt idx="240">
                  <c:v>494.17757474689</c:v>
                </c:pt>
                <c:pt idx="241">
                  <c:v>495.12462060480999</c:v>
                </c:pt>
                <c:pt idx="242">
                  <c:v>495.12462060480999</c:v>
                </c:pt>
                <c:pt idx="243">
                  <c:v>496.10481991009004</c:v>
                </c:pt>
                <c:pt idx="244">
                  <c:v>509.69382973409</c:v>
                </c:pt>
                <c:pt idx="245">
                  <c:v>514.77325373409008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DE-4974-BC15-5612698F34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6425488"/>
        <c:axId val="326424928"/>
      </c:areaChart>
      <c:lineChart>
        <c:grouping val="standard"/>
        <c:varyColors val="0"/>
        <c:ser>
          <c:idx val="1"/>
          <c:order val="1"/>
          <c:tx>
            <c:strRef>
              <c:f>' USI &amp; Market Cap Graph 2018'!$D$1</c:f>
              <c:strCache>
                <c:ptCount val="1"/>
                <c:pt idx="0">
                  <c:v>USI</c:v>
                </c:pt>
              </c:strCache>
            </c:strRef>
          </c:tx>
          <c:spPr>
            <a:ln w="2222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 USI &amp; Market Cap Graph 2018'!$A$2:$A$247</c:f>
              <c:numCache>
                <c:formatCode>dd\-mm\-yyyy</c:formatCode>
                <c:ptCount val="246"/>
                <c:pt idx="0">
                  <c:v>43102</c:v>
                </c:pt>
                <c:pt idx="1">
                  <c:v>43103</c:v>
                </c:pt>
                <c:pt idx="2">
                  <c:v>43104</c:v>
                </c:pt>
                <c:pt idx="3">
                  <c:v>43105</c:v>
                </c:pt>
                <c:pt idx="4">
                  <c:v>43108</c:v>
                </c:pt>
                <c:pt idx="5">
                  <c:v>43109</c:v>
                </c:pt>
                <c:pt idx="6">
                  <c:v>43110</c:v>
                </c:pt>
                <c:pt idx="7">
                  <c:v>43111</c:v>
                </c:pt>
                <c:pt idx="8">
                  <c:v>43112</c:v>
                </c:pt>
                <c:pt idx="9">
                  <c:v>43115</c:v>
                </c:pt>
                <c:pt idx="10">
                  <c:v>43116</c:v>
                </c:pt>
                <c:pt idx="11">
                  <c:v>43117</c:v>
                </c:pt>
                <c:pt idx="12">
                  <c:v>43118</c:v>
                </c:pt>
                <c:pt idx="13">
                  <c:v>43119</c:v>
                </c:pt>
                <c:pt idx="14">
                  <c:v>43122</c:v>
                </c:pt>
                <c:pt idx="15">
                  <c:v>43123</c:v>
                </c:pt>
                <c:pt idx="16">
                  <c:v>43124</c:v>
                </c:pt>
                <c:pt idx="17">
                  <c:v>43125</c:v>
                </c:pt>
                <c:pt idx="18">
                  <c:v>43126</c:v>
                </c:pt>
                <c:pt idx="19">
                  <c:v>43129</c:v>
                </c:pt>
                <c:pt idx="20">
                  <c:v>43130</c:v>
                </c:pt>
                <c:pt idx="21">
                  <c:v>43131</c:v>
                </c:pt>
                <c:pt idx="22">
                  <c:v>43132</c:v>
                </c:pt>
                <c:pt idx="23">
                  <c:v>43133</c:v>
                </c:pt>
                <c:pt idx="24">
                  <c:v>43136</c:v>
                </c:pt>
                <c:pt idx="25">
                  <c:v>43137</c:v>
                </c:pt>
                <c:pt idx="26">
                  <c:v>43138</c:v>
                </c:pt>
                <c:pt idx="27">
                  <c:v>43139</c:v>
                </c:pt>
                <c:pt idx="28">
                  <c:v>43140</c:v>
                </c:pt>
                <c:pt idx="29">
                  <c:v>43143</c:v>
                </c:pt>
                <c:pt idx="30">
                  <c:v>43144</c:v>
                </c:pt>
                <c:pt idx="31">
                  <c:v>43145</c:v>
                </c:pt>
                <c:pt idx="32">
                  <c:v>43146</c:v>
                </c:pt>
                <c:pt idx="33">
                  <c:v>43147</c:v>
                </c:pt>
                <c:pt idx="34">
                  <c:v>42785</c:v>
                </c:pt>
                <c:pt idx="35">
                  <c:v>42786</c:v>
                </c:pt>
                <c:pt idx="36">
                  <c:v>42787</c:v>
                </c:pt>
                <c:pt idx="37">
                  <c:v>42788</c:v>
                </c:pt>
                <c:pt idx="38">
                  <c:v>42789</c:v>
                </c:pt>
                <c:pt idx="39">
                  <c:v>43157</c:v>
                </c:pt>
                <c:pt idx="40">
                  <c:v>43158</c:v>
                </c:pt>
                <c:pt idx="41">
                  <c:v>43159</c:v>
                </c:pt>
                <c:pt idx="42">
                  <c:v>43160</c:v>
                </c:pt>
                <c:pt idx="43">
                  <c:v>43161</c:v>
                </c:pt>
                <c:pt idx="44">
                  <c:v>43164</c:v>
                </c:pt>
                <c:pt idx="45">
                  <c:v>43165</c:v>
                </c:pt>
                <c:pt idx="46">
                  <c:v>43166</c:v>
                </c:pt>
                <c:pt idx="47">
                  <c:v>43167</c:v>
                </c:pt>
                <c:pt idx="48">
                  <c:v>43168</c:v>
                </c:pt>
                <c:pt idx="49">
                  <c:v>43171</c:v>
                </c:pt>
                <c:pt idx="50">
                  <c:v>43172</c:v>
                </c:pt>
                <c:pt idx="51">
                  <c:v>43173</c:v>
                </c:pt>
                <c:pt idx="52">
                  <c:v>43174</c:v>
                </c:pt>
                <c:pt idx="53">
                  <c:v>43175</c:v>
                </c:pt>
                <c:pt idx="54">
                  <c:v>43178</c:v>
                </c:pt>
                <c:pt idx="55">
                  <c:v>43179</c:v>
                </c:pt>
                <c:pt idx="56">
                  <c:v>43180</c:v>
                </c:pt>
                <c:pt idx="57">
                  <c:v>43181</c:v>
                </c:pt>
                <c:pt idx="58">
                  <c:v>43182</c:v>
                </c:pt>
                <c:pt idx="59">
                  <c:v>43185</c:v>
                </c:pt>
                <c:pt idx="60">
                  <c:v>43186</c:v>
                </c:pt>
                <c:pt idx="61">
                  <c:v>43187</c:v>
                </c:pt>
                <c:pt idx="62">
                  <c:v>43188</c:v>
                </c:pt>
                <c:pt idx="63">
                  <c:v>43193</c:v>
                </c:pt>
                <c:pt idx="64">
                  <c:v>43194</c:v>
                </c:pt>
                <c:pt idx="65">
                  <c:v>43195</c:v>
                </c:pt>
                <c:pt idx="66">
                  <c:v>43196</c:v>
                </c:pt>
                <c:pt idx="67">
                  <c:v>43199</c:v>
                </c:pt>
                <c:pt idx="68">
                  <c:v>43200</c:v>
                </c:pt>
                <c:pt idx="69">
                  <c:v>43201</c:v>
                </c:pt>
                <c:pt idx="70">
                  <c:v>43202</c:v>
                </c:pt>
                <c:pt idx="71">
                  <c:v>43203</c:v>
                </c:pt>
                <c:pt idx="72">
                  <c:v>43206</c:v>
                </c:pt>
                <c:pt idx="73">
                  <c:v>43207</c:v>
                </c:pt>
                <c:pt idx="74">
                  <c:v>43208</c:v>
                </c:pt>
                <c:pt idx="75">
                  <c:v>43209</c:v>
                </c:pt>
                <c:pt idx="76">
                  <c:v>43210</c:v>
                </c:pt>
                <c:pt idx="77">
                  <c:v>43213</c:v>
                </c:pt>
                <c:pt idx="78">
                  <c:v>43214</c:v>
                </c:pt>
                <c:pt idx="79">
                  <c:v>43215</c:v>
                </c:pt>
                <c:pt idx="80">
                  <c:v>43216</c:v>
                </c:pt>
                <c:pt idx="81">
                  <c:v>43217</c:v>
                </c:pt>
                <c:pt idx="82">
                  <c:v>43220</c:v>
                </c:pt>
                <c:pt idx="83">
                  <c:v>43222</c:v>
                </c:pt>
                <c:pt idx="84">
                  <c:v>43223</c:v>
                </c:pt>
                <c:pt idx="85">
                  <c:v>43224</c:v>
                </c:pt>
                <c:pt idx="86">
                  <c:v>43227</c:v>
                </c:pt>
                <c:pt idx="87">
                  <c:v>43228</c:v>
                </c:pt>
                <c:pt idx="88">
                  <c:v>43229</c:v>
                </c:pt>
                <c:pt idx="89">
                  <c:v>43230</c:v>
                </c:pt>
                <c:pt idx="90">
                  <c:v>43231</c:v>
                </c:pt>
                <c:pt idx="91">
                  <c:v>43234</c:v>
                </c:pt>
                <c:pt idx="92">
                  <c:v>43235</c:v>
                </c:pt>
                <c:pt idx="93">
                  <c:v>43236</c:v>
                </c:pt>
                <c:pt idx="94">
                  <c:v>43237</c:v>
                </c:pt>
                <c:pt idx="95">
                  <c:v>43241</c:v>
                </c:pt>
                <c:pt idx="96">
                  <c:v>43242</c:v>
                </c:pt>
                <c:pt idx="97">
                  <c:v>43243</c:v>
                </c:pt>
                <c:pt idx="98">
                  <c:v>43244</c:v>
                </c:pt>
                <c:pt idx="99">
                  <c:v>43245</c:v>
                </c:pt>
                <c:pt idx="100">
                  <c:v>43248</c:v>
                </c:pt>
                <c:pt idx="101">
                  <c:v>43250</c:v>
                </c:pt>
                <c:pt idx="102">
                  <c:v>43251</c:v>
                </c:pt>
                <c:pt idx="103">
                  <c:v>43255</c:v>
                </c:pt>
                <c:pt idx="104">
                  <c:v>43256</c:v>
                </c:pt>
                <c:pt idx="105">
                  <c:v>43257</c:v>
                </c:pt>
                <c:pt idx="106">
                  <c:v>43258</c:v>
                </c:pt>
                <c:pt idx="107">
                  <c:v>43259</c:v>
                </c:pt>
                <c:pt idx="108">
                  <c:v>43262</c:v>
                </c:pt>
                <c:pt idx="109">
                  <c:v>43263</c:v>
                </c:pt>
                <c:pt idx="110">
                  <c:v>43264</c:v>
                </c:pt>
                <c:pt idx="111">
                  <c:v>43265</c:v>
                </c:pt>
                <c:pt idx="112">
                  <c:v>43270</c:v>
                </c:pt>
                <c:pt idx="113">
                  <c:v>43271</c:v>
                </c:pt>
                <c:pt idx="114">
                  <c:v>43272</c:v>
                </c:pt>
                <c:pt idx="115">
                  <c:v>43273</c:v>
                </c:pt>
                <c:pt idx="116">
                  <c:v>43276</c:v>
                </c:pt>
                <c:pt idx="117">
                  <c:v>43277</c:v>
                </c:pt>
                <c:pt idx="118">
                  <c:v>43278</c:v>
                </c:pt>
                <c:pt idx="119">
                  <c:v>43279</c:v>
                </c:pt>
                <c:pt idx="120">
                  <c:v>43280</c:v>
                </c:pt>
                <c:pt idx="121">
                  <c:v>43283</c:v>
                </c:pt>
                <c:pt idx="122">
                  <c:v>43284</c:v>
                </c:pt>
                <c:pt idx="123">
                  <c:v>43285</c:v>
                </c:pt>
                <c:pt idx="124">
                  <c:v>43286</c:v>
                </c:pt>
                <c:pt idx="125">
                  <c:v>43287</c:v>
                </c:pt>
                <c:pt idx="126">
                  <c:v>43290</c:v>
                </c:pt>
                <c:pt idx="127">
                  <c:v>43291</c:v>
                </c:pt>
                <c:pt idx="128">
                  <c:v>43292</c:v>
                </c:pt>
                <c:pt idx="129">
                  <c:v>43293</c:v>
                </c:pt>
                <c:pt idx="130">
                  <c:v>43294</c:v>
                </c:pt>
                <c:pt idx="131">
                  <c:v>43297</c:v>
                </c:pt>
                <c:pt idx="132">
                  <c:v>43298</c:v>
                </c:pt>
                <c:pt idx="133">
                  <c:v>43299</c:v>
                </c:pt>
                <c:pt idx="134">
                  <c:v>43300</c:v>
                </c:pt>
                <c:pt idx="135">
                  <c:v>43301</c:v>
                </c:pt>
                <c:pt idx="136">
                  <c:v>43304</c:v>
                </c:pt>
                <c:pt idx="137">
                  <c:v>43305</c:v>
                </c:pt>
                <c:pt idx="138">
                  <c:v>43306</c:v>
                </c:pt>
                <c:pt idx="139">
                  <c:v>43307</c:v>
                </c:pt>
                <c:pt idx="140">
                  <c:v>43308</c:v>
                </c:pt>
                <c:pt idx="141">
                  <c:v>43311</c:v>
                </c:pt>
                <c:pt idx="142">
                  <c:v>43312</c:v>
                </c:pt>
                <c:pt idx="143">
                  <c:v>43313</c:v>
                </c:pt>
                <c:pt idx="144">
                  <c:v>43314</c:v>
                </c:pt>
                <c:pt idx="145">
                  <c:v>43315</c:v>
                </c:pt>
                <c:pt idx="146">
                  <c:v>43318</c:v>
                </c:pt>
                <c:pt idx="147">
                  <c:v>43319</c:v>
                </c:pt>
                <c:pt idx="148">
                  <c:v>43320</c:v>
                </c:pt>
                <c:pt idx="149">
                  <c:v>43321</c:v>
                </c:pt>
                <c:pt idx="150">
                  <c:v>43322</c:v>
                </c:pt>
                <c:pt idx="151">
                  <c:v>43325</c:v>
                </c:pt>
                <c:pt idx="152">
                  <c:v>43326</c:v>
                </c:pt>
                <c:pt idx="153">
                  <c:v>43327</c:v>
                </c:pt>
                <c:pt idx="154">
                  <c:v>43328</c:v>
                </c:pt>
                <c:pt idx="155">
                  <c:v>43329</c:v>
                </c:pt>
                <c:pt idx="156">
                  <c:v>43332</c:v>
                </c:pt>
                <c:pt idx="157">
                  <c:v>43335</c:v>
                </c:pt>
                <c:pt idx="158">
                  <c:v>43336</c:v>
                </c:pt>
                <c:pt idx="159">
                  <c:v>43339</c:v>
                </c:pt>
                <c:pt idx="160">
                  <c:v>43340</c:v>
                </c:pt>
                <c:pt idx="161">
                  <c:v>43341</c:v>
                </c:pt>
                <c:pt idx="162">
                  <c:v>43342</c:v>
                </c:pt>
                <c:pt idx="163">
                  <c:v>43343</c:v>
                </c:pt>
                <c:pt idx="164">
                  <c:v>43346</c:v>
                </c:pt>
                <c:pt idx="165">
                  <c:v>43347</c:v>
                </c:pt>
                <c:pt idx="166">
                  <c:v>43348</c:v>
                </c:pt>
                <c:pt idx="167">
                  <c:v>43349</c:v>
                </c:pt>
                <c:pt idx="168">
                  <c:v>43350</c:v>
                </c:pt>
                <c:pt idx="169">
                  <c:v>43353</c:v>
                </c:pt>
                <c:pt idx="170">
                  <c:v>43354</c:v>
                </c:pt>
                <c:pt idx="171">
                  <c:v>43355</c:v>
                </c:pt>
                <c:pt idx="172">
                  <c:v>43356</c:v>
                </c:pt>
                <c:pt idx="173">
                  <c:v>43357</c:v>
                </c:pt>
                <c:pt idx="174">
                  <c:v>43360</c:v>
                </c:pt>
                <c:pt idx="175">
                  <c:v>43361</c:v>
                </c:pt>
                <c:pt idx="176">
                  <c:v>43362</c:v>
                </c:pt>
                <c:pt idx="177">
                  <c:v>43363</c:v>
                </c:pt>
                <c:pt idx="178">
                  <c:v>43364</c:v>
                </c:pt>
                <c:pt idx="179">
                  <c:v>43367</c:v>
                </c:pt>
                <c:pt idx="180">
                  <c:v>43368</c:v>
                </c:pt>
                <c:pt idx="181">
                  <c:v>43369</c:v>
                </c:pt>
                <c:pt idx="182">
                  <c:v>43370</c:v>
                </c:pt>
                <c:pt idx="183">
                  <c:v>43371</c:v>
                </c:pt>
                <c:pt idx="184">
                  <c:v>43375</c:v>
                </c:pt>
                <c:pt idx="185">
                  <c:v>43376</c:v>
                </c:pt>
                <c:pt idx="186">
                  <c:v>43377</c:v>
                </c:pt>
                <c:pt idx="187">
                  <c:v>43378</c:v>
                </c:pt>
                <c:pt idx="188">
                  <c:v>43381</c:v>
                </c:pt>
                <c:pt idx="189">
                  <c:v>43382</c:v>
                </c:pt>
                <c:pt idx="190">
                  <c:v>43383</c:v>
                </c:pt>
                <c:pt idx="191">
                  <c:v>43384</c:v>
                </c:pt>
                <c:pt idx="192">
                  <c:v>43385</c:v>
                </c:pt>
                <c:pt idx="193">
                  <c:v>43388</c:v>
                </c:pt>
                <c:pt idx="194">
                  <c:v>43389</c:v>
                </c:pt>
                <c:pt idx="195">
                  <c:v>43390</c:v>
                </c:pt>
                <c:pt idx="196">
                  <c:v>43391</c:v>
                </c:pt>
                <c:pt idx="197">
                  <c:v>43392</c:v>
                </c:pt>
                <c:pt idx="198">
                  <c:v>43395</c:v>
                </c:pt>
                <c:pt idx="199">
                  <c:v>43396</c:v>
                </c:pt>
                <c:pt idx="200">
                  <c:v>43397</c:v>
                </c:pt>
                <c:pt idx="201">
                  <c:v>43398</c:v>
                </c:pt>
                <c:pt idx="202">
                  <c:v>43399</c:v>
                </c:pt>
                <c:pt idx="203">
                  <c:v>43402</c:v>
                </c:pt>
                <c:pt idx="204">
                  <c:v>43403</c:v>
                </c:pt>
                <c:pt idx="205">
                  <c:v>43404</c:v>
                </c:pt>
                <c:pt idx="206">
                  <c:v>43405</c:v>
                </c:pt>
                <c:pt idx="207">
                  <c:v>43406</c:v>
                </c:pt>
                <c:pt idx="208">
                  <c:v>43409</c:v>
                </c:pt>
                <c:pt idx="209">
                  <c:v>43410</c:v>
                </c:pt>
                <c:pt idx="210">
                  <c:v>43411</c:v>
                </c:pt>
                <c:pt idx="211">
                  <c:v>43412</c:v>
                </c:pt>
                <c:pt idx="212">
                  <c:v>43413</c:v>
                </c:pt>
                <c:pt idx="213">
                  <c:v>43416</c:v>
                </c:pt>
                <c:pt idx="214">
                  <c:v>43417</c:v>
                </c:pt>
                <c:pt idx="215">
                  <c:v>43418</c:v>
                </c:pt>
                <c:pt idx="216">
                  <c:v>43419</c:v>
                </c:pt>
                <c:pt idx="217">
                  <c:v>43420</c:v>
                </c:pt>
                <c:pt idx="218">
                  <c:v>43423</c:v>
                </c:pt>
                <c:pt idx="219">
                  <c:v>43425</c:v>
                </c:pt>
                <c:pt idx="220">
                  <c:v>43426</c:v>
                </c:pt>
                <c:pt idx="221">
                  <c:v>43427</c:v>
                </c:pt>
                <c:pt idx="222">
                  <c:v>43430</c:v>
                </c:pt>
                <c:pt idx="223">
                  <c:v>43431</c:v>
                </c:pt>
                <c:pt idx="224">
                  <c:v>43432</c:v>
                </c:pt>
                <c:pt idx="225">
                  <c:v>43433</c:v>
                </c:pt>
                <c:pt idx="226">
                  <c:v>43434</c:v>
                </c:pt>
                <c:pt idx="227">
                  <c:v>43437</c:v>
                </c:pt>
                <c:pt idx="228">
                  <c:v>43438</c:v>
                </c:pt>
                <c:pt idx="229">
                  <c:v>43439</c:v>
                </c:pt>
                <c:pt idx="230">
                  <c:v>43440</c:v>
                </c:pt>
                <c:pt idx="231">
                  <c:v>43441</c:v>
                </c:pt>
                <c:pt idx="232">
                  <c:v>43444</c:v>
                </c:pt>
                <c:pt idx="233">
                  <c:v>43445</c:v>
                </c:pt>
                <c:pt idx="234">
                  <c:v>43446</c:v>
                </c:pt>
                <c:pt idx="235">
                  <c:v>43447</c:v>
                </c:pt>
                <c:pt idx="236">
                  <c:v>43448</c:v>
                </c:pt>
                <c:pt idx="237">
                  <c:v>43451</c:v>
                </c:pt>
                <c:pt idx="238">
                  <c:v>43452</c:v>
                </c:pt>
                <c:pt idx="239">
                  <c:v>43453</c:v>
                </c:pt>
                <c:pt idx="240">
                  <c:v>43454</c:v>
                </c:pt>
                <c:pt idx="241">
                  <c:v>43455</c:v>
                </c:pt>
                <c:pt idx="242">
                  <c:v>43458</c:v>
                </c:pt>
                <c:pt idx="243">
                  <c:v>43461</c:v>
                </c:pt>
                <c:pt idx="244">
                  <c:v>43462</c:v>
                </c:pt>
                <c:pt idx="245">
                  <c:v>43465</c:v>
                </c:pt>
              </c:numCache>
            </c:numRef>
          </c:cat>
          <c:val>
            <c:numRef>
              <c:f>' USI &amp; Market Cap Graph 2018'!$D$2:$D$247</c:f>
              <c:numCache>
                <c:formatCode>0.00</c:formatCode>
                <c:ptCount val="246"/>
                <c:pt idx="0">
                  <c:v>604.87838473274701</c:v>
                </c:pt>
                <c:pt idx="1">
                  <c:v>594.79052180234009</c:v>
                </c:pt>
                <c:pt idx="2">
                  <c:v>597.37648958925502</c:v>
                </c:pt>
                <c:pt idx="3">
                  <c:v>600.98943069861434</c:v>
                </c:pt>
                <c:pt idx="4">
                  <c:v>599.3693247566689</c:v>
                </c:pt>
                <c:pt idx="5">
                  <c:v>613.63881571893523</c:v>
                </c:pt>
                <c:pt idx="6">
                  <c:v>600.7264038019988</c:v>
                </c:pt>
                <c:pt idx="7">
                  <c:v>597.24154770156872</c:v>
                </c:pt>
                <c:pt idx="8">
                  <c:v>599.38607453260261</c:v>
                </c:pt>
                <c:pt idx="9">
                  <c:v>621.18301982402477</c:v>
                </c:pt>
                <c:pt idx="10">
                  <c:v>623.76898761082145</c:v>
                </c:pt>
                <c:pt idx="11">
                  <c:v>629.31478024184526</c:v>
                </c:pt>
                <c:pt idx="12">
                  <c:v>629.67578430029039</c:v>
                </c:pt>
                <c:pt idx="13">
                  <c:v>613.73364444844867</c:v>
                </c:pt>
                <c:pt idx="14">
                  <c:v>609.37444160764926</c:v>
                </c:pt>
                <c:pt idx="15">
                  <c:v>609.37444160764926</c:v>
                </c:pt>
                <c:pt idx="16">
                  <c:v>609.37444160764926</c:v>
                </c:pt>
                <c:pt idx="17">
                  <c:v>610.77825269197444</c:v>
                </c:pt>
                <c:pt idx="18">
                  <c:v>609.44292357600625</c:v>
                </c:pt>
                <c:pt idx="19">
                  <c:v>609.44292357600625</c:v>
                </c:pt>
                <c:pt idx="20">
                  <c:v>609.44292357600625</c:v>
                </c:pt>
                <c:pt idx="21">
                  <c:v>630.16896346908231</c:v>
                </c:pt>
                <c:pt idx="22">
                  <c:v>630.16896346908231</c:v>
                </c:pt>
                <c:pt idx="23">
                  <c:v>630.16896346908231</c:v>
                </c:pt>
                <c:pt idx="24">
                  <c:v>625.83288427539333</c:v>
                </c:pt>
                <c:pt idx="25">
                  <c:v>628.1475216779661</c:v>
                </c:pt>
                <c:pt idx="26">
                  <c:v>628.83139766782915</c:v>
                </c:pt>
                <c:pt idx="27">
                  <c:v>651.60953194994818</c:v>
                </c:pt>
                <c:pt idx="28">
                  <c:v>632.52401722049808</c:v>
                </c:pt>
                <c:pt idx="29">
                  <c:v>650.34833734667359</c:v>
                </c:pt>
                <c:pt idx="30">
                  <c:v>650.34833734667359</c:v>
                </c:pt>
                <c:pt idx="31">
                  <c:v>659.83068318765118</c:v>
                </c:pt>
                <c:pt idx="32">
                  <c:v>665.09912412389701</c:v>
                </c:pt>
                <c:pt idx="33">
                  <c:v>655.95541203395669</c:v>
                </c:pt>
                <c:pt idx="34">
                  <c:v>658.83691899651899</c:v>
                </c:pt>
                <c:pt idx="35">
                  <c:v>658.83691899651899</c:v>
                </c:pt>
                <c:pt idx="36">
                  <c:v>659.73985176365284</c:v>
                </c:pt>
                <c:pt idx="37">
                  <c:v>656.98465917913893</c:v>
                </c:pt>
                <c:pt idx="38">
                  <c:v>664.75602027089383</c:v>
                </c:pt>
                <c:pt idx="39">
                  <c:v>671.12805762884227</c:v>
                </c:pt>
                <c:pt idx="40">
                  <c:v>685.65978699710922</c:v>
                </c:pt>
                <c:pt idx="41">
                  <c:v>670.85501869292352</c:v>
                </c:pt>
                <c:pt idx="42">
                  <c:v>670.85501869292352</c:v>
                </c:pt>
                <c:pt idx="43">
                  <c:v>674.44774807016074</c:v>
                </c:pt>
                <c:pt idx="44">
                  <c:v>674.44774807016074</c:v>
                </c:pt>
                <c:pt idx="45">
                  <c:v>674.85378934358278</c:v>
                </c:pt>
                <c:pt idx="46">
                  <c:v>681.92315452675234</c:v>
                </c:pt>
                <c:pt idx="47">
                  <c:v>671.05606588215721</c:v>
                </c:pt>
                <c:pt idx="48">
                  <c:v>663.22427772750052</c:v>
                </c:pt>
                <c:pt idx="49">
                  <c:v>663.22427772750052</c:v>
                </c:pt>
                <c:pt idx="50">
                  <c:v>654.40427781711765</c:v>
                </c:pt>
                <c:pt idx="51">
                  <c:v>653.62816238794994</c:v>
                </c:pt>
                <c:pt idx="52">
                  <c:v>643.58677837267237</c:v>
                </c:pt>
                <c:pt idx="53">
                  <c:v>661.30023554596653</c:v>
                </c:pt>
                <c:pt idx="54">
                  <c:v>664.12658288764101</c:v>
                </c:pt>
                <c:pt idx="55">
                  <c:v>670.71738951383884</c:v>
                </c:pt>
                <c:pt idx="56">
                  <c:v>665.87644498984616</c:v>
                </c:pt>
                <c:pt idx="57">
                  <c:v>671.55458727488087</c:v>
                </c:pt>
                <c:pt idx="58">
                  <c:v>662.79726508920521</c:v>
                </c:pt>
                <c:pt idx="59">
                  <c:v>676.83408886998711</c:v>
                </c:pt>
                <c:pt idx="60">
                  <c:v>682.01150548972544</c:v>
                </c:pt>
                <c:pt idx="61">
                  <c:v>670.68609392076996</c:v>
                </c:pt>
                <c:pt idx="62">
                  <c:v>663.82005333044276</c:v>
                </c:pt>
                <c:pt idx="63">
                  <c:v>663.89393812435469</c:v>
                </c:pt>
                <c:pt idx="64">
                  <c:v>659.46085048964335</c:v>
                </c:pt>
                <c:pt idx="65">
                  <c:v>656.60641538843299</c:v>
                </c:pt>
                <c:pt idx="66">
                  <c:v>656.54730755330354</c:v>
                </c:pt>
                <c:pt idx="67">
                  <c:v>656.54730755330354</c:v>
                </c:pt>
                <c:pt idx="68">
                  <c:v>656.54730755330354</c:v>
                </c:pt>
                <c:pt idx="69">
                  <c:v>661.59437356965816</c:v>
                </c:pt>
                <c:pt idx="70">
                  <c:v>659.06708804145978</c:v>
                </c:pt>
                <c:pt idx="71">
                  <c:v>665.79060428743867</c:v>
                </c:pt>
                <c:pt idx="72">
                  <c:v>665.79060428743867</c:v>
                </c:pt>
                <c:pt idx="73">
                  <c:v>665.79060428743867</c:v>
                </c:pt>
                <c:pt idx="74">
                  <c:v>688.31225629931021</c:v>
                </c:pt>
                <c:pt idx="75">
                  <c:v>688.31225629931021</c:v>
                </c:pt>
                <c:pt idx="76">
                  <c:v>688.31225629931021</c:v>
                </c:pt>
                <c:pt idx="77">
                  <c:v>695.77462048440759</c:v>
                </c:pt>
                <c:pt idx="78">
                  <c:v>707.81784189203995</c:v>
                </c:pt>
                <c:pt idx="79">
                  <c:v>706.85733957118589</c:v>
                </c:pt>
                <c:pt idx="80">
                  <c:v>693.41030707922823</c:v>
                </c:pt>
                <c:pt idx="81">
                  <c:v>692.52368955228599</c:v>
                </c:pt>
                <c:pt idx="82">
                  <c:v>699.36551091907052</c:v>
                </c:pt>
                <c:pt idx="83">
                  <c:v>706.75399031025597</c:v>
                </c:pt>
                <c:pt idx="84">
                  <c:v>717.83670939703427</c:v>
                </c:pt>
                <c:pt idx="85">
                  <c:v>715.44092453100325</c:v>
                </c:pt>
                <c:pt idx="86">
                  <c:v>697.39035057941089</c:v>
                </c:pt>
                <c:pt idx="87">
                  <c:v>698.84919861047933</c:v>
                </c:pt>
                <c:pt idx="88">
                  <c:v>699.89320516172211</c:v>
                </c:pt>
                <c:pt idx="89">
                  <c:v>700.63205310084072</c:v>
                </c:pt>
                <c:pt idx="90">
                  <c:v>685.60580243704305</c:v>
                </c:pt>
                <c:pt idx="91">
                  <c:v>678.2173230458576</c:v>
                </c:pt>
                <c:pt idx="92">
                  <c:v>678.1473864661873</c:v>
                </c:pt>
                <c:pt idx="93">
                  <c:v>676.87032641265876</c:v>
                </c:pt>
                <c:pt idx="94">
                  <c:v>666.74237874207699</c:v>
                </c:pt>
                <c:pt idx="95">
                  <c:v>664.28181215025813</c:v>
                </c:pt>
                <c:pt idx="96">
                  <c:v>657.06817420824825</c:v>
                </c:pt>
                <c:pt idx="97">
                  <c:v>669.8656873045411</c:v>
                </c:pt>
                <c:pt idx="98">
                  <c:v>657.16968452660376</c:v>
                </c:pt>
                <c:pt idx="99">
                  <c:v>664.38332246861364</c:v>
                </c:pt>
                <c:pt idx="100">
                  <c:v>664.38332246861364</c:v>
                </c:pt>
                <c:pt idx="101">
                  <c:v>668.83346271375979</c:v>
                </c:pt>
                <c:pt idx="102">
                  <c:v>668.83346271375979</c:v>
                </c:pt>
                <c:pt idx="103">
                  <c:v>668.83346271375979</c:v>
                </c:pt>
                <c:pt idx="104">
                  <c:v>668.83346271375979</c:v>
                </c:pt>
                <c:pt idx="105">
                  <c:v>665.48890591651843</c:v>
                </c:pt>
                <c:pt idx="106">
                  <c:v>666.23858260017778</c:v>
                </c:pt>
                <c:pt idx="107">
                  <c:v>656.71152801991013</c:v>
                </c:pt>
                <c:pt idx="108">
                  <c:v>659.39423172747911</c:v>
                </c:pt>
                <c:pt idx="109">
                  <c:v>661.06486111207221</c:v>
                </c:pt>
                <c:pt idx="110">
                  <c:v>675.46672062698622</c:v>
                </c:pt>
                <c:pt idx="111">
                  <c:v>660.02586358616622</c:v>
                </c:pt>
                <c:pt idx="112">
                  <c:v>663.14705178638258</c:v>
                </c:pt>
                <c:pt idx="113">
                  <c:v>663.4469933135905</c:v>
                </c:pt>
                <c:pt idx="114">
                  <c:v>663.4469933135905</c:v>
                </c:pt>
                <c:pt idx="115">
                  <c:v>659.16062031006152</c:v>
                </c:pt>
                <c:pt idx="116">
                  <c:v>659.16062031006152</c:v>
                </c:pt>
                <c:pt idx="117">
                  <c:v>659.16062031006152</c:v>
                </c:pt>
                <c:pt idx="118">
                  <c:v>655.46638061519275</c:v>
                </c:pt>
                <c:pt idx="119">
                  <c:v>657.94579451785069</c:v>
                </c:pt>
                <c:pt idx="120">
                  <c:v>651.6917116995478</c:v>
                </c:pt>
                <c:pt idx="121">
                  <c:v>651.28567042612576</c:v>
                </c:pt>
                <c:pt idx="122">
                  <c:v>671.94133645991508</c:v>
                </c:pt>
                <c:pt idx="123">
                  <c:v>673.38406404831699</c:v>
                </c:pt>
                <c:pt idx="124">
                  <c:v>673.38406404831699</c:v>
                </c:pt>
                <c:pt idx="125">
                  <c:v>662.89242331283356</c:v>
                </c:pt>
                <c:pt idx="126">
                  <c:v>659.62227496502555</c:v>
                </c:pt>
                <c:pt idx="127">
                  <c:v>664.46800009932235</c:v>
                </c:pt>
                <c:pt idx="128">
                  <c:v>665.83445028814651</c:v>
                </c:pt>
                <c:pt idx="129">
                  <c:v>685.3566294014945</c:v>
                </c:pt>
                <c:pt idx="130">
                  <c:v>690.50218774925077</c:v>
                </c:pt>
                <c:pt idx="131">
                  <c:v>692.75299156134236</c:v>
                </c:pt>
                <c:pt idx="132">
                  <c:v>694.78382035759944</c:v>
                </c:pt>
                <c:pt idx="133">
                  <c:v>700.6091619494938</c:v>
                </c:pt>
                <c:pt idx="134">
                  <c:v>699.85282986545769</c:v>
                </c:pt>
                <c:pt idx="135">
                  <c:v>699.13146607125668</c:v>
                </c:pt>
                <c:pt idx="136">
                  <c:v>693.22068255830834</c:v>
                </c:pt>
                <c:pt idx="137">
                  <c:v>701.92793004602572</c:v>
                </c:pt>
                <c:pt idx="138">
                  <c:v>695.90661038039741</c:v>
                </c:pt>
                <c:pt idx="139">
                  <c:v>694.4638827919955</c:v>
                </c:pt>
                <c:pt idx="140">
                  <c:v>707.44843108761313</c:v>
                </c:pt>
                <c:pt idx="141">
                  <c:v>704.25291720112364</c:v>
                </c:pt>
                <c:pt idx="142">
                  <c:v>698.89585114396891</c:v>
                </c:pt>
                <c:pt idx="143">
                  <c:v>704.37559668001904</c:v>
                </c:pt>
                <c:pt idx="144">
                  <c:v>707.92206678778814</c:v>
                </c:pt>
                <c:pt idx="145">
                  <c:v>705.74819882739598</c:v>
                </c:pt>
                <c:pt idx="146">
                  <c:v>698.50748902403416</c:v>
                </c:pt>
                <c:pt idx="147">
                  <c:v>685.24882248662016</c:v>
                </c:pt>
                <c:pt idx="148">
                  <c:v>700.82605827790837</c:v>
                </c:pt>
                <c:pt idx="149">
                  <c:v>688.43828406108696</c:v>
                </c:pt>
                <c:pt idx="150">
                  <c:v>687.5959974104918</c:v>
                </c:pt>
                <c:pt idx="151">
                  <c:v>703.49748376907303</c:v>
                </c:pt>
                <c:pt idx="152">
                  <c:v>698.99051134044987</c:v>
                </c:pt>
                <c:pt idx="153">
                  <c:v>695.81388231157393</c:v>
                </c:pt>
                <c:pt idx="154">
                  <c:v>694.98211183146589</c:v>
                </c:pt>
                <c:pt idx="155">
                  <c:v>692.47287486092318</c:v>
                </c:pt>
                <c:pt idx="156">
                  <c:v>692.546759654835</c:v>
                </c:pt>
                <c:pt idx="157">
                  <c:v>691.65661102298486</c:v>
                </c:pt>
                <c:pt idx="158">
                  <c:v>694.77840611230738</c:v>
                </c:pt>
                <c:pt idx="159">
                  <c:v>684.70926818232954</c:v>
                </c:pt>
                <c:pt idx="160">
                  <c:v>676.1180789357602</c:v>
                </c:pt>
                <c:pt idx="161">
                  <c:v>670.44780561770847</c:v>
                </c:pt>
                <c:pt idx="162">
                  <c:v>690.40595055816664</c:v>
                </c:pt>
                <c:pt idx="163">
                  <c:v>693.1396879329053</c:v>
                </c:pt>
                <c:pt idx="164">
                  <c:v>688.92825467992952</c:v>
                </c:pt>
                <c:pt idx="165">
                  <c:v>682.8489747498852</c:v>
                </c:pt>
                <c:pt idx="166">
                  <c:v>700.30442040804678</c:v>
                </c:pt>
                <c:pt idx="167">
                  <c:v>707.57267630863487</c:v>
                </c:pt>
                <c:pt idx="168">
                  <c:v>712.75969572912709</c:v>
                </c:pt>
                <c:pt idx="169">
                  <c:v>711.25445375366371</c:v>
                </c:pt>
                <c:pt idx="170">
                  <c:v>711.17357530178481</c:v>
                </c:pt>
                <c:pt idx="171">
                  <c:v>694.70068311126795</c:v>
                </c:pt>
                <c:pt idx="172">
                  <c:v>695.9384856365873</c:v>
                </c:pt>
                <c:pt idx="173">
                  <c:v>698.16041819705606</c:v>
                </c:pt>
                <c:pt idx="174">
                  <c:v>689.58978210328087</c:v>
                </c:pt>
                <c:pt idx="175">
                  <c:v>698.61271873994622</c:v>
                </c:pt>
                <c:pt idx="176">
                  <c:v>707.69729894165107</c:v>
                </c:pt>
                <c:pt idx="177">
                  <c:v>699.02650613535525</c:v>
                </c:pt>
                <c:pt idx="178">
                  <c:v>712.84362660479042</c:v>
                </c:pt>
                <c:pt idx="179">
                  <c:v>710.26036116307898</c:v>
                </c:pt>
                <c:pt idx="180">
                  <c:v>710.30364299073108</c:v>
                </c:pt>
                <c:pt idx="181">
                  <c:v>710.30364299073108</c:v>
                </c:pt>
                <c:pt idx="182">
                  <c:v>710.30364299073108</c:v>
                </c:pt>
                <c:pt idx="183">
                  <c:v>710.59918216637845</c:v>
                </c:pt>
                <c:pt idx="184">
                  <c:v>700.33881428389418</c:v>
                </c:pt>
                <c:pt idx="185">
                  <c:v>702.59893695777714</c:v>
                </c:pt>
                <c:pt idx="186">
                  <c:v>690.08410573174433</c:v>
                </c:pt>
                <c:pt idx="187">
                  <c:v>699.49594478297308</c:v>
                </c:pt>
                <c:pt idx="188">
                  <c:v>701.83374884174827</c:v>
                </c:pt>
                <c:pt idx="189">
                  <c:v>704.58706295225704</c:v>
                </c:pt>
                <c:pt idx="190">
                  <c:v>704.58706295225704</c:v>
                </c:pt>
                <c:pt idx="191">
                  <c:v>693.98756475464313</c:v>
                </c:pt>
                <c:pt idx="192">
                  <c:v>688.80129960003069</c:v>
                </c:pt>
                <c:pt idx="193">
                  <c:v>702.51168006868636</c:v>
                </c:pt>
                <c:pt idx="194">
                  <c:v>703.39667388992132</c:v>
                </c:pt>
                <c:pt idx="195">
                  <c:v>696.64784658984922</c:v>
                </c:pt>
                <c:pt idx="196">
                  <c:v>704.10863163893976</c:v>
                </c:pt>
                <c:pt idx="197">
                  <c:v>699.51407589071562</c:v>
                </c:pt>
                <c:pt idx="198">
                  <c:v>698.46468649800511</c:v>
                </c:pt>
                <c:pt idx="199">
                  <c:v>696.71490887980246</c:v>
                </c:pt>
                <c:pt idx="200">
                  <c:v>695.37273918257006</c:v>
                </c:pt>
                <c:pt idx="201">
                  <c:v>695.21821645187822</c:v>
                </c:pt>
                <c:pt idx="202">
                  <c:v>697.97153775638674</c:v>
                </c:pt>
                <c:pt idx="203">
                  <c:v>694.95855150355624</c:v>
                </c:pt>
                <c:pt idx="204">
                  <c:v>689.76678161543396</c:v>
                </c:pt>
                <c:pt idx="205">
                  <c:v>690.09177222344852</c:v>
                </c:pt>
                <c:pt idx="206">
                  <c:v>690.09177222344852</c:v>
                </c:pt>
                <c:pt idx="207">
                  <c:v>682.70494710880178</c:v>
                </c:pt>
                <c:pt idx="208">
                  <c:v>682.70494710880178</c:v>
                </c:pt>
                <c:pt idx="209">
                  <c:v>689.03566689465288</c:v>
                </c:pt>
                <c:pt idx="210">
                  <c:v>686.22616270025617</c:v>
                </c:pt>
                <c:pt idx="211">
                  <c:v>683.29023081711171</c:v>
                </c:pt>
                <c:pt idx="212">
                  <c:v>702.1170702448369</c:v>
                </c:pt>
                <c:pt idx="213">
                  <c:v>701.39767026917195</c:v>
                </c:pt>
                <c:pt idx="214">
                  <c:v>698.01374161477031</c:v>
                </c:pt>
                <c:pt idx="215">
                  <c:v>704.46672022245093</c:v>
                </c:pt>
                <c:pt idx="216">
                  <c:v>704.45267270147883</c:v>
                </c:pt>
                <c:pt idx="217">
                  <c:v>710.83718921751006</c:v>
                </c:pt>
                <c:pt idx="218">
                  <c:v>711.43272065577264</c:v>
                </c:pt>
                <c:pt idx="219">
                  <c:v>717.98068128357602</c:v>
                </c:pt>
                <c:pt idx="220">
                  <c:v>719.35733833883035</c:v>
                </c:pt>
                <c:pt idx="221">
                  <c:v>709.84314823091677</c:v>
                </c:pt>
                <c:pt idx="222">
                  <c:v>712.97633840964443</c:v>
                </c:pt>
                <c:pt idx="223">
                  <c:v>735.77951173778604</c:v>
                </c:pt>
                <c:pt idx="224">
                  <c:v>717.11974733733405</c:v>
                </c:pt>
                <c:pt idx="225">
                  <c:v>698.00107129446496</c:v>
                </c:pt>
                <c:pt idx="226">
                  <c:v>705.59780373421415</c:v>
                </c:pt>
                <c:pt idx="227">
                  <c:v>702.39576953496567</c:v>
                </c:pt>
                <c:pt idx="228">
                  <c:v>694.43846922417424</c:v>
                </c:pt>
                <c:pt idx="229">
                  <c:v>713.17347529928782</c:v>
                </c:pt>
                <c:pt idx="230">
                  <c:v>708.05168211486205</c:v>
                </c:pt>
                <c:pt idx="231">
                  <c:v>703.89635659223563</c:v>
                </c:pt>
                <c:pt idx="232">
                  <c:v>703.89635659223563</c:v>
                </c:pt>
                <c:pt idx="233">
                  <c:v>724.18328586102041</c:v>
                </c:pt>
                <c:pt idx="234">
                  <c:v>729.96183573703036</c:v>
                </c:pt>
                <c:pt idx="235">
                  <c:v>729.96183573703036</c:v>
                </c:pt>
                <c:pt idx="236">
                  <c:v>709.2911992528368</c:v>
                </c:pt>
                <c:pt idx="237">
                  <c:v>704.92551578032976</c:v>
                </c:pt>
                <c:pt idx="238">
                  <c:v>714.6996189745372</c:v>
                </c:pt>
                <c:pt idx="239">
                  <c:v>709.47488225218171</c:v>
                </c:pt>
                <c:pt idx="240">
                  <c:v>711.0226704940967</c:v>
                </c:pt>
                <c:pt idx="241">
                  <c:v>712.38528002837904</c:v>
                </c:pt>
                <c:pt idx="242">
                  <c:v>712.38528002837904</c:v>
                </c:pt>
                <c:pt idx="243">
                  <c:v>713.79559074110944</c:v>
                </c:pt>
                <c:pt idx="244">
                  <c:v>733.34745741450058</c:v>
                </c:pt>
                <c:pt idx="245">
                  <c:v>740.65573241848392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BDE-4974-BC15-5612698F34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6423808"/>
        <c:axId val="326424368"/>
      </c:lineChart>
      <c:dateAx>
        <c:axId val="326423808"/>
        <c:scaling>
          <c:orientation val="minMax"/>
          <c:max val="43465"/>
          <c:min val="43130"/>
        </c:scaling>
        <c:delete val="0"/>
        <c:axPos val="b"/>
        <c:numFmt formatCode="dd\-mm\-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6424368"/>
        <c:crosses val="autoZero"/>
        <c:auto val="1"/>
        <c:lblOffset val="100"/>
        <c:baseTimeUnit val="days"/>
      </c:dateAx>
      <c:valAx>
        <c:axId val="326424368"/>
        <c:scaling>
          <c:orientation val="minMax"/>
          <c:max val="760"/>
          <c:min val="56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6423808"/>
        <c:crosses val="autoZero"/>
        <c:crossBetween val="between"/>
      </c:valAx>
      <c:valAx>
        <c:axId val="326424928"/>
        <c:scaling>
          <c:orientation val="minMax"/>
          <c:max val="500"/>
          <c:min val="390"/>
        </c:scaling>
        <c:delete val="0"/>
        <c:axPos val="r"/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6425488"/>
        <c:crosses val="max"/>
        <c:crossBetween val="between"/>
        <c:majorUnit val="10"/>
      </c:valAx>
      <c:dateAx>
        <c:axId val="326425488"/>
        <c:scaling>
          <c:orientation val="minMax"/>
        </c:scaling>
        <c:delete val="1"/>
        <c:axPos val="b"/>
        <c:numFmt formatCode="dd\-mm\-yyyy" sourceLinked="1"/>
        <c:majorTickMark val="out"/>
        <c:minorTickMark val="none"/>
        <c:tickLblPos val="nextTo"/>
        <c:crossAx val="326424928"/>
        <c:crosses val="autoZero"/>
        <c:auto val="1"/>
        <c:lblOffset val="100"/>
        <c:baseTimeUnit val="days"/>
        <c:majorUnit val="1"/>
        <c:minorUnit val="1"/>
      </c:date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7.4251160025246343E-2"/>
          <c:y val="2.3564061157706654E-2"/>
          <c:w val="0.3096437145481562"/>
          <c:h val="7.57807218766640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3553F-13B3-45AC-A421-38A6CD5BCB73}" type="datetimeFigureOut">
              <a:rPr lang="en-GB" smtClean="0"/>
              <a:t>15/03/2019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DDDD18-DB2E-4CF4-B7B9-98B401C41C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242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E346F3B-9B4F-4EE2-AADD-2906FFFC2360}" type="slidenum">
              <a:rPr lang="en-GB" alt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979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ctr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45FDB-B334-4BB3-BE82-0D798E149A4A}" type="datetimeFigureOut">
              <a:rPr lang="en-GB" smtClean="0"/>
              <a:t>15/03/2019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10DEE-FE2E-4A5C-9CDC-1BC6EFC971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609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45FDB-B334-4BB3-BE82-0D798E149A4A}" type="datetimeFigureOut">
              <a:rPr lang="en-GB" smtClean="0"/>
              <a:t>15/03/2019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10DEE-FE2E-4A5C-9CDC-1BC6EFC971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444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45FDB-B334-4BB3-BE82-0D798E149A4A}" type="datetimeFigureOut">
              <a:rPr lang="en-GB" smtClean="0"/>
              <a:t>15/03/2019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10DEE-FE2E-4A5C-9CDC-1BC6EFC971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231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45FDB-B334-4BB3-BE82-0D798E149A4A}" type="datetimeFigureOut">
              <a:rPr lang="en-GB" smtClean="0"/>
              <a:t>15/03/2019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GB" dirty="0"/>
              <a:t>Creating liquidity… transparently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10DEE-FE2E-4A5C-9CDC-1BC6EFC971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7197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600" dirty="0"/>
            </a:lvl1pPr>
          </a:lstStyle>
          <a:p>
            <a:pPr lvl="0" algn="ct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45FDB-B334-4BB3-BE82-0D798E149A4A}" type="datetimeFigureOut">
              <a:rPr lang="en-GB" smtClean="0"/>
              <a:t>15/03/2019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10DEE-FE2E-4A5C-9CDC-1BC6EFC971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918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45FDB-B334-4BB3-BE82-0D798E149A4A}" type="datetimeFigureOut">
              <a:rPr lang="en-GB" smtClean="0"/>
              <a:t>15/03/2019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10DEE-FE2E-4A5C-9CDC-1BC6EFC971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62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75403"/>
            <a:ext cx="8348204" cy="6820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45FDB-B334-4BB3-BE82-0D798E149A4A}" type="datetimeFigureOut">
              <a:rPr lang="en-GB" smtClean="0"/>
              <a:t>15/03/2019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10DEE-FE2E-4A5C-9CDC-1BC6EFC971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709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45FDB-B334-4BB3-BE82-0D798E149A4A}" type="datetimeFigureOut">
              <a:rPr lang="en-GB" smtClean="0"/>
              <a:t>15/03/2019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10DEE-FE2E-4A5C-9CDC-1BC6EFC971C5}" type="slidenum">
              <a:rPr lang="en-GB" smtClean="0"/>
              <a:t>‹#›</a:t>
            </a:fld>
            <a:endParaRPr lang="en-GB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1D79F40-EF11-4B24-8F3B-ED5522FBD04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239038895"/>
              </p:ext>
            </p:extLst>
          </p:nvPr>
        </p:nvGraphicFramePr>
        <p:xfrm>
          <a:off x="2032000" y="1397000"/>
          <a:ext cx="8128000" cy="18542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188964063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94759515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7426223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73088434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1567501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970533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2147311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2517981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3683161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35228569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2197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45FDB-B334-4BB3-BE82-0D798E149A4A}" type="datetimeFigureOut">
              <a:rPr lang="en-GB" smtClean="0"/>
              <a:t>15/03/2019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10DEE-FE2E-4A5C-9CDC-1BC6EFC971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954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45FDB-B334-4BB3-BE82-0D798E149A4A}" type="datetimeFigureOut">
              <a:rPr lang="en-GB" smtClean="0"/>
              <a:t>15/03/2019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10DEE-FE2E-4A5C-9CDC-1BC6EFC971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4523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45FDB-B334-4BB3-BE82-0D798E149A4A}" type="datetimeFigureOut">
              <a:rPr lang="en-GB" smtClean="0"/>
              <a:t>15/03/2019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10DEE-FE2E-4A5C-9CDC-1BC6EFC971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945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10609"/>
            <a:ext cx="9503003" cy="605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904973"/>
            <a:ext cx="10515600" cy="5271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45FDB-B334-4BB3-BE82-0D798E149A4A}" type="datetimeFigureOut">
              <a:rPr lang="en-GB" smtClean="0"/>
              <a:t>15/03/2019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1" baseline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GB" dirty="0"/>
              <a:t>Creating liquidity… transparently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10DEE-FE2E-4A5C-9CDC-1BC6EFC971C5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EDECC8-BB39-467F-B31F-17525808E2B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218666" y="91669"/>
            <a:ext cx="1949045" cy="7166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90AAAAC-2197-4919-8A95-D2835C53892A}"/>
              </a:ext>
            </a:extLst>
          </p:cNvPr>
          <p:cNvCxnSpPr/>
          <p:nvPr userDrawn="1"/>
        </p:nvCxnSpPr>
        <p:spPr>
          <a:xfrm>
            <a:off x="11818204" y="6173717"/>
            <a:ext cx="0" cy="461913"/>
          </a:xfrm>
          <a:prstGeom prst="line">
            <a:avLst/>
          </a:prstGeom>
          <a:ln w="25400">
            <a:solidFill>
              <a:srgbClr val="ED1F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DA513B-312B-422D-9F34-53F994EC5AFA}"/>
              </a:ext>
            </a:extLst>
          </p:cNvPr>
          <p:cNvCxnSpPr/>
          <p:nvPr userDrawn="1"/>
        </p:nvCxnSpPr>
        <p:spPr>
          <a:xfrm>
            <a:off x="11875329" y="6180057"/>
            <a:ext cx="0" cy="461913"/>
          </a:xfrm>
          <a:prstGeom prst="line">
            <a:avLst/>
          </a:prstGeom>
          <a:ln w="25400">
            <a:solidFill>
              <a:srgbClr val="0814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451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cap="small" baseline="0">
          <a:solidFill>
            <a:srgbClr val="C00000"/>
          </a:solidFill>
          <a:latin typeface="Cantarell" panose="02000603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Josefin Sans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Josefin Sans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>
              <a:defRPr/>
            </a:pPr>
            <a:r>
              <a:rPr lang="en-GB" sz="2700" b="1" dirty="0">
                <a:latin typeface="+mn-lt"/>
              </a:rPr>
              <a:t>Report to the Capital Market Committee</a:t>
            </a:r>
            <a:br>
              <a:rPr lang="en-GB" sz="2700" b="1" dirty="0">
                <a:latin typeface="+mn-lt"/>
              </a:rPr>
            </a:br>
            <a:endParaRPr lang="en-GB" sz="2700" b="1" dirty="0">
              <a:latin typeface="+mn-lt"/>
            </a:endParaRPr>
          </a:p>
        </p:txBody>
      </p:sp>
      <p:sp>
        <p:nvSpPr>
          <p:cNvPr id="5123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GB" altLang="en-US" sz="1350" dirty="0"/>
              <a:t>Lagos,</a:t>
            </a:r>
          </a:p>
          <a:p>
            <a:pPr algn="r"/>
            <a:r>
              <a:rPr lang="en-GB" altLang="en-US" sz="1350" dirty="0"/>
              <a:t> March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524000" y="6356351"/>
            <a:ext cx="3086100" cy="365125"/>
          </a:xfrm>
        </p:spPr>
        <p:txBody>
          <a:bodyPr/>
          <a:lstStyle/>
          <a:p>
            <a:pPr>
              <a:defRPr/>
            </a:pPr>
            <a:fld id="{A212AEC0-3C4F-4E5A-968D-6C43655C7BF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659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Cantarell" panose="02000603000000000000"/>
              </a:rPr>
              <a:t>NASD Market Metrics – </a:t>
            </a:r>
            <a:r>
              <a:rPr lang="en-US" sz="2400" b="1" dirty="0">
                <a:latin typeface="Cantarell" panose="02000603000000000000"/>
              </a:rPr>
              <a:t>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D7AD-DD28-4A70-B347-CAF01A0144ED}" type="slidenum">
              <a:rPr lang="en-GB" altLang="en-US" smtClean="0"/>
              <a:pPr/>
              <a:t>2</a:t>
            </a:fld>
            <a:endParaRPr lang="en-GB" altLang="en-US" dirty="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2E9E26F3-126F-48B8-9BC8-75B0E26907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4566217"/>
              </p:ext>
            </p:extLst>
          </p:nvPr>
        </p:nvGraphicFramePr>
        <p:xfrm>
          <a:off x="106326" y="949215"/>
          <a:ext cx="3338624" cy="2158271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363224">
                  <a:extLst>
                    <a:ext uri="{9D8B030D-6E8A-4147-A177-3AD203B41FA5}">
                      <a16:colId xmlns:a16="http://schemas.microsoft.com/office/drawing/2014/main" val="3619365272"/>
                    </a:ext>
                  </a:extLst>
                </a:gridCol>
                <a:gridCol w="493850">
                  <a:extLst>
                    <a:ext uri="{9D8B030D-6E8A-4147-A177-3AD203B41FA5}">
                      <a16:colId xmlns:a16="http://schemas.microsoft.com/office/drawing/2014/main" val="2050370933"/>
                    </a:ext>
                  </a:extLst>
                </a:gridCol>
                <a:gridCol w="493850">
                  <a:extLst>
                    <a:ext uri="{9D8B030D-6E8A-4147-A177-3AD203B41FA5}">
                      <a16:colId xmlns:a16="http://schemas.microsoft.com/office/drawing/2014/main" val="4081386143"/>
                    </a:ext>
                  </a:extLst>
                </a:gridCol>
                <a:gridCol w="493850">
                  <a:extLst>
                    <a:ext uri="{9D8B030D-6E8A-4147-A177-3AD203B41FA5}">
                      <a16:colId xmlns:a16="http://schemas.microsoft.com/office/drawing/2014/main" val="149758196"/>
                    </a:ext>
                  </a:extLst>
                </a:gridCol>
                <a:gridCol w="493850">
                  <a:extLst>
                    <a:ext uri="{9D8B030D-6E8A-4147-A177-3AD203B41FA5}">
                      <a16:colId xmlns:a16="http://schemas.microsoft.com/office/drawing/2014/main" val="3116247623"/>
                    </a:ext>
                  </a:extLst>
                </a:gridCol>
              </a:tblGrid>
              <a:tr h="138992"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Josefin Sans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Josefin Sans" pitchFamily="2" charset="0"/>
                        </a:rPr>
                        <a:t>Q4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dirty="0">
                          <a:effectLst/>
                          <a:latin typeface="Josefin Sans" pitchFamily="2" charset="0"/>
                        </a:rPr>
                        <a:t>Q3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Josefin Sans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dirty="0">
                          <a:effectLst/>
                          <a:latin typeface="Josefin Sans" pitchFamily="2" charset="0"/>
                        </a:rPr>
                        <a:t>Q2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Josefin Sans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dirty="0">
                          <a:effectLst/>
                          <a:latin typeface="Josefin Sans" pitchFamily="2" charset="0"/>
                        </a:rPr>
                        <a:t>Q1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Josefin Sans" pitchFamily="2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58658695"/>
                  </a:ext>
                </a:extLst>
              </a:tr>
              <a:tr h="144643">
                <a:tc>
                  <a:txBody>
                    <a:bodyPr/>
                    <a:lstStyle/>
                    <a:p>
                      <a:pPr algn="just" fontAlgn="t"/>
                      <a:r>
                        <a:rPr lang="en-US" sz="800" u="none" strike="noStrike" dirty="0">
                          <a:effectLst/>
                          <a:latin typeface="Josefin Sans" pitchFamily="2" charset="0"/>
                        </a:rPr>
                        <a:t>Admitted Securities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Josefin Sans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Josefin Sans" pitchFamily="2" charset="0"/>
                        </a:rPr>
                        <a:t>39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  <a:latin typeface="Josefin Sans" pitchFamily="2" charset="0"/>
                        </a:rPr>
                        <a:t>38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Josefin Sans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  <a:latin typeface="Josefin Sans" pitchFamily="2" charset="0"/>
                        </a:rPr>
                        <a:t>38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Josefin Sans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  <a:latin typeface="Josefin Sans" pitchFamily="2" charset="0"/>
                        </a:rPr>
                        <a:t>38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Josefin Sans" pitchFamily="2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1952677"/>
                  </a:ext>
                </a:extLst>
              </a:tr>
              <a:tr h="138992">
                <a:tc>
                  <a:txBody>
                    <a:bodyPr/>
                    <a:lstStyle/>
                    <a:p>
                      <a:pPr algn="just" fontAlgn="t"/>
                      <a:r>
                        <a:rPr lang="en-US" sz="800" u="none" strike="noStrike" dirty="0">
                          <a:effectLst/>
                          <a:latin typeface="Josefin Sans" pitchFamily="2" charset="0"/>
                        </a:rPr>
                        <a:t>AGM’s Held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Josefin Sans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Josefin Sans" pitchFamily="2" charset="0"/>
                        </a:rPr>
                        <a:t>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Josefin Sans" pitchFamily="2" charset="0"/>
                        </a:rPr>
                        <a:t>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Josefin Sans" pitchFamily="2" charset="0"/>
                        </a:rPr>
                        <a:t>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  <a:latin typeface="Josefin Sans" pitchFamily="2" charset="0"/>
                        </a:rPr>
                        <a:t>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Josefin Sans" pitchFamily="2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40334218"/>
                  </a:ext>
                </a:extLst>
              </a:tr>
              <a:tr h="138992">
                <a:tc>
                  <a:txBody>
                    <a:bodyPr/>
                    <a:lstStyle/>
                    <a:p>
                      <a:pPr algn="just" fontAlgn="t"/>
                      <a:r>
                        <a:rPr lang="en-US" sz="800" u="none" strike="noStrike" dirty="0">
                          <a:effectLst/>
                          <a:latin typeface="Josefin Sans" pitchFamily="2" charset="0"/>
                        </a:rPr>
                        <a:t>Total Issued Shares (bn units)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Josefin Sans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Josefin Sans" pitchFamily="2" charset="0"/>
                        </a:rPr>
                        <a:t>150.71*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  <a:latin typeface="Josefin Sans" pitchFamily="2" charset="0"/>
                        </a:rPr>
                        <a:t>146.31**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Josefin Sans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  <a:latin typeface="Josefin Sans" pitchFamily="2" charset="0"/>
                        </a:rPr>
                        <a:t>119.12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Josefin Sans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  <a:latin typeface="Josefin Sans" pitchFamily="2" charset="0"/>
                        </a:rPr>
                        <a:t>119.12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Josefin Sans" pitchFamily="2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66960187"/>
                  </a:ext>
                </a:extLst>
              </a:tr>
              <a:tr h="277983">
                <a:tc>
                  <a:txBody>
                    <a:bodyPr/>
                    <a:lstStyle/>
                    <a:p>
                      <a:pPr algn="just" fontAlgn="t"/>
                      <a:r>
                        <a:rPr lang="en-US" sz="800" u="none" strike="noStrike" dirty="0">
                          <a:effectLst/>
                          <a:latin typeface="Josefin Sans" pitchFamily="2" charset="0"/>
                        </a:rPr>
                        <a:t>Dematerialized  (%)</a:t>
                      </a:r>
                    </a:p>
                    <a:p>
                      <a:pPr algn="just" fontAlgn="t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Josefin Sans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Josefin Sans" pitchFamily="2" charset="0"/>
                        </a:rPr>
                        <a:t>30.74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  <a:latin typeface="Josefin Sans" pitchFamily="2" charset="0"/>
                        </a:rPr>
                        <a:t>31.50</a:t>
                      </a:r>
                    </a:p>
                    <a:p>
                      <a:pPr algn="ctr" fontAlgn="t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Josefin Sans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  <a:latin typeface="Josefin Sans" pitchFamily="2" charset="0"/>
                        </a:rPr>
                        <a:t>32.17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Josefin Sans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  <a:latin typeface="Josefin Sans" pitchFamily="2" charset="0"/>
                        </a:rPr>
                        <a:t>38.33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Josefin Sans" pitchFamily="2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08060099"/>
                  </a:ext>
                </a:extLst>
              </a:tr>
              <a:tr h="138992">
                <a:tc>
                  <a:txBody>
                    <a:bodyPr/>
                    <a:lstStyle/>
                    <a:p>
                      <a:pPr algn="just" fontAlgn="t"/>
                      <a:r>
                        <a:rPr lang="en-US" sz="800" b="1" u="none" strike="noStrike" dirty="0">
                          <a:effectLst/>
                          <a:latin typeface="Josefin Sans" pitchFamily="2" charset="0"/>
                        </a:rPr>
                        <a:t>Equities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Josefin Sans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Josefin Sans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Josefin Sans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Josefin Sans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Josefin Sans" pitchFamily="2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51630561"/>
                  </a:ext>
                </a:extLst>
              </a:tr>
              <a:tr h="138992">
                <a:tc>
                  <a:txBody>
                    <a:bodyPr/>
                    <a:lstStyle/>
                    <a:p>
                      <a:pPr algn="just" fontAlgn="t"/>
                      <a:r>
                        <a:rPr lang="en-US" sz="800" u="none" strike="noStrike" dirty="0">
                          <a:effectLst/>
                          <a:latin typeface="Josefin Sans" pitchFamily="2" charset="0"/>
                        </a:rPr>
                        <a:t>     Total Deals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Josefin Sans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Josefin Sans" pitchFamily="2" charset="0"/>
                        </a:rPr>
                        <a:t>663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  <a:latin typeface="Josefin Sans" pitchFamily="2" charset="0"/>
                        </a:rPr>
                        <a:t>790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Josefin Sans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  <a:latin typeface="Josefin Sans" pitchFamily="2" charset="0"/>
                        </a:rPr>
                        <a:t>828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Josefin Sans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  <a:latin typeface="Josefin Sans" pitchFamily="2" charset="0"/>
                        </a:rPr>
                        <a:t>540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Josefin Sans" pitchFamily="2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4653660"/>
                  </a:ext>
                </a:extLst>
              </a:tr>
              <a:tr h="138992">
                <a:tc>
                  <a:txBody>
                    <a:bodyPr/>
                    <a:lstStyle/>
                    <a:p>
                      <a:pPr algn="just" fontAlgn="t"/>
                      <a:r>
                        <a:rPr lang="en-US" sz="800" u="none" strike="noStrike" dirty="0">
                          <a:effectLst/>
                          <a:latin typeface="Josefin Sans" pitchFamily="2" charset="0"/>
                        </a:rPr>
                        <a:t>     Volume Traded (bn units)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Josefin Sans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Josefin Sans" pitchFamily="2" charset="0"/>
                        </a:rPr>
                        <a:t>0.95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  <a:latin typeface="Josefin Sans" pitchFamily="2" charset="0"/>
                        </a:rPr>
                        <a:t>17.16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Josefin Sans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  <a:latin typeface="Josefin Sans" pitchFamily="2" charset="0"/>
                        </a:rPr>
                        <a:t>0.67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Josefin Sans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  <a:latin typeface="Josefin Sans" pitchFamily="2" charset="0"/>
                        </a:rPr>
                        <a:t>0.35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Josefin Sans" pitchFamily="2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40217826"/>
                  </a:ext>
                </a:extLst>
              </a:tr>
              <a:tr h="138992">
                <a:tc>
                  <a:txBody>
                    <a:bodyPr/>
                    <a:lstStyle/>
                    <a:p>
                      <a:pPr marL="0" algn="just" defTabSz="914400" rtl="0" eaLnBrk="1" fontAlgn="t" latinLnBrk="0" hangingPunct="1"/>
                      <a:r>
                        <a:rPr lang="en-US" sz="800" u="none" strike="noStrike" kern="1200" dirty="0">
                          <a:solidFill>
                            <a:schemeClr val="tx1"/>
                          </a:solidFill>
                          <a:effectLst/>
                          <a:latin typeface="Josefin Sans" pitchFamily="2" charset="0"/>
                          <a:ea typeface="+mn-ea"/>
                          <a:cs typeface="+mn-cs"/>
                        </a:rPr>
                        <a:t>     Value Traded ₦(bn)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800" u="none" strike="noStrike" kern="1200" dirty="0">
                          <a:solidFill>
                            <a:schemeClr val="tx1"/>
                          </a:solidFill>
                          <a:effectLst/>
                          <a:latin typeface="Josefin Sans" pitchFamily="2" charset="0"/>
                          <a:ea typeface="+mn-ea"/>
                          <a:cs typeface="+mn-cs"/>
                        </a:rPr>
                        <a:t>11.85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800" u="none" strike="noStrike" kern="1200" dirty="0">
                          <a:solidFill>
                            <a:schemeClr val="tx1"/>
                          </a:solidFill>
                          <a:effectLst/>
                          <a:latin typeface="Josefin Sans" pitchFamily="2" charset="0"/>
                          <a:ea typeface="+mn-ea"/>
                          <a:cs typeface="+mn-cs"/>
                        </a:rPr>
                        <a:t>13.64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800" u="none" strike="noStrike" kern="1200" dirty="0">
                          <a:solidFill>
                            <a:schemeClr val="tx1"/>
                          </a:solidFill>
                          <a:effectLst/>
                          <a:latin typeface="Josefin Sans" pitchFamily="2" charset="0"/>
                          <a:ea typeface="+mn-ea"/>
                          <a:cs typeface="+mn-cs"/>
                        </a:rPr>
                        <a:t> 1.70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800" u="none" strike="noStrike" kern="1200" dirty="0">
                          <a:solidFill>
                            <a:schemeClr val="tx1"/>
                          </a:solidFill>
                          <a:effectLst/>
                          <a:latin typeface="Josefin Sans" pitchFamily="2" charset="0"/>
                          <a:ea typeface="+mn-ea"/>
                          <a:cs typeface="+mn-cs"/>
                        </a:rPr>
                        <a:t> 3.59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59222434"/>
                  </a:ext>
                </a:extLst>
              </a:tr>
              <a:tr h="138992">
                <a:tc>
                  <a:txBody>
                    <a:bodyPr/>
                    <a:lstStyle/>
                    <a:p>
                      <a:pPr marL="0" algn="just" defTabSz="914400" rtl="0" eaLnBrk="1" fontAlgn="t" latinLnBrk="0" hangingPunct="1"/>
                      <a:r>
                        <a:rPr lang="en-US" sz="800" u="none" strike="noStrike" kern="1200" dirty="0">
                          <a:solidFill>
                            <a:schemeClr val="tx1"/>
                          </a:solidFill>
                          <a:effectLst/>
                          <a:latin typeface="Josefin Sans" pitchFamily="2" charset="0"/>
                          <a:ea typeface="+mn-ea"/>
                          <a:cs typeface="+mn-cs"/>
                        </a:rPr>
                        <a:t>     Average deal Value ₦(</a:t>
                      </a:r>
                      <a:r>
                        <a:rPr lang="en-US" sz="8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Josefin Sans" pitchFamily="2" charset="0"/>
                          <a:ea typeface="+mn-ea"/>
                          <a:cs typeface="+mn-cs"/>
                        </a:rPr>
                        <a:t>mn</a:t>
                      </a:r>
                      <a:r>
                        <a:rPr lang="en-US" sz="800" u="none" strike="noStrike" kern="1200" dirty="0">
                          <a:solidFill>
                            <a:schemeClr val="tx1"/>
                          </a:solidFill>
                          <a:effectLst/>
                          <a:latin typeface="Josefin Sans" pitchFamily="2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800" u="none" strike="noStrike" kern="1200" dirty="0">
                          <a:solidFill>
                            <a:schemeClr val="tx1"/>
                          </a:solidFill>
                          <a:effectLst/>
                          <a:latin typeface="Josefin Sans" pitchFamily="2" charset="0"/>
                          <a:ea typeface="+mn-ea"/>
                          <a:cs typeface="+mn-cs"/>
                        </a:rPr>
                        <a:t>17.87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800" u="none" strike="noStrike" kern="1200" dirty="0">
                          <a:solidFill>
                            <a:schemeClr val="tx1"/>
                          </a:solidFill>
                          <a:effectLst/>
                          <a:latin typeface="Josefin Sans" pitchFamily="2" charset="0"/>
                          <a:ea typeface="+mn-ea"/>
                          <a:cs typeface="+mn-cs"/>
                        </a:rPr>
                        <a:t>17.20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800" u="none" strike="noStrike" kern="1200" dirty="0">
                          <a:solidFill>
                            <a:schemeClr val="tx1"/>
                          </a:solidFill>
                          <a:effectLst/>
                          <a:latin typeface="Josefin Sans" pitchFamily="2" charset="0"/>
                          <a:ea typeface="+mn-ea"/>
                          <a:cs typeface="+mn-cs"/>
                        </a:rPr>
                        <a:t>2.06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800" u="none" strike="noStrike" kern="1200" dirty="0">
                          <a:solidFill>
                            <a:schemeClr val="tx1"/>
                          </a:solidFill>
                          <a:effectLst/>
                          <a:latin typeface="Josefin Sans" pitchFamily="2" charset="0"/>
                          <a:ea typeface="+mn-ea"/>
                          <a:cs typeface="+mn-cs"/>
                        </a:rPr>
                        <a:t>5.54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19274784"/>
                  </a:ext>
                </a:extLst>
              </a:tr>
              <a:tr h="138992">
                <a:tc>
                  <a:txBody>
                    <a:bodyPr/>
                    <a:lstStyle/>
                    <a:p>
                      <a:pPr algn="just" fontAlgn="t"/>
                      <a:r>
                        <a:rPr lang="en-US" sz="800" b="1" u="none" strike="noStrike" dirty="0">
                          <a:effectLst/>
                          <a:latin typeface="Josefin Sans" pitchFamily="2" charset="0"/>
                        </a:rPr>
                        <a:t>Bonds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Josefin Sans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Josefin Sans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Josefin Sans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Josefin Sans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Josefin Sans" pitchFamily="2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19914173"/>
                  </a:ext>
                </a:extLst>
              </a:tr>
              <a:tr h="138992">
                <a:tc>
                  <a:txBody>
                    <a:bodyPr/>
                    <a:lstStyle/>
                    <a:p>
                      <a:pPr algn="just" fontAlgn="t"/>
                      <a:r>
                        <a:rPr lang="en-US" sz="800" u="none" strike="noStrike" dirty="0">
                          <a:effectLst/>
                          <a:latin typeface="Josefin Sans" pitchFamily="2" charset="0"/>
                        </a:rPr>
                        <a:t>     Total Deal Count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Josefin Sans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Josefin Sans" pitchFamily="2" charset="0"/>
                        </a:rPr>
                        <a:t>19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  <a:latin typeface="Josefin Sans" pitchFamily="2" charset="0"/>
                        </a:rPr>
                        <a:t>46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Josefin Sans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  <a:latin typeface="Josefin Sans" pitchFamily="2" charset="0"/>
                        </a:rPr>
                        <a:t>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Josefin Sans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  <a:latin typeface="Josefin Sans" pitchFamily="2" charset="0"/>
                        </a:rPr>
                        <a:t>10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Josefin Sans" pitchFamily="2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22614102"/>
                  </a:ext>
                </a:extLst>
              </a:tr>
              <a:tr h="193325">
                <a:tc>
                  <a:txBody>
                    <a:bodyPr/>
                    <a:lstStyle/>
                    <a:p>
                      <a:pPr algn="just" fontAlgn="t"/>
                      <a:r>
                        <a:rPr lang="en-US" sz="800" u="none" strike="noStrike" dirty="0">
                          <a:effectLst/>
                          <a:latin typeface="Josefin Sans" pitchFamily="2" charset="0"/>
                        </a:rPr>
                        <a:t>     Volume Traded(mm units)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Josefin Sans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Josefin Sans" pitchFamily="2" charset="0"/>
                        </a:rPr>
                        <a:t>444.09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  <a:latin typeface="Josefin Sans" pitchFamily="2" charset="0"/>
                        </a:rPr>
                        <a:t>486.65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Josefin Sans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  <a:latin typeface="Josefin Sans" pitchFamily="2" charset="0"/>
                        </a:rPr>
                        <a:t>31.50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Josefin Sans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  <a:latin typeface="Josefin Sans" pitchFamily="2" charset="0"/>
                        </a:rPr>
                        <a:t>202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Josefin Sans" pitchFamily="2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9401542"/>
                  </a:ext>
                </a:extLst>
              </a:tr>
              <a:tr h="138992">
                <a:tc>
                  <a:txBody>
                    <a:bodyPr/>
                    <a:lstStyle/>
                    <a:p>
                      <a:pPr algn="just" fontAlgn="t"/>
                      <a:r>
                        <a:rPr lang="en-US" sz="800" u="none" strike="noStrike" dirty="0">
                          <a:effectLst/>
                          <a:latin typeface="Josefin Sans" pitchFamily="2" charset="0"/>
                        </a:rPr>
                        <a:t>     Value Traded ₦bn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Josefin Sans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Josefin Sans" pitchFamily="2" charset="0"/>
                        </a:rPr>
                        <a:t>4.44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  <a:latin typeface="Josefin Sans" pitchFamily="2" charset="0"/>
                        </a:rPr>
                        <a:t>48.26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Josefin Sans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  <a:latin typeface="Josefin Sans" pitchFamily="2" charset="0"/>
                        </a:rPr>
                        <a:t>3.15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Josefin Sans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  <a:latin typeface="Josefin Sans" pitchFamily="2" charset="0"/>
                        </a:rPr>
                        <a:t>2.02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Josefin Sans" pitchFamily="2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5507083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10D4200-2B6C-46EE-9ADE-4AD7D9E0032A}"/>
              </a:ext>
            </a:extLst>
          </p:cNvPr>
          <p:cNvSpPr txBox="1"/>
          <p:nvPr/>
        </p:nvSpPr>
        <p:spPr>
          <a:xfrm>
            <a:off x="106326" y="3572532"/>
            <a:ext cx="35782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* The Introduction of </a:t>
            </a:r>
            <a:r>
              <a:rPr lang="en-GB" sz="1000" dirty="0" err="1"/>
              <a:t>Providus</a:t>
            </a:r>
            <a:r>
              <a:rPr lang="en-GB" sz="1000" dirty="0"/>
              <a:t> Bank Plc</a:t>
            </a:r>
          </a:p>
          <a:p>
            <a:r>
              <a:rPr lang="en-GB" sz="1000" dirty="0"/>
              <a:t>** Increased Issued share of </a:t>
            </a:r>
            <a:r>
              <a:rPr lang="en-GB" sz="1000" dirty="0" err="1"/>
              <a:t>Mixta</a:t>
            </a:r>
            <a:r>
              <a:rPr lang="en-GB" sz="1000" dirty="0"/>
              <a:t> Real Estate and Food concept 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4360334"/>
              </p:ext>
            </p:extLst>
          </p:nvPr>
        </p:nvGraphicFramePr>
        <p:xfrm>
          <a:off x="3551274" y="809026"/>
          <a:ext cx="8534400" cy="5527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44222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594D0AFE-67ED-403E-BA94-DE8A4E3747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9235939"/>
              </p:ext>
            </p:extLst>
          </p:nvPr>
        </p:nvGraphicFramePr>
        <p:xfrm>
          <a:off x="6964768" y="157403"/>
          <a:ext cx="3106885" cy="11658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777349">
                  <a:extLst>
                    <a:ext uri="{9D8B030D-6E8A-4147-A177-3AD203B41FA5}">
                      <a16:colId xmlns:a16="http://schemas.microsoft.com/office/drawing/2014/main" val="2648174607"/>
                    </a:ext>
                  </a:extLst>
                </a:gridCol>
                <a:gridCol w="582384">
                  <a:extLst>
                    <a:ext uri="{9D8B030D-6E8A-4147-A177-3AD203B41FA5}">
                      <a16:colId xmlns:a16="http://schemas.microsoft.com/office/drawing/2014/main" val="741877062"/>
                    </a:ext>
                  </a:extLst>
                </a:gridCol>
                <a:gridCol w="582384">
                  <a:extLst>
                    <a:ext uri="{9D8B030D-6E8A-4147-A177-3AD203B41FA5}">
                      <a16:colId xmlns:a16="http://schemas.microsoft.com/office/drawing/2014/main" val="510984665"/>
                    </a:ext>
                  </a:extLst>
                </a:gridCol>
                <a:gridCol w="582384">
                  <a:extLst>
                    <a:ext uri="{9D8B030D-6E8A-4147-A177-3AD203B41FA5}">
                      <a16:colId xmlns:a16="http://schemas.microsoft.com/office/drawing/2014/main" val="2017358296"/>
                    </a:ext>
                  </a:extLst>
                </a:gridCol>
                <a:gridCol w="582384">
                  <a:extLst>
                    <a:ext uri="{9D8B030D-6E8A-4147-A177-3AD203B41FA5}">
                      <a16:colId xmlns:a16="http://schemas.microsoft.com/office/drawing/2014/main" val="4042312678"/>
                    </a:ext>
                  </a:extLst>
                </a:gridCol>
              </a:tblGrid>
              <a:tr h="223857">
                <a:tc>
                  <a:txBody>
                    <a:bodyPr/>
                    <a:lstStyle/>
                    <a:p>
                      <a:pPr algn="just"/>
                      <a:endParaRPr lang="en-GB" sz="1050" dirty="0">
                        <a:latin typeface="Josefin Sans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50" dirty="0">
                          <a:latin typeface="Josefin Sans" pitchFamily="2" charset="0"/>
                        </a:rPr>
                        <a:t>Q4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50" dirty="0">
                          <a:latin typeface="Josefin Sans" pitchFamily="2" charset="0"/>
                        </a:rPr>
                        <a:t>Q3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50" dirty="0">
                          <a:latin typeface="Josefin Sans" pitchFamily="2" charset="0"/>
                        </a:rPr>
                        <a:t>Q2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50" dirty="0">
                          <a:latin typeface="Josefin Sans" pitchFamily="2" charset="0"/>
                        </a:rPr>
                        <a:t>Q1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4977850"/>
                  </a:ext>
                </a:extLst>
              </a:tr>
              <a:tr h="366311">
                <a:tc>
                  <a:txBody>
                    <a:bodyPr/>
                    <a:lstStyle/>
                    <a:p>
                      <a:pPr algn="just"/>
                      <a:r>
                        <a:rPr lang="en-GB" sz="1050" dirty="0">
                          <a:latin typeface="Josefin Sans" pitchFamily="2" charset="0"/>
                        </a:rPr>
                        <a:t>Market Cap (₦'bn)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50" dirty="0">
                          <a:latin typeface="Josefin Sans" pitchFamily="2" charset="0"/>
                        </a:rPr>
                        <a:t>514.66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50" dirty="0">
                          <a:latin typeface="Josefin Sans" pitchFamily="2" charset="0"/>
                        </a:rPr>
                        <a:t>480.80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50" dirty="0">
                          <a:latin typeface="Josefin Sans" pitchFamily="2" charset="0"/>
                        </a:rPr>
                        <a:t>441.02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50" dirty="0">
                          <a:latin typeface="Josefin Sans" pitchFamily="2" charset="0"/>
                        </a:rPr>
                        <a:t>449.23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8891293"/>
                  </a:ext>
                </a:extLst>
              </a:tr>
              <a:tr h="223857">
                <a:tc>
                  <a:txBody>
                    <a:bodyPr/>
                    <a:lstStyle/>
                    <a:p>
                      <a:pPr algn="just"/>
                      <a:r>
                        <a:rPr lang="en-GB" sz="1050" dirty="0">
                          <a:latin typeface="Josefin Sans" pitchFamily="2" charset="0"/>
                        </a:rPr>
                        <a:t>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50" dirty="0">
                          <a:latin typeface="Josefin Sans" pitchFamily="2" charset="0"/>
                        </a:rPr>
                        <a:t>740.66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50" dirty="0">
                          <a:latin typeface="Josefin Sans" pitchFamily="2" charset="0"/>
                        </a:rPr>
                        <a:t>710.60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50" dirty="0">
                          <a:latin typeface="Josefin Sans" pitchFamily="2" charset="0"/>
                        </a:rPr>
                        <a:t>651.69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50" dirty="0">
                          <a:latin typeface="Josefin Sans" pitchFamily="2" charset="0"/>
                        </a:rPr>
                        <a:t>663.82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8226440"/>
                  </a:ext>
                </a:extLst>
              </a:tr>
              <a:tr h="223857">
                <a:tc>
                  <a:txBody>
                    <a:bodyPr/>
                    <a:lstStyle/>
                    <a:p>
                      <a:pPr algn="just"/>
                      <a:r>
                        <a:rPr lang="en-GB" sz="1050" dirty="0">
                          <a:latin typeface="Josefin Sans" pitchFamily="2" charset="0"/>
                        </a:rPr>
                        <a:t>Change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50" dirty="0">
                          <a:latin typeface="Josefin Sans" pitchFamily="2" charset="0"/>
                        </a:rPr>
                        <a:t>7.05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50" dirty="0">
                          <a:latin typeface="Josefin Sans" pitchFamily="2" charset="0"/>
                        </a:rPr>
                        <a:t>9.04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50" dirty="0">
                          <a:latin typeface="Josefin Sans" pitchFamily="2" charset="0"/>
                        </a:rPr>
                        <a:t>-1.82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50" dirty="0">
                          <a:latin typeface="Josefin Sans" pitchFamily="2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0203198"/>
                  </a:ext>
                </a:extLst>
              </a:tr>
            </a:tbl>
          </a:graphicData>
        </a:graphic>
      </p:graphicFrame>
      <p:sp>
        <p:nvSpPr>
          <p:cNvPr id="10" name="Title 9">
            <a:extLst>
              <a:ext uri="{FF2B5EF4-FFF2-40B4-BE49-F238E27FC236}">
                <a16:creationId xmlns:a16="http://schemas.microsoft.com/office/drawing/2014/main" id="{2536D755-B031-44C6-8C6B-36466FB31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Market Cap and USI 2018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AB153E9-2C60-4705-A226-23F8618B02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737435"/>
              </p:ext>
            </p:extLst>
          </p:nvPr>
        </p:nvGraphicFramePr>
        <p:xfrm>
          <a:off x="6695663" y="4917014"/>
          <a:ext cx="3879572" cy="184186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46170">
                  <a:extLst>
                    <a:ext uri="{9D8B030D-6E8A-4147-A177-3AD203B41FA5}">
                      <a16:colId xmlns:a16="http://schemas.microsoft.com/office/drawing/2014/main" val="4028155437"/>
                    </a:ext>
                  </a:extLst>
                </a:gridCol>
                <a:gridCol w="1455112">
                  <a:extLst>
                    <a:ext uri="{9D8B030D-6E8A-4147-A177-3AD203B41FA5}">
                      <a16:colId xmlns:a16="http://schemas.microsoft.com/office/drawing/2014/main" val="1241714883"/>
                    </a:ext>
                  </a:extLst>
                </a:gridCol>
                <a:gridCol w="600426">
                  <a:extLst>
                    <a:ext uri="{9D8B030D-6E8A-4147-A177-3AD203B41FA5}">
                      <a16:colId xmlns:a16="http://schemas.microsoft.com/office/drawing/2014/main" val="4212686095"/>
                    </a:ext>
                  </a:extLst>
                </a:gridCol>
                <a:gridCol w="669706">
                  <a:extLst>
                    <a:ext uri="{9D8B030D-6E8A-4147-A177-3AD203B41FA5}">
                      <a16:colId xmlns:a16="http://schemas.microsoft.com/office/drawing/2014/main" val="4008136673"/>
                    </a:ext>
                  </a:extLst>
                </a:gridCol>
                <a:gridCol w="808158">
                  <a:extLst>
                    <a:ext uri="{9D8B030D-6E8A-4147-A177-3AD203B41FA5}">
                      <a16:colId xmlns:a16="http://schemas.microsoft.com/office/drawing/2014/main" val="3208639035"/>
                    </a:ext>
                  </a:extLst>
                </a:gridCol>
              </a:tblGrid>
              <a:tr h="562447">
                <a:tc gridSpan="2">
                  <a:txBody>
                    <a:bodyPr/>
                    <a:lstStyle/>
                    <a:p>
                      <a:r>
                        <a:rPr lang="en-GB" sz="1050" dirty="0">
                          <a:solidFill>
                            <a:srgbClr val="980C0F"/>
                          </a:solidFill>
                          <a:latin typeface="Josefin Sans" pitchFamily="2" charset="0"/>
                        </a:rPr>
                        <a:t>Losers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>
                        <a:solidFill>
                          <a:srgbClr val="980C0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>
                          <a:solidFill>
                            <a:srgbClr val="980C0F"/>
                          </a:solidFill>
                          <a:latin typeface="Josefin Sans" pitchFamily="2" charset="0"/>
                        </a:rPr>
                        <a:t>Open</a:t>
                      </a:r>
                    </a:p>
                    <a:p>
                      <a:r>
                        <a:rPr lang="en-GB" sz="1050" dirty="0">
                          <a:solidFill>
                            <a:srgbClr val="980C0F"/>
                          </a:solidFill>
                          <a:latin typeface="Josefin Sans" pitchFamily="2" charset="0"/>
                        </a:rPr>
                        <a:t>Jan 1 (₦)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>
                          <a:solidFill>
                            <a:srgbClr val="980C0F"/>
                          </a:solidFill>
                          <a:latin typeface="Josefin Sans" pitchFamily="2" charset="0"/>
                        </a:rPr>
                        <a:t>Close</a:t>
                      </a:r>
                    </a:p>
                    <a:p>
                      <a:r>
                        <a:rPr lang="en-GB" sz="1050" dirty="0">
                          <a:solidFill>
                            <a:srgbClr val="980C0F"/>
                          </a:solidFill>
                          <a:latin typeface="Josefin Sans" pitchFamily="2" charset="0"/>
                        </a:rPr>
                        <a:t>Dec 31 (₦)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>
                          <a:solidFill>
                            <a:srgbClr val="980C0F"/>
                          </a:solidFill>
                          <a:latin typeface="Josefin Sans" pitchFamily="2" charset="0"/>
                        </a:rPr>
                        <a:t>Change</a:t>
                      </a:r>
                    </a:p>
                    <a:p>
                      <a:r>
                        <a:rPr lang="en-GB" sz="1050" dirty="0">
                          <a:solidFill>
                            <a:srgbClr val="980C0F"/>
                          </a:solidFill>
                          <a:latin typeface="Josefin Sans" pitchFamily="2" charset="0"/>
                        </a:rPr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204090"/>
                  </a:ext>
                </a:extLst>
              </a:tr>
              <a:tr h="255883">
                <a:tc>
                  <a:txBody>
                    <a:bodyPr/>
                    <a:lstStyle/>
                    <a:p>
                      <a:r>
                        <a:rPr lang="en-GB" sz="1050" dirty="0">
                          <a:solidFill>
                            <a:srgbClr val="980C0F"/>
                          </a:solidFill>
                          <a:latin typeface="Josefin Sans" pitchFamily="2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>
                          <a:solidFill>
                            <a:srgbClr val="980C0F"/>
                          </a:solidFill>
                          <a:latin typeface="Josefin Sans" pitchFamily="2" charset="0"/>
                        </a:rPr>
                        <a:t>ACORN Plc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>
                          <a:solidFill>
                            <a:srgbClr val="980C0F"/>
                          </a:solidFill>
                          <a:latin typeface="Josefin Sans" pitchFamily="2" charset="0"/>
                        </a:rPr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>
                          <a:solidFill>
                            <a:srgbClr val="980C0F"/>
                          </a:solidFill>
                          <a:latin typeface="Josefin Sans" pitchFamily="2" charset="0"/>
                        </a:rPr>
                        <a:t>0.16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>
                          <a:solidFill>
                            <a:srgbClr val="980C0F"/>
                          </a:solidFill>
                          <a:latin typeface="Josefin Sans" pitchFamily="2" charset="0"/>
                        </a:rPr>
                        <a:t>-36%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297845"/>
                  </a:ext>
                </a:extLst>
              </a:tr>
              <a:tr h="255883">
                <a:tc>
                  <a:txBody>
                    <a:bodyPr/>
                    <a:lstStyle/>
                    <a:p>
                      <a:r>
                        <a:rPr lang="en-GB" sz="1050" dirty="0">
                          <a:solidFill>
                            <a:srgbClr val="980C0F"/>
                          </a:solidFill>
                          <a:latin typeface="Josefin Sans" pitchFamily="2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>
                          <a:solidFill>
                            <a:srgbClr val="980C0F"/>
                          </a:solidFill>
                          <a:latin typeface="Josefin Sans" pitchFamily="2" charset="0"/>
                        </a:rPr>
                        <a:t>CAPPA D ALBERTO Plc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>
                          <a:solidFill>
                            <a:srgbClr val="980C0F"/>
                          </a:solidFill>
                          <a:latin typeface="Josefin Sans" pitchFamily="2" charset="0"/>
                        </a:rPr>
                        <a:t>45.93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>
                          <a:solidFill>
                            <a:srgbClr val="980C0F"/>
                          </a:solidFill>
                          <a:latin typeface="Josefin Sans" pitchFamily="2" charset="0"/>
                        </a:rPr>
                        <a:t>33.00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>
                          <a:solidFill>
                            <a:srgbClr val="980C0F"/>
                          </a:solidFill>
                          <a:latin typeface="Josefin Sans" pitchFamily="2" charset="0"/>
                        </a:rPr>
                        <a:t>-26%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0802039"/>
                  </a:ext>
                </a:extLst>
              </a:tr>
              <a:tr h="255883">
                <a:tc>
                  <a:txBody>
                    <a:bodyPr/>
                    <a:lstStyle/>
                    <a:p>
                      <a:r>
                        <a:rPr lang="en-GB" sz="1050" dirty="0">
                          <a:solidFill>
                            <a:srgbClr val="980C0F"/>
                          </a:solidFill>
                          <a:latin typeface="Josefin Sans" pitchFamily="2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>
                          <a:solidFill>
                            <a:srgbClr val="980C0F"/>
                          </a:solidFill>
                          <a:latin typeface="Josefin Sans" pitchFamily="2" charset="0"/>
                        </a:rPr>
                        <a:t>GEO-FLUID Plc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>
                          <a:solidFill>
                            <a:srgbClr val="980C0F"/>
                          </a:solidFill>
                          <a:latin typeface="Josefin Sans" pitchFamily="2" charset="0"/>
                        </a:rPr>
                        <a:t>0.58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>
                          <a:solidFill>
                            <a:srgbClr val="980C0F"/>
                          </a:solidFill>
                          <a:latin typeface="Josefin Sans" pitchFamily="2" charset="0"/>
                        </a:rPr>
                        <a:t>0.48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>
                          <a:solidFill>
                            <a:srgbClr val="980C0F"/>
                          </a:solidFill>
                          <a:latin typeface="Josefin Sans" pitchFamily="2" charset="0"/>
                        </a:rPr>
                        <a:t>-17.2%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431726"/>
                  </a:ext>
                </a:extLst>
              </a:tr>
              <a:tr h="255883">
                <a:tc>
                  <a:txBody>
                    <a:bodyPr/>
                    <a:lstStyle/>
                    <a:p>
                      <a:r>
                        <a:rPr lang="en-GB" sz="1050" dirty="0">
                          <a:solidFill>
                            <a:srgbClr val="980C0F"/>
                          </a:solidFill>
                          <a:latin typeface="Josefin Sans" pitchFamily="2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>
                          <a:solidFill>
                            <a:srgbClr val="980C0F"/>
                          </a:solidFill>
                          <a:latin typeface="Josefin Sans" pitchFamily="2" charset="0"/>
                        </a:rPr>
                        <a:t>UBN Property Plc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>
                          <a:solidFill>
                            <a:srgbClr val="980C0F"/>
                          </a:solidFill>
                          <a:latin typeface="Josefin Sans" pitchFamily="2" charset="0"/>
                        </a:rPr>
                        <a:t>2.00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>
                          <a:solidFill>
                            <a:srgbClr val="980C0F"/>
                          </a:solidFill>
                          <a:latin typeface="Josefin Sans" pitchFamily="2" charset="0"/>
                        </a:rPr>
                        <a:t>1.50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>
                          <a:solidFill>
                            <a:srgbClr val="980C0F"/>
                          </a:solidFill>
                          <a:latin typeface="Josefin Sans" pitchFamily="2" charset="0"/>
                        </a:rPr>
                        <a:t>-17%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0947374"/>
                  </a:ext>
                </a:extLst>
              </a:tr>
              <a:tr h="255883">
                <a:tc>
                  <a:txBody>
                    <a:bodyPr/>
                    <a:lstStyle/>
                    <a:p>
                      <a:r>
                        <a:rPr lang="en-GB" sz="1050" dirty="0">
                          <a:solidFill>
                            <a:srgbClr val="980C0F"/>
                          </a:solidFill>
                          <a:latin typeface="Josefin Sans" pitchFamily="2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>
                          <a:solidFill>
                            <a:srgbClr val="980C0F"/>
                          </a:solidFill>
                          <a:latin typeface="Josefin Sans" pitchFamily="2" charset="0"/>
                        </a:rPr>
                        <a:t>Vital Product Plc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>
                          <a:solidFill>
                            <a:srgbClr val="980C0F"/>
                          </a:solidFill>
                          <a:latin typeface="Josefin Sans" pitchFamily="2" charset="0"/>
                        </a:rPr>
                        <a:t>2.59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>
                          <a:solidFill>
                            <a:srgbClr val="980C0F"/>
                          </a:solidFill>
                          <a:latin typeface="Josefin Sans" pitchFamily="2" charset="0"/>
                        </a:rPr>
                        <a:t>2.33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>
                          <a:solidFill>
                            <a:srgbClr val="980C0F"/>
                          </a:solidFill>
                          <a:latin typeface="Josefin Sans" pitchFamily="2" charset="0"/>
                        </a:rPr>
                        <a:t>-10%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5353229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8FBDB11E-4924-44E5-94EA-CDE569FB0B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066572"/>
              </p:ext>
            </p:extLst>
          </p:nvPr>
        </p:nvGraphicFramePr>
        <p:xfrm>
          <a:off x="1470989" y="4917015"/>
          <a:ext cx="4025349" cy="188049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05792">
                  <a:extLst>
                    <a:ext uri="{9D8B030D-6E8A-4147-A177-3AD203B41FA5}">
                      <a16:colId xmlns:a16="http://schemas.microsoft.com/office/drawing/2014/main" val="4028155437"/>
                    </a:ext>
                  </a:extLst>
                </a:gridCol>
                <a:gridCol w="1338605">
                  <a:extLst>
                    <a:ext uri="{9D8B030D-6E8A-4147-A177-3AD203B41FA5}">
                      <a16:colId xmlns:a16="http://schemas.microsoft.com/office/drawing/2014/main" val="1241714883"/>
                    </a:ext>
                  </a:extLst>
                </a:gridCol>
                <a:gridCol w="754334">
                  <a:extLst>
                    <a:ext uri="{9D8B030D-6E8A-4147-A177-3AD203B41FA5}">
                      <a16:colId xmlns:a16="http://schemas.microsoft.com/office/drawing/2014/main" val="4212686095"/>
                    </a:ext>
                  </a:extLst>
                </a:gridCol>
                <a:gridCol w="691472">
                  <a:extLst>
                    <a:ext uri="{9D8B030D-6E8A-4147-A177-3AD203B41FA5}">
                      <a16:colId xmlns:a16="http://schemas.microsoft.com/office/drawing/2014/main" val="4008136673"/>
                    </a:ext>
                  </a:extLst>
                </a:gridCol>
                <a:gridCol w="835146">
                  <a:extLst>
                    <a:ext uri="{9D8B030D-6E8A-4147-A177-3AD203B41FA5}">
                      <a16:colId xmlns:a16="http://schemas.microsoft.com/office/drawing/2014/main" val="3208639035"/>
                    </a:ext>
                  </a:extLst>
                </a:gridCol>
              </a:tblGrid>
              <a:tr h="541922">
                <a:tc gridSpan="2">
                  <a:txBody>
                    <a:bodyPr/>
                    <a:lstStyle/>
                    <a:p>
                      <a:r>
                        <a:rPr lang="en-GB" sz="1050" dirty="0">
                          <a:solidFill>
                            <a:srgbClr val="0814A0"/>
                          </a:solidFill>
                          <a:latin typeface="Josefin Sans" pitchFamily="2" charset="0"/>
                        </a:rPr>
                        <a:t>Gainers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>
                        <a:solidFill>
                          <a:srgbClr val="0814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>
                          <a:solidFill>
                            <a:srgbClr val="0814A0"/>
                          </a:solidFill>
                          <a:latin typeface="Josefin Sans" pitchFamily="2" charset="0"/>
                        </a:rPr>
                        <a:t>Open</a:t>
                      </a:r>
                    </a:p>
                    <a:p>
                      <a:r>
                        <a:rPr lang="en-GB" sz="1050" dirty="0">
                          <a:solidFill>
                            <a:srgbClr val="0814A0"/>
                          </a:solidFill>
                          <a:latin typeface="Josefin Sans" pitchFamily="2" charset="0"/>
                        </a:rPr>
                        <a:t>Jan 1 </a:t>
                      </a:r>
                    </a:p>
                    <a:p>
                      <a:r>
                        <a:rPr lang="en-GB" sz="1050" dirty="0">
                          <a:solidFill>
                            <a:srgbClr val="0814A0"/>
                          </a:solidFill>
                          <a:latin typeface="Josefin Sans" pitchFamily="2" charset="0"/>
                        </a:rPr>
                        <a:t>(₦)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>
                          <a:solidFill>
                            <a:srgbClr val="0814A0"/>
                          </a:solidFill>
                          <a:latin typeface="Josefin Sans" pitchFamily="2" charset="0"/>
                        </a:rPr>
                        <a:t>Close</a:t>
                      </a:r>
                    </a:p>
                    <a:p>
                      <a:r>
                        <a:rPr lang="en-GB" sz="1050" dirty="0">
                          <a:solidFill>
                            <a:srgbClr val="0814A0"/>
                          </a:solidFill>
                          <a:latin typeface="Josefin Sans" pitchFamily="2" charset="0"/>
                        </a:rPr>
                        <a:t>Dec 31 (₦)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>
                          <a:solidFill>
                            <a:srgbClr val="0814A0"/>
                          </a:solidFill>
                          <a:latin typeface="Josefin Sans" pitchFamily="2" charset="0"/>
                        </a:rPr>
                        <a:t>Change</a:t>
                      </a:r>
                    </a:p>
                    <a:p>
                      <a:r>
                        <a:rPr lang="en-GB" sz="1050" dirty="0">
                          <a:solidFill>
                            <a:srgbClr val="0814A0"/>
                          </a:solidFill>
                          <a:latin typeface="Josefin Sans" pitchFamily="2" charset="0"/>
                        </a:rPr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204090"/>
                  </a:ext>
                </a:extLst>
              </a:tr>
              <a:tr h="261799">
                <a:tc>
                  <a:txBody>
                    <a:bodyPr/>
                    <a:lstStyle/>
                    <a:p>
                      <a:r>
                        <a:rPr lang="en-GB" sz="1050" dirty="0">
                          <a:solidFill>
                            <a:srgbClr val="0814A0"/>
                          </a:solidFill>
                          <a:latin typeface="Josefin Sans" pitchFamily="2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>
                          <a:solidFill>
                            <a:srgbClr val="0814A0"/>
                          </a:solidFill>
                          <a:latin typeface="Josefin Sans" pitchFamily="2" charset="0"/>
                        </a:rPr>
                        <a:t>NDEP Plc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>
                          <a:solidFill>
                            <a:srgbClr val="0814A0"/>
                          </a:solidFill>
                          <a:latin typeface="Josefin Sans" pitchFamily="2" charset="0"/>
                        </a:rPr>
                        <a:t>123.01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>
                          <a:solidFill>
                            <a:srgbClr val="0814A0"/>
                          </a:solidFill>
                          <a:latin typeface="Josefin Sans" pitchFamily="2" charset="0"/>
                        </a:rPr>
                        <a:t>308.00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>
                          <a:solidFill>
                            <a:srgbClr val="0814A0"/>
                          </a:solidFill>
                          <a:latin typeface="Josefin Sans" pitchFamily="2" charset="0"/>
                        </a:rPr>
                        <a:t>+158.5%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297845"/>
                  </a:ext>
                </a:extLst>
              </a:tr>
              <a:tr h="261799">
                <a:tc>
                  <a:txBody>
                    <a:bodyPr/>
                    <a:lstStyle/>
                    <a:p>
                      <a:r>
                        <a:rPr lang="en-GB" sz="1050" dirty="0">
                          <a:solidFill>
                            <a:srgbClr val="0814A0"/>
                          </a:solidFill>
                          <a:latin typeface="Josefin Sans" pitchFamily="2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>
                          <a:solidFill>
                            <a:srgbClr val="0814A0"/>
                          </a:solidFill>
                          <a:latin typeface="Josefin Sans" pitchFamily="2" charset="0"/>
                        </a:rPr>
                        <a:t>CSCS Plc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>
                          <a:solidFill>
                            <a:srgbClr val="0814A0"/>
                          </a:solidFill>
                          <a:latin typeface="Josefin Sans" pitchFamily="2" charset="0"/>
                        </a:rPr>
                        <a:t>7.15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>
                          <a:solidFill>
                            <a:srgbClr val="0814A0"/>
                          </a:solidFill>
                          <a:latin typeface="Josefin Sans" pitchFamily="2" charset="0"/>
                        </a:rPr>
                        <a:t>12.00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>
                          <a:solidFill>
                            <a:srgbClr val="0814A0"/>
                          </a:solidFill>
                          <a:latin typeface="Josefin Sans" pitchFamily="2" charset="0"/>
                        </a:rPr>
                        <a:t>+77.6%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0802039"/>
                  </a:ext>
                </a:extLst>
              </a:tr>
              <a:tr h="261799">
                <a:tc>
                  <a:txBody>
                    <a:bodyPr/>
                    <a:lstStyle/>
                    <a:p>
                      <a:r>
                        <a:rPr lang="en-GB" sz="1050" dirty="0">
                          <a:solidFill>
                            <a:srgbClr val="0814A0"/>
                          </a:solidFill>
                          <a:latin typeface="Josefin Sans" pitchFamily="2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>
                          <a:solidFill>
                            <a:srgbClr val="0814A0"/>
                          </a:solidFill>
                          <a:latin typeface="Josefin Sans" pitchFamily="2" charset="0"/>
                        </a:rPr>
                        <a:t>FCWAMCO Plc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>
                          <a:solidFill>
                            <a:srgbClr val="0814A0"/>
                          </a:solidFill>
                          <a:latin typeface="Josefin Sans" pitchFamily="2" charset="0"/>
                        </a:rPr>
                        <a:t>147.00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>
                          <a:solidFill>
                            <a:srgbClr val="0814A0"/>
                          </a:solidFill>
                          <a:latin typeface="Josefin Sans" pitchFamily="2" charset="0"/>
                        </a:rPr>
                        <a:t>164.55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>
                          <a:solidFill>
                            <a:srgbClr val="0814A0"/>
                          </a:solidFill>
                          <a:latin typeface="Josefin Sans" pitchFamily="2" charset="0"/>
                        </a:rPr>
                        <a:t>+20.2%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431726"/>
                  </a:ext>
                </a:extLst>
              </a:tr>
              <a:tr h="261799">
                <a:tc>
                  <a:txBody>
                    <a:bodyPr/>
                    <a:lstStyle/>
                    <a:p>
                      <a:r>
                        <a:rPr lang="en-GB" sz="1050" dirty="0">
                          <a:solidFill>
                            <a:srgbClr val="0814A0"/>
                          </a:solidFill>
                          <a:latin typeface="Josefin Sans" pitchFamily="2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err="1">
                          <a:solidFill>
                            <a:srgbClr val="0814A0"/>
                          </a:solidFill>
                          <a:latin typeface="Josefin Sans" pitchFamily="2" charset="0"/>
                        </a:rPr>
                        <a:t>Trustbond</a:t>
                      </a:r>
                      <a:r>
                        <a:rPr lang="en-GB" sz="1050" dirty="0">
                          <a:solidFill>
                            <a:srgbClr val="0814A0"/>
                          </a:solidFill>
                          <a:latin typeface="Josefin Sans" pitchFamily="2" charset="0"/>
                        </a:rPr>
                        <a:t> Bank Plc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>
                          <a:solidFill>
                            <a:srgbClr val="0814A0"/>
                          </a:solidFill>
                          <a:latin typeface="Josefin Sans" pitchFamily="2" charset="0"/>
                        </a:rPr>
                        <a:t>0.60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>
                          <a:solidFill>
                            <a:srgbClr val="0814A0"/>
                          </a:solidFill>
                          <a:latin typeface="Josefin Sans" pitchFamily="2" charset="0"/>
                        </a:rPr>
                        <a:t>0.71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>
                          <a:solidFill>
                            <a:srgbClr val="0814A0"/>
                          </a:solidFill>
                          <a:latin typeface="Josefin Sans" pitchFamily="2" charset="0"/>
                        </a:rPr>
                        <a:t>+18.3%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0947374"/>
                  </a:ext>
                </a:extLst>
              </a:tr>
              <a:tr h="261799">
                <a:tc>
                  <a:txBody>
                    <a:bodyPr/>
                    <a:lstStyle/>
                    <a:p>
                      <a:r>
                        <a:rPr lang="en-GB" sz="1050" dirty="0">
                          <a:solidFill>
                            <a:srgbClr val="0814A0"/>
                          </a:solidFill>
                          <a:latin typeface="Josefin Sans" pitchFamily="2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>
                          <a:solidFill>
                            <a:srgbClr val="0814A0"/>
                          </a:solidFill>
                          <a:latin typeface="Josefin Sans" pitchFamily="2" charset="0"/>
                        </a:rPr>
                        <a:t>IGI Plc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>
                          <a:solidFill>
                            <a:srgbClr val="0814A0"/>
                          </a:solidFill>
                          <a:latin typeface="Josefin Sans" pitchFamily="2" charset="0"/>
                        </a:rPr>
                        <a:t>0.06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>
                          <a:solidFill>
                            <a:srgbClr val="0814A0"/>
                          </a:solidFill>
                          <a:latin typeface="Josefin Sans" pitchFamily="2" charset="0"/>
                        </a:rPr>
                        <a:t>0.07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>
                          <a:solidFill>
                            <a:srgbClr val="0814A0"/>
                          </a:solidFill>
                          <a:latin typeface="Josefin Sans" pitchFamily="2" charset="0"/>
                        </a:rPr>
                        <a:t>+16.7%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5353229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A8D186E6-08CE-4106-AE72-FCEA077667F6}"/>
              </a:ext>
            </a:extLst>
          </p:cNvPr>
          <p:cNvSpPr txBox="1"/>
          <p:nvPr/>
        </p:nvSpPr>
        <p:spPr>
          <a:xfrm>
            <a:off x="3969864" y="4578460"/>
            <a:ext cx="4252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>
                <a:latin typeface="Cantarell" panose="02000603000000000000" pitchFamily="2" charset="0"/>
                <a:ea typeface="+mj-ea"/>
                <a:cs typeface="+mj-cs"/>
              </a:rPr>
              <a:t>2018 Top 5 Price Gainers &amp; Losers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7112625"/>
              </p:ext>
            </p:extLst>
          </p:nvPr>
        </p:nvGraphicFramePr>
        <p:xfrm>
          <a:off x="304800" y="1492540"/>
          <a:ext cx="11595652" cy="3085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80588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72609" y="658404"/>
            <a:ext cx="2563819" cy="427125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OTC Market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7960D90-2C09-476E-A21D-1E05FBA6F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49" y="981944"/>
            <a:ext cx="5796702" cy="5689248"/>
          </a:xfrm>
          <a:ln>
            <a:solidFill>
              <a:srgbClr val="0814A0"/>
            </a:solidFill>
          </a:ln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US" sz="2000" b="0" dirty="0">
              <a:solidFill>
                <a:srgbClr val="002060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b="0" dirty="0">
                <a:solidFill>
                  <a:srgbClr val="002060"/>
                </a:solidFill>
              </a:rPr>
              <a:t>Visited numerous PLC’s registered with SEC.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b="0" dirty="0">
                <a:solidFill>
                  <a:srgbClr val="002060"/>
                </a:solidFill>
              </a:rPr>
              <a:t>Observed 19 AGMs of trading Securities.</a:t>
            </a:r>
            <a:endParaRPr lang="en-US" sz="1600" b="0" dirty="0">
              <a:solidFill>
                <a:srgbClr val="002060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b="0" dirty="0">
                <a:solidFill>
                  <a:srgbClr val="002060"/>
                </a:solidFill>
              </a:rPr>
              <a:t>Official Launch of NASD Data Portal Repository. </a:t>
            </a:r>
            <a:endParaRPr lang="en-US" sz="1600" b="0" dirty="0">
              <a:solidFill>
                <a:srgbClr val="002060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b="0" dirty="0">
                <a:solidFill>
                  <a:srgbClr val="002060"/>
                </a:solidFill>
              </a:rPr>
              <a:t>Website upgrade to allow better access of NASD  information.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b="0" dirty="0">
                <a:solidFill>
                  <a:srgbClr val="002060"/>
                </a:solidFill>
              </a:rPr>
              <a:t>Initiation of Value Weighted Average Pricing model (VWAP) to determine stocks close price.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b="0" dirty="0">
                <a:solidFill>
                  <a:srgbClr val="002060"/>
                </a:solidFill>
              </a:rPr>
              <a:t>The Penalties for Breaches of the Rules &amp; Regulations of NASD OTC Market and Trade Guarantee Fund Rules has been approved by SEC in November 2018.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US" sz="2000" b="0" dirty="0">
              <a:solidFill>
                <a:srgbClr val="002060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5D56835-A54A-46DC-A851-7034BB2BA7BA}"/>
              </a:ext>
            </a:extLst>
          </p:cNvPr>
          <p:cNvSpPr txBox="1">
            <a:spLocks/>
          </p:cNvSpPr>
          <p:nvPr/>
        </p:nvSpPr>
        <p:spPr>
          <a:xfrm>
            <a:off x="6103751" y="985987"/>
            <a:ext cx="5676618" cy="3987540"/>
          </a:xfrm>
          <a:prstGeom prst="rect">
            <a:avLst/>
          </a:prstGeom>
          <a:ln>
            <a:solidFill>
              <a:srgbClr val="0814A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Josefin Sans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Josefin Sans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1800" b="0" dirty="0">
                <a:solidFill>
                  <a:srgbClr val="002060"/>
                </a:solidFill>
              </a:rPr>
              <a:t>Cultivating appropriate onboards in Energy, Manufacturing, Agric and FinTech sectors.</a:t>
            </a:r>
          </a:p>
          <a:p>
            <a:pPr>
              <a:lnSpc>
                <a:spcPct val="150000"/>
              </a:lnSpc>
            </a:pPr>
            <a:r>
              <a:rPr lang="en-GB" sz="1800" b="0" dirty="0">
                <a:solidFill>
                  <a:srgbClr val="002060"/>
                </a:solidFill>
              </a:rPr>
              <a:t>Co-Hosted 1</a:t>
            </a:r>
            <a:r>
              <a:rPr lang="en-GB" sz="1800" b="0" baseline="30000" dirty="0">
                <a:solidFill>
                  <a:srgbClr val="002060"/>
                </a:solidFill>
              </a:rPr>
              <a:t>st</a:t>
            </a:r>
            <a:r>
              <a:rPr lang="en-GB" sz="1800" b="0" dirty="0">
                <a:solidFill>
                  <a:srgbClr val="002060"/>
                </a:solidFill>
              </a:rPr>
              <a:t> Nigeria-Canada Investment Summit.</a:t>
            </a:r>
          </a:p>
          <a:p>
            <a:pPr>
              <a:lnSpc>
                <a:spcPct val="150000"/>
              </a:lnSpc>
            </a:pPr>
            <a:r>
              <a:rPr lang="en-US" sz="1800" b="0" dirty="0">
                <a:solidFill>
                  <a:srgbClr val="002060"/>
                </a:solidFill>
              </a:rPr>
              <a:t>Completed membership of LCCI (Lagos Chamber of Commerce &amp; Industry).</a:t>
            </a:r>
          </a:p>
          <a:p>
            <a:pPr>
              <a:lnSpc>
                <a:spcPct val="150000"/>
              </a:lnSpc>
            </a:pPr>
            <a:r>
              <a:rPr lang="en-US" sz="1800" b="0" dirty="0">
                <a:solidFill>
                  <a:srgbClr val="002060"/>
                </a:solidFill>
              </a:rPr>
              <a:t>Incubators have commenced loading alumni enterprises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B21684E-507C-478D-9D37-8D7C84788406}"/>
              </a:ext>
            </a:extLst>
          </p:cNvPr>
          <p:cNvSpPr txBox="1">
            <a:spLocks/>
          </p:cNvSpPr>
          <p:nvPr/>
        </p:nvSpPr>
        <p:spPr>
          <a:xfrm>
            <a:off x="7981558" y="555442"/>
            <a:ext cx="2260325" cy="530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cap="small" baseline="0">
                <a:solidFill>
                  <a:srgbClr val="C00000"/>
                </a:solidFill>
                <a:latin typeface="Cantarell" panose="02000603000000000000" pitchFamily="2" charset="0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chemeClr val="tx1"/>
                </a:solidFill>
              </a:rPr>
              <a:t>NASDeP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5D4036-9417-4BCB-8727-8EE748B5F151}"/>
              </a:ext>
            </a:extLst>
          </p:cNvPr>
          <p:cNvSpPr txBox="1"/>
          <p:nvPr/>
        </p:nvSpPr>
        <p:spPr>
          <a:xfrm>
            <a:off x="691298" y="186808"/>
            <a:ext cx="9652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cap="small" dirty="0">
                <a:solidFill>
                  <a:srgbClr val="C00000"/>
                </a:solidFill>
                <a:latin typeface="Cantarell" panose="02000603000000000000" pitchFamily="2" charset="0"/>
                <a:ea typeface="+mj-ea"/>
                <a:cs typeface="+mj-cs"/>
              </a:rPr>
              <a:t>Market Development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9105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BD02D-188F-4491-B2CA-8054EA9DE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Challenges / next tasks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82ECC3-D03C-426F-8D66-AAE81370EFE5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CA" b="0" dirty="0">
                <a:solidFill>
                  <a:srgbClr val="002060"/>
                </a:solidFill>
              </a:rPr>
              <a:t>Improving corporate compliance levels with Investment and Securities Act 2007 </a:t>
            </a:r>
          </a:p>
          <a:p>
            <a:pPr lvl="1"/>
            <a:r>
              <a:rPr lang="en-CA" b="0" dirty="0"/>
              <a:t>Registration of Public Securities with SEC</a:t>
            </a:r>
          </a:p>
          <a:p>
            <a:pPr lvl="1"/>
            <a:r>
              <a:rPr lang="en-CA" b="0" dirty="0"/>
              <a:t>Failure of public companies to render regular returns</a:t>
            </a:r>
          </a:p>
          <a:p>
            <a:pPr lvl="1"/>
            <a:r>
              <a:rPr lang="en-CA" b="0" dirty="0"/>
              <a:t>Limited financial information</a:t>
            </a:r>
          </a:p>
          <a:p>
            <a:pPr lvl="1"/>
            <a:r>
              <a:rPr lang="en-CA" b="0" dirty="0"/>
              <a:t>Company Secretaries running parallel OTC markets</a:t>
            </a:r>
          </a:p>
          <a:p>
            <a:pPr>
              <a:lnSpc>
                <a:spcPct val="150000"/>
              </a:lnSpc>
            </a:pPr>
            <a:endParaRPr lang="en-GB" sz="2000" b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220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967C0C72-C62A-4861-90E3-DE719F219075}" vid="{65D00EB3-A8B3-4FDC-BC99-EF540603A7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Arab" typeface="Times New Roman"/>
      <a:font script="Beng" typeface="Vrinda"/>
      <a:font script="Cans" typeface="Euphemia"/>
      <a:font script="Cher" typeface="Plantagenet Cherokee"/>
      <a:font script="Deva" typeface="Mangal"/>
      <a:font script="Ethi" typeface="Nyala"/>
      <a:font script="Geor" typeface="Sylfaen"/>
      <a:font script="Gujr" typeface="Shruti"/>
      <a:font script="Guru" typeface="Raavi"/>
      <a:font script="Hang" typeface="맑은 고딕"/>
      <a:font script="Hans" typeface="宋体"/>
      <a:font script="Hant" typeface="新細明體"/>
      <a:font script="Hebr" typeface="Times New Roman"/>
      <a:font script="Jpan" typeface="ＭＳ Ｐゴシック"/>
      <a:font script="Khmr" typeface="MoolBoran"/>
      <a:font script="Knda" typeface="Tunga"/>
      <a:font script="Laoo" typeface="DokChampa"/>
      <a:font script="Mlym" typeface="Kartika"/>
      <a:font script="Mong" typeface="Mongolian Baiti"/>
      <a:font script="Orya" typeface="Kalinga"/>
      <a:font script="Sinh" typeface="Iskoola Pota"/>
      <a:font script="Syrc" typeface="Estrangelo Edessa"/>
      <a:font script="Taml" typeface="Latha"/>
      <a:font script="Telu" typeface="Gautami"/>
      <a:font script="Thaa" typeface="MV Boli"/>
      <a:font script="Thai" typeface="Tahoma"/>
      <a:font script="Tibt" typeface="Microsoft Himalaya"/>
      <a:font script="Uigh" typeface="Microsoft Uighur"/>
      <a:font script="Viet" typeface="Times New Roman"/>
      <a:font script="Yiii" typeface="Microsoft Yi Baiti"/>
    </a:majorFont>
    <a:minorFont>
      <a:latin typeface="Calibri"/>
      <a:ea typeface=""/>
      <a:cs typeface=""/>
      <a:font script="Arab" typeface="Arial"/>
      <a:font script="Beng" typeface="Vrinda"/>
      <a:font script="Cans" typeface="Euphemia"/>
      <a:font script="Cher" typeface="Plantagenet Cherokee"/>
      <a:font script="Deva" typeface="Mangal"/>
      <a:font script="Ethi" typeface="Nyala"/>
      <a:font script="Geor" typeface="Sylfaen"/>
      <a:font script="Gujr" typeface="Shruti"/>
      <a:font script="Guru" typeface="Raavi"/>
      <a:font script="Hang" typeface="맑은 고딕"/>
      <a:font script="Hans" typeface="宋体"/>
      <a:font script="Hant" typeface="新細明體"/>
      <a:font script="Hebr" typeface="Arial"/>
      <a:font script="Jpan" typeface="ＭＳ Ｐゴシック"/>
      <a:font script="Khmr" typeface="DaunPenh"/>
      <a:font script="Knda" typeface="Tunga"/>
      <a:font script="Laoo" typeface="DokChampa"/>
      <a:font script="Mlym" typeface="Kartika"/>
      <a:font script="Mong" typeface="Mongolian Baiti"/>
      <a:font script="Orya" typeface="Kalinga"/>
      <a:font script="Sinh" typeface="Iskoola Pota"/>
      <a:font script="Syrc" typeface="Estrangelo Edessa"/>
      <a:font script="Taml" typeface="Latha"/>
      <a:font script="Telu" typeface="Gautami"/>
      <a:font script="Thaa" typeface="MV Boli"/>
      <a:font script="Thai" typeface="Tahoma"/>
      <a:font script="Tibt" typeface="Microsoft Himalaya"/>
      <a:font script="Uigh" typeface="Microsoft Uighur"/>
      <a:font script="Viet" typeface="Arial"/>
      <a:font script="Yiii" typeface="Microsoft Yi Bait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atMod val="350000"/>
              <a:shade val="99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1469</TotalTime>
  <Words>454</Words>
  <Application>Microsoft Office PowerPoint</Application>
  <PresentationFormat>Widescreen</PresentationFormat>
  <Paragraphs>177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Cantarell</vt:lpstr>
      <vt:lpstr>Josefin Sans</vt:lpstr>
      <vt:lpstr>Times New Roman</vt:lpstr>
      <vt:lpstr>Office Theme</vt:lpstr>
      <vt:lpstr>Report to the Capital Market Committee </vt:lpstr>
      <vt:lpstr>NASD Market Metrics – 2018</vt:lpstr>
      <vt:lpstr>Market Cap and USI 2018</vt:lpstr>
      <vt:lpstr>OTC Market</vt:lpstr>
      <vt:lpstr>Challenges / next tasks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 to the Capital Market Committee</dc:title>
  <dc:creator>Osasu</dc:creator>
  <cp:lastModifiedBy>CMC Secretariat</cp:lastModifiedBy>
  <cp:revision>68</cp:revision>
  <cp:lastPrinted>2019-03-15T14:55:07Z</cp:lastPrinted>
  <dcterms:created xsi:type="dcterms:W3CDTF">2018-11-02T15:07:50Z</dcterms:created>
  <dcterms:modified xsi:type="dcterms:W3CDTF">2019-03-15T14:55:37Z</dcterms:modified>
</cp:coreProperties>
</file>