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7"/>
  </p:notesMasterIdLst>
  <p:handoutMasterIdLst>
    <p:handoutMasterId r:id="rId8"/>
  </p:handoutMasterIdLst>
  <p:sldIdLst>
    <p:sldId id="256" r:id="rId2"/>
    <p:sldId id="279" r:id="rId3"/>
    <p:sldId id="281" r:id="rId4"/>
    <p:sldId id="278" r:id="rId5"/>
    <p:sldId id="282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48B1ED1-93C3-4131-8D7E-70937BDC4D9A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18E7DE-118F-4875-88E9-0E9A8AA9C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17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5AC1FC-986A-46BE-8D03-4EFFE84368DF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1D31CC-BD66-4479-9D40-75681232B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47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D31CC-BD66-4479-9D40-75681232B98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788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256" y="1447802"/>
            <a:ext cx="8827957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256" y="4777380"/>
            <a:ext cx="882795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77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4800587"/>
            <a:ext cx="882795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5256" y="685800"/>
            <a:ext cx="8827957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7" y="5367325"/>
            <a:ext cx="882795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230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6" y="1447800"/>
            <a:ext cx="8827957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3657600"/>
            <a:ext cx="8827957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366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213" y="1447800"/>
            <a:ext cx="800139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904" y="3771174"/>
            <a:ext cx="7281545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4350657"/>
            <a:ext cx="8827957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530" y="971253"/>
            <a:ext cx="8021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914400"/>
            <a:r>
              <a:rPr lang="en-US" sz="12200" dirty="0">
                <a:solidFill>
                  <a:srgbClr val="DDDDDD">
                    <a:lumMod val="40000"/>
                    <a:lumOff val="60000"/>
                  </a:srgb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2921" y="2613787"/>
            <a:ext cx="8021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914400"/>
            <a:r>
              <a:rPr lang="en-US" sz="12200" dirty="0">
                <a:solidFill>
                  <a:srgbClr val="DDDDDD">
                    <a:lumMod val="40000"/>
                    <a:lumOff val="60000"/>
                  </a:srgb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1370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3124201"/>
            <a:ext cx="88279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4777381"/>
            <a:ext cx="8827957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592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113" y="1981200"/>
            <a:ext cx="29476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633" y="2667000"/>
            <a:ext cx="2928112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4672" y="1981200"/>
            <a:ext cx="29370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4116" y="2667000"/>
            <a:ext cx="294756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1981200"/>
            <a:ext cx="29328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6556" y="2667000"/>
            <a:ext cx="2932877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711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404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512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633" y="4250949"/>
            <a:ext cx="294081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633" y="2209800"/>
            <a:ext cx="294081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633" y="4827213"/>
            <a:ext cx="294081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90389" y="4250949"/>
            <a:ext cx="29312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90388" y="2209800"/>
            <a:ext cx="293128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9035" y="4827212"/>
            <a:ext cx="29351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4250949"/>
            <a:ext cx="29328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6555" y="2209800"/>
            <a:ext cx="2932877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6433" y="4827210"/>
            <a:ext cx="293676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711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404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55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295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6377" y="430215"/>
            <a:ext cx="1753057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633" y="773205"/>
            <a:ext cx="7425083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11495447" y="11107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fld id="{6E2B0113-EB89-4EFD-A4AE-D69E8FA116DA}" type="slidenum">
              <a:rPr lang="en-US" sz="1800" smtClean="0">
                <a:solidFill>
                  <a:srgbClr val="000000"/>
                </a:solidFill>
              </a:rPr>
              <a:pPr defTabSz="914400"/>
              <a:t>‹#›</a:t>
            </a:fld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02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2861735"/>
            <a:ext cx="8827956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4777381"/>
            <a:ext cx="8827957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642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601" y="2060577"/>
            <a:ext cx="4397484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5967" y="2056093"/>
            <a:ext cx="4397487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57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1905000"/>
            <a:ext cx="439748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601" y="2514600"/>
            <a:ext cx="439748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5969" y="1905000"/>
            <a:ext cx="43974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5969" y="2514600"/>
            <a:ext cx="439748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9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21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88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1447800"/>
            <a:ext cx="3401949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5863" y="1447800"/>
            <a:ext cx="5197351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3129282"/>
            <a:ext cx="3401949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9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208" y="1854192"/>
            <a:ext cx="5094232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51357" y="1143000"/>
            <a:ext cx="320123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3657600"/>
            <a:ext cx="5086304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38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8399243" y="1676400"/>
            <a:ext cx="37592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7586443" y="-457200"/>
            <a:ext cx="21336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8399243" y="6096000"/>
            <a:ext cx="13208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205317" y="2667000"/>
            <a:ext cx="5588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1119717" y="2895600"/>
            <a:ext cx="31496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280" y="452718"/>
            <a:ext cx="940717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2052925"/>
            <a:ext cx="8948872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8419" y="1790661"/>
            <a:ext cx="990599" cy="30487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914400"/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 defTabSz="914400"/>
              <a:t>3/5/2019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4413" y="3225261"/>
            <a:ext cx="3859795" cy="3048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pic>
        <p:nvPicPr>
          <p:cNvPr id="13" name="Picture 12" descr="E:\PENCOM LOGO final 24062015.png"/>
          <p:cNvPicPr/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425" y="5536197"/>
            <a:ext cx="1729680" cy="12455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501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timing>
    <p:tnLst>
      <p:par>
        <p:cTn id="1" dur="indefinite" restart="never" nodeType="tmRoot"/>
      </p:par>
    </p:tnLst>
  </p:timing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682" y="847165"/>
            <a:ext cx="11064017" cy="4979528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tx1"/>
                </a:solidFill>
              </a:rPr>
              <a:t>An update of activities of the National Pension Commission </a:t>
            </a:r>
            <a:br>
              <a:rPr lang="en-GB" sz="4000" b="1" dirty="0" smtClean="0">
                <a:solidFill>
                  <a:schemeClr val="tx1"/>
                </a:solidFill>
              </a:rPr>
            </a:br>
            <a:r>
              <a:rPr lang="en-GB" sz="3600" b="1" dirty="0" smtClean="0">
                <a:solidFill>
                  <a:schemeClr val="tx1"/>
                </a:solidFill>
              </a:rPr>
              <a:t/>
            </a:r>
            <a:br>
              <a:rPr lang="en-GB" sz="3600" b="1" dirty="0" smtClean="0">
                <a:solidFill>
                  <a:schemeClr val="tx1"/>
                </a:solidFill>
              </a:rPr>
            </a:br>
            <a:r>
              <a:rPr lang="en-GB" sz="2200" b="1" dirty="0" smtClean="0">
                <a:solidFill>
                  <a:schemeClr val="tx1"/>
                </a:solidFill>
              </a:rPr>
              <a:t>A Presentation to the:</a:t>
            </a:r>
            <a:br>
              <a:rPr lang="en-GB" sz="2200" b="1" dirty="0" smtClean="0">
                <a:solidFill>
                  <a:schemeClr val="tx1"/>
                </a:solidFill>
              </a:rPr>
            </a:br>
            <a:r>
              <a:rPr lang="en-GB" sz="2200" b="1" dirty="0" smtClean="0">
                <a:solidFill>
                  <a:schemeClr val="tx1"/>
                </a:solidFill>
              </a:rPr>
              <a:t/>
            </a:r>
            <a:br>
              <a:rPr lang="en-GB" sz="22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Capital Market Committee Meeting</a:t>
            </a:r>
            <a:br>
              <a:rPr lang="en-US" sz="3600" b="1" dirty="0" smtClean="0">
                <a:solidFill>
                  <a:schemeClr val="tx1"/>
                </a:solidFill>
              </a:rPr>
            </a:b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682" y="5611540"/>
            <a:ext cx="7315200" cy="914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National Pension Commission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Abuja, Nigeria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MARCH, 2019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7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Outline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0989" y="1303021"/>
            <a:ext cx="10959352" cy="494538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b="1" dirty="0" smtClean="0"/>
              <a:t>Recent developments from last CMC Meeting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 smtClean="0"/>
              <a:t>Pension Statistics as at 31 December 2018</a:t>
            </a:r>
          </a:p>
        </p:txBody>
      </p:sp>
    </p:spTree>
    <p:extLst>
      <p:ext uri="{BB962C8B-B14F-4D97-AF65-F5344CB8AC3E}">
        <p14:creationId xmlns:p14="http://schemas.microsoft.com/office/powerpoint/2010/main" val="329262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187" y="271165"/>
            <a:ext cx="11658599" cy="738769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</a:rPr>
              <a:t>Recent developments from last CMC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59" y="1009934"/>
            <a:ext cx="11197386" cy="5644867"/>
          </a:xfrm>
        </p:spPr>
        <p:txBody>
          <a:bodyPr>
            <a:noAutofit/>
          </a:bodyPr>
          <a:lstStyle/>
          <a:p>
            <a:pPr marL="457207" lvl="1" indent="0" algn="just">
              <a:buNone/>
            </a:pPr>
            <a:r>
              <a:rPr lang="en-GB" sz="2400" dirty="0" smtClean="0"/>
              <a:t>The revised </a:t>
            </a:r>
            <a:r>
              <a:rPr lang="en-GB" sz="2400" dirty="0"/>
              <a:t>Regulation on Investment of Pension Fund Assets had been approved and released with effect from 1 February, 2019</a:t>
            </a:r>
            <a:r>
              <a:rPr lang="en-GB" sz="2400" dirty="0" smtClean="0"/>
              <a:t>. The Regulation has been updated </a:t>
            </a:r>
            <a:r>
              <a:rPr lang="en-GB" sz="2400" dirty="0"/>
              <a:t>to </a:t>
            </a:r>
            <a:r>
              <a:rPr lang="en-GB" sz="2400" dirty="0" smtClean="0"/>
              <a:t>include the following Funds under </a:t>
            </a:r>
            <a:r>
              <a:rPr lang="en-GB" sz="2400" dirty="0"/>
              <a:t>the RSA MultiFund Structure :</a:t>
            </a:r>
          </a:p>
          <a:p>
            <a:pPr marL="1485916" lvl="2" indent="-571500" algn="just">
              <a:buFont typeface="+mj-lt"/>
              <a:buAutoNum type="romanLcPeriod"/>
            </a:pPr>
            <a:r>
              <a:rPr lang="en-GB" sz="2000" dirty="0"/>
              <a:t>Fund V - the Non-Interest Fund;</a:t>
            </a:r>
          </a:p>
          <a:p>
            <a:pPr marL="1485916" lvl="2" indent="-571500" algn="just">
              <a:buFont typeface="+mj-lt"/>
              <a:buAutoNum type="romanLcPeriod"/>
            </a:pPr>
            <a:r>
              <a:rPr lang="en-GB" sz="2000" dirty="0"/>
              <a:t>Fund VI – the </a:t>
            </a:r>
            <a:r>
              <a:rPr lang="en-GB" sz="2000" dirty="0" smtClean="0"/>
              <a:t>MicroPension Fund.</a:t>
            </a:r>
            <a:endParaRPr lang="en-GB" sz="2000" dirty="0"/>
          </a:p>
          <a:p>
            <a:pPr marL="512763" lvl="2" indent="0" algn="just">
              <a:buNone/>
            </a:pPr>
            <a:r>
              <a:rPr lang="en-GB" sz="2400" dirty="0" smtClean="0"/>
              <a:t>Other </a:t>
            </a:r>
            <a:r>
              <a:rPr lang="en-GB" sz="2400" dirty="0"/>
              <a:t>amendments to make the Investment Regulation more flexible include:</a:t>
            </a:r>
          </a:p>
          <a:p>
            <a:pPr marL="1485916" lvl="2" indent="-571500" algn="just">
              <a:buFont typeface="+mj-lt"/>
              <a:buAutoNum type="romanLcPeriod"/>
            </a:pPr>
            <a:r>
              <a:rPr lang="en-GB" sz="2000" dirty="0" smtClean="0"/>
              <a:t>The upward review of investment limits for State &amp; Local Government Bonds, Corporate Debt Securities, Supranational Bonds, Ordinary Shares and Open/Close-ended Funds.</a:t>
            </a:r>
          </a:p>
        </p:txBody>
      </p:sp>
    </p:spTree>
    <p:extLst>
      <p:ext uri="{BB962C8B-B14F-4D97-AF65-F5344CB8AC3E}">
        <p14:creationId xmlns:p14="http://schemas.microsoft.com/office/powerpoint/2010/main" val="299315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59" y="1716505"/>
            <a:ext cx="11197386" cy="4938296"/>
          </a:xfrm>
        </p:spPr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en-US" sz="3500" b="1" dirty="0" smtClean="0"/>
              <a:t>2018 Recap: </a:t>
            </a:r>
            <a:endParaRPr lang="en-US" sz="3500" b="1" dirty="0"/>
          </a:p>
          <a:p>
            <a:pPr marL="342906" lvl="1" indent="-342906" algn="just"/>
            <a:r>
              <a:rPr lang="en-US" sz="2800" dirty="0"/>
              <a:t>The total value of pension assets amounted to </a:t>
            </a:r>
            <a:r>
              <a:rPr lang="en-US" sz="2800" strike="dblStrike" dirty="0"/>
              <a:t>N</a:t>
            </a:r>
            <a:r>
              <a:rPr lang="en-US" sz="2800" dirty="0"/>
              <a:t>8.63Trillion as at 31 December, 2018, representing a net growth of </a:t>
            </a:r>
            <a:r>
              <a:rPr lang="en-US" sz="2800" b="1" strike="dblStrike" dirty="0"/>
              <a:t>N</a:t>
            </a:r>
            <a:r>
              <a:rPr lang="en-US" sz="2800" b="1" dirty="0"/>
              <a:t>1.12Trillion</a:t>
            </a:r>
            <a:r>
              <a:rPr lang="en-US" sz="2800" dirty="0"/>
              <a:t> (15%), when compared with the value of </a:t>
            </a:r>
            <a:r>
              <a:rPr lang="en-US" sz="2800" strike="dblStrike" dirty="0"/>
              <a:t>N</a:t>
            </a:r>
            <a:r>
              <a:rPr lang="en-US" sz="2800" dirty="0"/>
              <a:t>7.51Trillion as at 31 December, 2017. The net increase in the value of assets was mainly due to new pension contributions and investment incomes on fixed income securities.  </a:t>
            </a:r>
          </a:p>
          <a:p>
            <a:pPr marL="342906" lvl="1" indent="-342906" algn="just"/>
            <a:endParaRPr lang="en-US" sz="28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6859" y="271165"/>
            <a:ext cx="11523927" cy="738769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</a:rPr>
              <a:t>Recent developments from last CMC </a:t>
            </a:r>
            <a:r>
              <a:rPr lang="en-US" sz="4000" b="1" dirty="0" smtClean="0">
                <a:solidFill>
                  <a:schemeClr val="tx1"/>
                </a:solidFill>
              </a:rPr>
              <a:t>Meeting…cont’d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04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4821"/>
            <a:ext cx="12021671" cy="425680"/>
          </a:xfrm>
        </p:spPr>
        <p:txBody>
          <a:bodyPr/>
          <a:lstStyle/>
          <a:p>
            <a:pPr algn="ctr"/>
            <a:r>
              <a:rPr lang="en-US" sz="3800" b="1" dirty="0" smtClean="0"/>
              <a:t>	</a:t>
            </a:r>
            <a:r>
              <a:rPr lang="en-US" sz="3400" b="1" dirty="0" smtClean="0"/>
              <a:t>Summary of Pension Fund Assets – Dec. 18 Vs. Dec. 17</a:t>
            </a:r>
            <a:endParaRPr lang="en-US" sz="34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9142" y="6283866"/>
            <a:ext cx="11470341" cy="4196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***These are legacy assets of the AES/CPFA funds.</a:t>
            </a:r>
          </a:p>
          <a:p>
            <a:r>
              <a:rPr lang="en-US" sz="1400" b="1" dirty="0" smtClean="0">
                <a:solidFill>
                  <a:schemeClr val="tx1"/>
                </a:solidFill>
              </a:rPr>
              <a:t>December 2018 figures </a:t>
            </a:r>
            <a:r>
              <a:rPr lang="en-US" sz="1400" b="1" dirty="0">
                <a:solidFill>
                  <a:schemeClr val="tx1"/>
                </a:solidFill>
              </a:rPr>
              <a:t>are tentative as year 2018 audit of pension funds is yet to be concluded.</a:t>
            </a:r>
          </a:p>
        </p:txBody>
      </p:sp>
      <p:graphicFrame>
        <p:nvGraphicFramePr>
          <p:cNvPr id="6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074291"/>
              </p:ext>
            </p:extLst>
          </p:nvPr>
        </p:nvGraphicFramePr>
        <p:xfrm>
          <a:off x="614149" y="750638"/>
          <a:ext cx="11125334" cy="5533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40">
                  <a:extLst>
                    <a:ext uri="{9D8B030D-6E8A-4147-A177-3AD203B41FA5}">
                      <a16:colId xmlns:a16="http://schemas.microsoft.com/office/drawing/2014/main" val="4148115994"/>
                    </a:ext>
                  </a:extLst>
                </a:gridCol>
                <a:gridCol w="1524018">
                  <a:extLst>
                    <a:ext uri="{9D8B030D-6E8A-4147-A177-3AD203B41FA5}">
                      <a16:colId xmlns:a16="http://schemas.microsoft.com/office/drawing/2014/main" val="3107514608"/>
                    </a:ext>
                  </a:extLst>
                </a:gridCol>
                <a:gridCol w="1276365">
                  <a:extLst>
                    <a:ext uri="{9D8B030D-6E8A-4147-A177-3AD203B41FA5}">
                      <a16:colId xmlns:a16="http://schemas.microsoft.com/office/drawing/2014/main" val="1287333206"/>
                    </a:ext>
                  </a:extLst>
                </a:gridCol>
                <a:gridCol w="1428767">
                  <a:extLst>
                    <a:ext uri="{9D8B030D-6E8A-4147-A177-3AD203B41FA5}">
                      <a16:colId xmlns:a16="http://schemas.microsoft.com/office/drawing/2014/main" val="1505648163"/>
                    </a:ext>
                  </a:extLst>
                </a:gridCol>
                <a:gridCol w="1047763">
                  <a:extLst>
                    <a:ext uri="{9D8B030D-6E8A-4147-A177-3AD203B41FA5}">
                      <a16:colId xmlns:a16="http://schemas.microsoft.com/office/drawing/2014/main" val="1685095623"/>
                    </a:ext>
                  </a:extLst>
                </a:gridCol>
                <a:gridCol w="1390668">
                  <a:extLst>
                    <a:ext uri="{9D8B030D-6E8A-4147-A177-3AD203B41FA5}">
                      <a16:colId xmlns:a16="http://schemas.microsoft.com/office/drawing/2014/main" val="2666626658"/>
                    </a:ext>
                  </a:extLst>
                </a:gridCol>
                <a:gridCol w="876313">
                  <a:extLst>
                    <a:ext uri="{9D8B030D-6E8A-4147-A177-3AD203B41FA5}">
                      <a16:colId xmlns:a16="http://schemas.microsoft.com/office/drawing/2014/main" val="2566992137"/>
                    </a:ext>
                  </a:extLst>
                </a:gridCol>
              </a:tblGrid>
              <a:tr h="51487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ASSET CLASS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PENSION FUND ASSETS                                    As at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31-Dec-2018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PENSION FUND ASSETS                              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 at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31-Dec-2017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VARIANCE -          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DEC’18/DEC’17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039517"/>
                  </a:ext>
                </a:extLst>
              </a:tr>
              <a:tr h="1910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N' 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N' 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N' 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0248099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Domestic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Ordinary Shares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606,640.30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671,981.43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(65,341.13)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-9.72%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5708670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Foreign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Ordinary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Shares***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55,961.86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104,605.11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(48,643.25)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-46.50%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1483819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FGN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Securities: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6,311,234.07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73.07%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5,292,375.67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70.43%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1,018,858.40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19.25%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1632882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FGN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4,535,357.45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4,044,724.75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490,632.70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12.13%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5958106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Treasury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1,672,041.02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1,178,088.79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15.68%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493,952.23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41.93%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2046848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Agency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Bonds (NMRC &amp; FMBN)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11,566.85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5,819.92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5,746.94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3450122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Sukuk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85,042.09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56,556.11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28,485.98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50.37%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083325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Green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7,226.66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7,186.11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40.56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4646662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State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Govt. Securities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138,709.59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152,406.81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(13,697.22)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-8.99%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7258973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Corporate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Debt Securities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468,529.69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268,122.69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200,407.00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74.74%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9020935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Corporate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461,010.58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261,489.88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199,520.70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76.30%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9779647"/>
                  </a:ext>
                </a:extLst>
              </a:tr>
              <a:tr h="192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Corporate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Infrastructure Bonds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7,519.11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6,632.81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886.30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13.36%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6369413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Supra-National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6,913.22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11,434.52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(4,521.29)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-39.54%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4152076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Local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Money Market Securities: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709,653.98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681,352.43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28,301.55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239113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Banks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626,844.39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601,494.49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25,349.90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2713834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Commercial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82,809.59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79,857.94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2,951.65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1618189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Foreign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Money Market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Securities***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3,209.89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35,390.24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(32,180.35)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-90.93%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3591598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Mutual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Funds: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24,008.09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24,986.28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(978.19)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-3.91%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24246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Open/Close-End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8,473.05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7,336.58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1,136.47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15.49%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1443936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Reits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15,535.04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17,649.69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(2,114.65)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-11.98%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4551527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Real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Estate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Properties***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231,514.25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205,328.64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26,185.61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5067722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Private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Equity Fund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31,348.28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25,437.54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5,910.74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23.24%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9089354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Infrastructure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18,509.66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5,719.40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12,790.26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223.63%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155243"/>
                  </a:ext>
                </a:extLst>
              </a:tr>
              <a:tr h="191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Cash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 Other Assets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30,515.41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35,116.93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(4,601.52)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-13.10%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7046503"/>
                  </a:ext>
                </a:extLst>
              </a:tr>
              <a:tr h="2062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3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 </a:t>
                      </a:r>
                      <a:r>
                        <a:rPr lang="en-U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Assets Value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8,636,748.30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7,514,257.68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1,122,490.61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14.94%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4558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34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set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2398</TotalTime>
  <Words>688</Words>
  <Application>Microsoft Office PowerPoint</Application>
  <PresentationFormat>Widescreen</PresentationFormat>
  <Paragraphs>206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</vt:lpstr>
      <vt:lpstr>An update of activities of the National Pension Commission   A Presentation to the:  Capital Market Committee Meeting </vt:lpstr>
      <vt:lpstr>Outline</vt:lpstr>
      <vt:lpstr>Recent developments from last CMC Meeting</vt:lpstr>
      <vt:lpstr>Recent developments from last CMC Meeting…cont’d</vt:lpstr>
      <vt:lpstr> Summary of Pension Fund Assets – Dec. 18 Vs. Dec. 17</vt:lpstr>
    </vt:vector>
  </TitlesOfParts>
  <Company>National Pesnion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Ibrahim S. Kangiwa</dc:creator>
  <cp:lastModifiedBy>CMC Secretariat</cp:lastModifiedBy>
  <cp:revision>117</cp:revision>
  <cp:lastPrinted>2019-02-27T15:41:57Z</cp:lastPrinted>
  <dcterms:created xsi:type="dcterms:W3CDTF">2015-10-26T09:51:50Z</dcterms:created>
  <dcterms:modified xsi:type="dcterms:W3CDTF">2019-03-05T11:24:29Z</dcterms:modified>
</cp:coreProperties>
</file>