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81" r:id="rId4"/>
    <p:sldId id="278" r:id="rId5"/>
    <p:sldId id="282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31CC-BD66-4479-9D40-75681232B9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8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7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3/5/2019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2" y="847165"/>
            <a:ext cx="11064017" cy="4979528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An update of activities of the National Pension Commission </a:t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/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2200" b="1" dirty="0" smtClean="0">
                <a:solidFill>
                  <a:schemeClr val="tx1"/>
                </a:solidFill>
              </a:rPr>
              <a:t>A Presentation to the:</a:t>
            </a:r>
            <a:br>
              <a:rPr lang="en-GB" sz="2200" b="1" dirty="0" smtClean="0">
                <a:solidFill>
                  <a:schemeClr val="tx1"/>
                </a:solidFill>
              </a:rPr>
            </a:br>
            <a:r>
              <a:rPr lang="en-GB" sz="2200" b="1" dirty="0" smtClean="0">
                <a:solidFill>
                  <a:schemeClr val="tx1"/>
                </a:solidFill>
              </a:rPr>
              <a:t/>
            </a:r>
            <a:br>
              <a:rPr lang="en-GB" sz="22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Capital Market Committee Meeting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National Pension Commission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Abuja, Nigeria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MARCH, 2019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Outline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989" y="1303021"/>
            <a:ext cx="10959352" cy="49453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Recent developments from last CMC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Pension Statistics as at 31 December 2018</a:t>
            </a:r>
          </a:p>
        </p:txBody>
      </p:sp>
    </p:spTree>
    <p:extLst>
      <p:ext uri="{BB962C8B-B14F-4D97-AF65-F5344CB8AC3E}">
        <p14:creationId xmlns:p14="http://schemas.microsoft.com/office/powerpoint/2010/main" val="32926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7" y="271165"/>
            <a:ext cx="11658599" cy="73876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Recent developments from last CMC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09934"/>
            <a:ext cx="11197386" cy="5644867"/>
          </a:xfrm>
        </p:spPr>
        <p:txBody>
          <a:bodyPr>
            <a:noAutofit/>
          </a:bodyPr>
          <a:lstStyle/>
          <a:p>
            <a:pPr marL="457207" lvl="1" indent="0" algn="just">
              <a:buNone/>
            </a:pPr>
            <a:r>
              <a:rPr lang="en-GB" sz="2400" dirty="0" smtClean="0"/>
              <a:t>The revised </a:t>
            </a:r>
            <a:r>
              <a:rPr lang="en-GB" sz="2400" dirty="0"/>
              <a:t>Regulation on Investment of Pension Fund Assets had been approved and released with effect from 1 February, 2019</a:t>
            </a:r>
            <a:r>
              <a:rPr lang="en-GB" sz="2400" dirty="0" smtClean="0"/>
              <a:t>. The Regulation has been updated </a:t>
            </a:r>
            <a:r>
              <a:rPr lang="en-GB" sz="2400" dirty="0"/>
              <a:t>to </a:t>
            </a:r>
            <a:r>
              <a:rPr lang="en-GB" sz="2400" dirty="0" smtClean="0"/>
              <a:t>include the following Funds under </a:t>
            </a:r>
            <a:r>
              <a:rPr lang="en-GB" sz="2400" dirty="0"/>
              <a:t>the RSA MultiFund Structure :</a:t>
            </a:r>
          </a:p>
          <a:p>
            <a:pPr marL="1485916" lvl="2" indent="-571500" algn="just">
              <a:buFont typeface="+mj-lt"/>
              <a:buAutoNum type="romanLcPeriod"/>
            </a:pPr>
            <a:r>
              <a:rPr lang="en-GB" sz="2000" dirty="0"/>
              <a:t>Fund V - the Non-Interest Fund;</a:t>
            </a:r>
          </a:p>
          <a:p>
            <a:pPr marL="1485916" lvl="2" indent="-571500" algn="just">
              <a:buFont typeface="+mj-lt"/>
              <a:buAutoNum type="romanLcPeriod"/>
            </a:pPr>
            <a:r>
              <a:rPr lang="en-GB" sz="2000" dirty="0"/>
              <a:t>Fund VI – the </a:t>
            </a:r>
            <a:r>
              <a:rPr lang="en-GB" sz="2000" dirty="0" smtClean="0"/>
              <a:t>MicroPension Fund.</a:t>
            </a:r>
            <a:endParaRPr lang="en-GB" sz="2000" dirty="0"/>
          </a:p>
          <a:p>
            <a:pPr marL="512763" lvl="2" indent="0" algn="just">
              <a:buNone/>
            </a:pPr>
            <a:r>
              <a:rPr lang="en-GB" sz="2400" dirty="0" smtClean="0"/>
              <a:t>Other </a:t>
            </a:r>
            <a:r>
              <a:rPr lang="en-GB" sz="2400" dirty="0"/>
              <a:t>amendments to make the Investment Regulation more flexible include:</a:t>
            </a:r>
          </a:p>
          <a:p>
            <a:pPr marL="1485916" lvl="2" indent="-571500" algn="just">
              <a:buFont typeface="+mj-lt"/>
              <a:buAutoNum type="romanLcPeriod"/>
            </a:pPr>
            <a:r>
              <a:rPr lang="en-GB" sz="2000" dirty="0" smtClean="0"/>
              <a:t>The upward review of investment limits for State &amp; Local Government Bonds, Corporate Debt Securities, Supranational Bonds, Ordinary Shares and Open/Close-ended Funds.</a:t>
            </a:r>
          </a:p>
        </p:txBody>
      </p:sp>
    </p:spTree>
    <p:extLst>
      <p:ext uri="{BB962C8B-B14F-4D97-AF65-F5344CB8AC3E}">
        <p14:creationId xmlns:p14="http://schemas.microsoft.com/office/powerpoint/2010/main" val="29931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716505"/>
            <a:ext cx="11197386" cy="4938296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3500" b="1" dirty="0" smtClean="0"/>
              <a:t>2018 Recap: </a:t>
            </a:r>
            <a:endParaRPr lang="en-US" sz="3500" b="1" dirty="0"/>
          </a:p>
          <a:p>
            <a:pPr marL="342906" lvl="1" indent="-342906" algn="just"/>
            <a:r>
              <a:rPr lang="en-US" sz="2800" dirty="0"/>
              <a:t>The total value of pension assets amounted to </a:t>
            </a:r>
            <a:r>
              <a:rPr lang="en-US" sz="2800" strike="dblStrike" dirty="0"/>
              <a:t>N</a:t>
            </a:r>
            <a:r>
              <a:rPr lang="en-US" sz="2800" dirty="0"/>
              <a:t>8.63Trillion as at 31 December, 2018, representing a net growth of </a:t>
            </a:r>
            <a:r>
              <a:rPr lang="en-US" sz="2800" b="1" strike="dblStrike" dirty="0"/>
              <a:t>N</a:t>
            </a:r>
            <a:r>
              <a:rPr lang="en-US" sz="2800" b="1" dirty="0"/>
              <a:t>1.12Trillion</a:t>
            </a:r>
            <a:r>
              <a:rPr lang="en-US" sz="2800" dirty="0"/>
              <a:t> (15%), when compared with the value of </a:t>
            </a:r>
            <a:r>
              <a:rPr lang="en-US" sz="2800" strike="dblStrike" dirty="0"/>
              <a:t>N</a:t>
            </a:r>
            <a:r>
              <a:rPr lang="en-US" sz="2800" dirty="0"/>
              <a:t>7.51Trillion as at 31 December, 2017. The net increase in the value of assets was mainly due to new pension contributions and investment incomes on fixed income securities.  </a:t>
            </a:r>
          </a:p>
          <a:p>
            <a:pPr marL="342906" lvl="1" indent="-342906" algn="just"/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6859" y="271165"/>
            <a:ext cx="11523927" cy="73876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Recent developments from last CMC </a:t>
            </a:r>
            <a:r>
              <a:rPr lang="en-US" sz="4000" b="1" dirty="0" smtClean="0">
                <a:solidFill>
                  <a:schemeClr val="tx1"/>
                </a:solidFill>
              </a:rPr>
              <a:t>Meeting…cont’d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821"/>
            <a:ext cx="12021671" cy="425680"/>
          </a:xfrm>
        </p:spPr>
        <p:txBody>
          <a:bodyPr/>
          <a:lstStyle/>
          <a:p>
            <a:pPr algn="ctr"/>
            <a:r>
              <a:rPr lang="en-US" sz="3800" b="1" dirty="0" smtClean="0"/>
              <a:t>	</a:t>
            </a:r>
            <a:r>
              <a:rPr lang="en-US" sz="3400" b="1" dirty="0" smtClean="0"/>
              <a:t>Summary of Pension Fund Assets – Dec. 18 Vs. Dec. 17</a:t>
            </a:r>
            <a:endParaRPr lang="en-US" sz="3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9142" y="6283866"/>
            <a:ext cx="11470341" cy="4196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***These are legacy assets of the AES/CPFA funds.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December 2018 figures </a:t>
            </a:r>
            <a:r>
              <a:rPr lang="en-US" sz="1400" b="1" dirty="0">
                <a:solidFill>
                  <a:schemeClr val="tx1"/>
                </a:solidFill>
              </a:rPr>
              <a:t>are tentative as year 2018 audit of pension funds is yet to be concluded.</a:t>
            </a:r>
          </a:p>
        </p:txBody>
      </p:sp>
      <p:graphicFrame>
        <p:nvGraphicFramePr>
          <p:cNvPr id="6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74291"/>
              </p:ext>
            </p:extLst>
          </p:nvPr>
        </p:nvGraphicFramePr>
        <p:xfrm>
          <a:off x="614149" y="750638"/>
          <a:ext cx="11125334" cy="553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40">
                  <a:extLst>
                    <a:ext uri="{9D8B030D-6E8A-4147-A177-3AD203B41FA5}">
                      <a16:colId xmlns:a16="http://schemas.microsoft.com/office/drawing/2014/main" val="4148115994"/>
                    </a:ext>
                  </a:extLst>
                </a:gridCol>
                <a:gridCol w="1524018">
                  <a:extLst>
                    <a:ext uri="{9D8B030D-6E8A-4147-A177-3AD203B41FA5}">
                      <a16:colId xmlns:a16="http://schemas.microsoft.com/office/drawing/2014/main" val="3107514608"/>
                    </a:ext>
                  </a:extLst>
                </a:gridCol>
                <a:gridCol w="1276365">
                  <a:extLst>
                    <a:ext uri="{9D8B030D-6E8A-4147-A177-3AD203B41FA5}">
                      <a16:colId xmlns:a16="http://schemas.microsoft.com/office/drawing/2014/main" val="1287333206"/>
                    </a:ext>
                  </a:extLst>
                </a:gridCol>
                <a:gridCol w="1428767">
                  <a:extLst>
                    <a:ext uri="{9D8B030D-6E8A-4147-A177-3AD203B41FA5}">
                      <a16:colId xmlns:a16="http://schemas.microsoft.com/office/drawing/2014/main" val="1505648163"/>
                    </a:ext>
                  </a:extLst>
                </a:gridCol>
                <a:gridCol w="1047763">
                  <a:extLst>
                    <a:ext uri="{9D8B030D-6E8A-4147-A177-3AD203B41FA5}">
                      <a16:colId xmlns:a16="http://schemas.microsoft.com/office/drawing/2014/main" val="1685095623"/>
                    </a:ext>
                  </a:extLst>
                </a:gridCol>
                <a:gridCol w="1390668">
                  <a:extLst>
                    <a:ext uri="{9D8B030D-6E8A-4147-A177-3AD203B41FA5}">
                      <a16:colId xmlns:a16="http://schemas.microsoft.com/office/drawing/2014/main" val="2666626658"/>
                    </a:ext>
                  </a:extLst>
                </a:gridCol>
                <a:gridCol w="876313">
                  <a:extLst>
                    <a:ext uri="{9D8B030D-6E8A-4147-A177-3AD203B41FA5}">
                      <a16:colId xmlns:a16="http://schemas.microsoft.com/office/drawing/2014/main" val="2566992137"/>
                    </a:ext>
                  </a:extLst>
                </a:gridCol>
              </a:tblGrid>
              <a:tr h="5148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CLASS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PENSION FUND ASSETS                                    As at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31-Dec-2018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PENSION FUND ASSETS                              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31-Dec-2017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 -   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DEC’18/DEC’17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039517"/>
                  </a:ext>
                </a:extLst>
              </a:tr>
              <a:tr h="1910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N'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N'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N'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248099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Domestic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Ordinary Shares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606,640.30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671,981.43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(65,341.13)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-9.72%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5708670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Foreign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Ordinary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Shares***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55,961.86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104,605.11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(48,643.25)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1483819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FGN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Securities: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6,311,234.07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5,292,375.67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1,018,858.40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1632882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FGN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4,535,357.45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4,044,724.75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490,632.70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958106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Treasury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1,672,041.02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1,178,088.79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493,952.23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2046848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Agency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 (NMRC &amp; FMBN)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11,566.85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5,819.92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5,746.94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3450122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Sukuk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85,042.09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56,556.11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28,485.98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083325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Green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7,226.66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7,186.11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40.56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4646662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Govt. Securities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138,709.59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152,406.81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(13,697.22)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-8.99%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7258973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Corporate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Debt Securities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468,529.69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268,122.69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200,407.00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9020935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Corporate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461,010.58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261,489.88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199,520.70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9779647"/>
                  </a:ext>
                </a:extLst>
              </a:tr>
              <a:tr h="192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Corporate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7,519.11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6,632.81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886.30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369413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Supra-National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6,913.22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11,434.52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(4,521.29)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-39.54%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4152076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Local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Market Securities: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709,653.98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681,352.43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28,301.55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239113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Banks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626,844.39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601,494.49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25,349.90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713834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Commercial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82,809.59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79,857.94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2,951.65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618189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Foreign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Market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Securities***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3,209.89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35,390.24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(32,180.35)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-90.93%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3591598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Mutual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24,008.09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24,986.28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(978.19)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-3.91%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24246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Open/Close-End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8,473.05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7,336.58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1,136.47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1443936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15,535.04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17,649.69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(2,114.65)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-11.98%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4551527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Properties***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231,514.25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205,328.64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26,185.61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5067722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Private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31,348.28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25,437.54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5,910.74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9089354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Infrastructure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18,509.66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5,719.40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12,790.26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223.63%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55243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Cash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Other Assets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30,515.41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35,116.93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(4,601.52)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-13.10%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7046503"/>
                  </a:ext>
                </a:extLst>
              </a:tr>
              <a:tr h="206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</a:t>
                      </a:r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 Value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8,636,748.30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7,514,257.68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1,122,490.61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455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688</Words>
  <Application>Microsoft Office PowerPoint</Application>
  <PresentationFormat>Widescreen</PresentationFormat>
  <Paragraphs>206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An update of activities of the National Pension Commission   A Presentation to the:  Capital Market Committee Meeting </vt:lpstr>
      <vt:lpstr>Outline</vt:lpstr>
      <vt:lpstr>Recent developments from last CMC Meeting</vt:lpstr>
      <vt:lpstr>Recent developments from last CMC Meeting…cont’d</vt:lpstr>
      <vt:lpstr> Summary of Pension Fund Assets – Dec. 18 Vs. Dec. 17</vt:lpstr>
    </vt:vector>
  </TitlesOfParts>
  <Company>National Pesnion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CMC Secretariat</cp:lastModifiedBy>
  <cp:revision>117</cp:revision>
  <cp:lastPrinted>2019-02-27T15:41:57Z</cp:lastPrinted>
  <dcterms:created xsi:type="dcterms:W3CDTF">2015-10-26T09:51:50Z</dcterms:created>
  <dcterms:modified xsi:type="dcterms:W3CDTF">2019-03-05T11:24:29Z</dcterms:modified>
</cp:coreProperties>
</file>