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  <p:sldMasterId id="2147483870" r:id="rId2"/>
  </p:sldMasterIdLst>
  <p:notesMasterIdLst>
    <p:notesMasterId r:id="rId9"/>
  </p:notesMasterIdLst>
  <p:handoutMasterIdLst>
    <p:handoutMasterId r:id="rId10"/>
  </p:handoutMasterIdLst>
  <p:sldIdLst>
    <p:sldId id="256" r:id="rId3"/>
    <p:sldId id="279" r:id="rId4"/>
    <p:sldId id="281" r:id="rId5"/>
    <p:sldId id="284" r:id="rId6"/>
    <p:sldId id="286" r:id="rId7"/>
    <p:sldId id="288" r:id="rId8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3" autoAdjust="0"/>
    <p:restoredTop sz="94660"/>
  </p:normalViewPr>
  <p:slideViewPr>
    <p:cSldViewPr snapToGrid="0">
      <p:cViewPr varScale="1">
        <p:scale>
          <a:sx n="72" d="100"/>
          <a:sy n="72" d="100"/>
        </p:scale>
        <p:origin x="95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8B1ED1-93C3-4131-8D7E-70937BDC4D9A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18E7DE-118F-4875-88E9-0E9A8AA9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17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5AC1FC-986A-46BE-8D03-4EFFE84368DF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1D31CC-BD66-4479-9D40-75681232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4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7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1447802"/>
            <a:ext cx="8827957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4777380"/>
            <a:ext cx="882795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78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4800587"/>
            <a:ext cx="882795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685800"/>
            <a:ext cx="8827957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7" y="5367325"/>
            <a:ext cx="882795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3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1447800"/>
            <a:ext cx="8827957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3657600"/>
            <a:ext cx="8827957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66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3" y="1447800"/>
            <a:ext cx="800139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904" y="3771174"/>
            <a:ext cx="7281545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4350657"/>
            <a:ext cx="8827957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530" y="971253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2921" y="2613787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370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3124201"/>
            <a:ext cx="88279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592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113" y="1981200"/>
            <a:ext cx="29476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633" y="2667000"/>
            <a:ext cx="2928112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4672" y="1981200"/>
            <a:ext cx="29370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4116" y="2667000"/>
            <a:ext cx="294756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1981200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6556" y="2667000"/>
            <a:ext cx="293287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512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633" y="4250949"/>
            <a:ext cx="294081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633" y="2209800"/>
            <a:ext cx="294081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633" y="4827213"/>
            <a:ext cx="294081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0389" y="4250949"/>
            <a:ext cx="29312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90388" y="2209800"/>
            <a:ext cx="293128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9035" y="4827212"/>
            <a:ext cx="29351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4250949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6555" y="2209800"/>
            <a:ext cx="2932877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6433" y="4827210"/>
            <a:ext cx="293676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5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295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6377" y="430215"/>
            <a:ext cx="1753057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633" y="773205"/>
            <a:ext cx="7425083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2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1447802"/>
            <a:ext cx="8827957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4777380"/>
            <a:ext cx="882795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856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1495447" y="11107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14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1495447" y="11107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fld id="{6E2B0113-EB89-4EFD-A4AE-D69E8FA116DA}" type="slidenum">
              <a:rPr lang="en-US" sz="1800" smtClean="0">
                <a:solidFill>
                  <a:srgbClr val="000000"/>
                </a:solidFill>
              </a:rPr>
              <a:pPr defTabSz="914400"/>
              <a:t>‹#›</a:t>
            </a:fld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02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2861735"/>
            <a:ext cx="8827956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991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2060577"/>
            <a:ext cx="439748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2056093"/>
            <a:ext cx="4397487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483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1905000"/>
            <a:ext cx="439748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601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5969" y="1905000"/>
            <a:ext cx="43974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5969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422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5676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712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1447800"/>
            <a:ext cx="340194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63" y="1447800"/>
            <a:ext cx="5197351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129282"/>
            <a:ext cx="3401949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087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1854192"/>
            <a:ext cx="5094232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51357" y="1143000"/>
            <a:ext cx="320123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657600"/>
            <a:ext cx="508630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7507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4800587"/>
            <a:ext cx="882795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685800"/>
            <a:ext cx="8827957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7" y="5367325"/>
            <a:ext cx="882795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1158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1447800"/>
            <a:ext cx="8827957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3657600"/>
            <a:ext cx="8827957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7325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3" y="1447800"/>
            <a:ext cx="800139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904" y="3771174"/>
            <a:ext cx="7281545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4350657"/>
            <a:ext cx="8827957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530" y="971253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2921" y="2613787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907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2861735"/>
            <a:ext cx="8827956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6429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3124201"/>
            <a:ext cx="88279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388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113" y="1981200"/>
            <a:ext cx="29476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633" y="2667000"/>
            <a:ext cx="2928112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4672" y="1981200"/>
            <a:ext cx="29370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4116" y="2667000"/>
            <a:ext cx="294756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1981200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6556" y="2667000"/>
            <a:ext cx="293287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4282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633" y="4250949"/>
            <a:ext cx="294081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633" y="2209800"/>
            <a:ext cx="294081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633" y="4827213"/>
            <a:ext cx="294081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0389" y="4250949"/>
            <a:ext cx="29312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90388" y="2209800"/>
            <a:ext cx="293128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9035" y="4827212"/>
            <a:ext cx="29351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4250949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6555" y="2209800"/>
            <a:ext cx="2932877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6433" y="4827210"/>
            <a:ext cx="293676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0177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9432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6377" y="430215"/>
            <a:ext cx="1753057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633" y="773205"/>
            <a:ext cx="7425083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71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2060577"/>
            <a:ext cx="439748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2056093"/>
            <a:ext cx="4397487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57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1905000"/>
            <a:ext cx="439748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601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5969" y="1905000"/>
            <a:ext cx="43974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5969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2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8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1447800"/>
            <a:ext cx="340194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63" y="1447800"/>
            <a:ext cx="5197351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129282"/>
            <a:ext cx="3401949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1854192"/>
            <a:ext cx="5094232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51357" y="1143000"/>
            <a:ext cx="320123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657600"/>
            <a:ext cx="508630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38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399243" y="1676400"/>
            <a:ext cx="37592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7586443" y="-457200"/>
            <a:ext cx="21336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8399243" y="6096000"/>
            <a:ext cx="13208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205317" y="2667000"/>
            <a:ext cx="5588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119717" y="2895600"/>
            <a:ext cx="31496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280" y="452718"/>
            <a:ext cx="940717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2052925"/>
            <a:ext cx="8948872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8419" y="1790661"/>
            <a:ext cx="990599" cy="30487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 defTabSz="914400"/>
              <a:t>11/19/2019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4413" y="3225261"/>
            <a:ext cx="3859795" cy="304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pic>
        <p:nvPicPr>
          <p:cNvPr id="13" name="Picture 12" descr="E:\PENCOM LOGO final 24062015.png"/>
          <p:cNvPicPr/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425" y="5536197"/>
            <a:ext cx="1729680" cy="1245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01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399243" y="1676400"/>
            <a:ext cx="37592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7586443" y="-457200"/>
            <a:ext cx="21336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8399243" y="6096000"/>
            <a:ext cx="13208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205317" y="2667000"/>
            <a:ext cx="5588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119717" y="2895600"/>
            <a:ext cx="31496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280" y="452718"/>
            <a:ext cx="940717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2052925"/>
            <a:ext cx="8948872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8419" y="1790661"/>
            <a:ext cx="990599" cy="30487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r>
              <a:rPr lang="en-US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4413" y="3225261"/>
            <a:ext cx="3859795" cy="304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pic>
        <p:nvPicPr>
          <p:cNvPr id="13" name="Picture 12" descr="E:\PENCOM LOGO final 24062015.png"/>
          <p:cNvPicPr/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425" y="5536197"/>
            <a:ext cx="1729680" cy="1245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957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  <p:sldLayoutId id="2147483887" r:id="rId17"/>
  </p:sldLayoutIdLst>
  <p:hf hdr="0" ftr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682" y="847165"/>
            <a:ext cx="11064017" cy="4979528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tx1"/>
                </a:solidFill>
              </a:rPr>
              <a:t>An update of activities of the National Pension Commission </a:t>
            </a:r>
            <a:br>
              <a:rPr lang="en-GB" sz="4000" b="1" dirty="0">
                <a:solidFill>
                  <a:schemeClr val="tx1"/>
                </a:solidFill>
              </a:rPr>
            </a:br>
            <a:br>
              <a:rPr lang="en-GB" sz="3600" b="1" dirty="0">
                <a:solidFill>
                  <a:schemeClr val="tx1"/>
                </a:solidFill>
              </a:rPr>
            </a:br>
            <a:r>
              <a:rPr lang="en-GB" sz="2200" b="1" dirty="0">
                <a:solidFill>
                  <a:schemeClr val="tx1"/>
                </a:solidFill>
              </a:rPr>
              <a:t>A Presentation to the:</a:t>
            </a:r>
            <a:br>
              <a:rPr lang="en-GB" sz="2200" b="1" dirty="0">
                <a:solidFill>
                  <a:schemeClr val="tx1"/>
                </a:solidFill>
              </a:rPr>
            </a:br>
            <a:br>
              <a:rPr lang="en-GB" sz="22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Capital Market Committee Meeting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82" y="5611540"/>
            <a:ext cx="73152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National Pension Commission</a:t>
            </a:r>
          </a:p>
          <a:p>
            <a:r>
              <a:rPr lang="en-US" b="1" dirty="0">
                <a:solidFill>
                  <a:schemeClr val="tx1"/>
                </a:solidFill>
              </a:rPr>
              <a:t>Abuja, Nigeria</a:t>
            </a:r>
          </a:p>
          <a:p>
            <a:r>
              <a:rPr lang="en-US" b="1" dirty="0">
                <a:solidFill>
                  <a:schemeClr val="tx1"/>
                </a:solidFill>
              </a:rPr>
              <a:t>November, 2019</a:t>
            </a:r>
          </a:p>
        </p:txBody>
      </p:sp>
    </p:spTree>
    <p:extLst>
      <p:ext uri="{BB962C8B-B14F-4D97-AF65-F5344CB8AC3E}">
        <p14:creationId xmlns:p14="http://schemas.microsoft.com/office/powerpoint/2010/main" val="336073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0989" y="1303021"/>
            <a:ext cx="10959352" cy="49453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Recent developments from last CMC Meeting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/>
              <a:t>Pension Statistics as at 30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292620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187" y="271165"/>
            <a:ext cx="11658599" cy="73876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Recent developments from last CMC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59" y="1009934"/>
            <a:ext cx="11197386" cy="5644867"/>
          </a:xfrm>
        </p:spPr>
        <p:txBody>
          <a:bodyPr>
            <a:noAutofit/>
          </a:bodyPr>
          <a:lstStyle/>
          <a:p>
            <a:pPr lvl="1" algn="just"/>
            <a:r>
              <a:rPr lang="en-US" sz="2800" dirty="0"/>
              <a:t>The Securities and Exchange Commission (SEC) had issued a circular directing that only Capital  Market Operators duly registered by SEC  are eligible  to  be paid  brokerage  fee/receiving agents Commission and such  Operators shall not pay or offer a percentage  of the commission earned from service provided in a transaction as an incentive for investment.</a:t>
            </a:r>
          </a:p>
          <a:p>
            <a:pPr lvl="1" algn="just"/>
            <a:r>
              <a:rPr lang="en-US" sz="2800" dirty="0"/>
              <a:t>Accordingly, the Commission directed all PFAs in line with the SEC directive, that PFAs are no longer required to negotiate or receive a portion of the brokerage commission from Primary Dealer Market Makers (PDMMs)/Issuing Houses/Receiving Agents on  Primary Market Bonds Transactions.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315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187" y="271165"/>
            <a:ext cx="11658599" cy="73876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Recent developments from last CMC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59" y="1009934"/>
            <a:ext cx="11197386" cy="5644867"/>
          </a:xfrm>
        </p:spPr>
        <p:txBody>
          <a:bodyPr>
            <a:noAutofit/>
          </a:bodyPr>
          <a:lstStyle/>
          <a:p>
            <a:pPr marL="457207" lvl="1" indent="0" algn="just">
              <a:buNone/>
            </a:pPr>
            <a:r>
              <a:rPr lang="en-US" sz="3000" dirty="0"/>
              <a:t>The Commission is currently developing the framework for  the implementation of Non-Interest Fund (Fund VI).</a:t>
            </a:r>
          </a:p>
          <a:p>
            <a:pPr marL="457207" lvl="1" indent="0" algn="just">
              <a:buNone/>
            </a:pPr>
            <a:r>
              <a:rPr lang="en-US" sz="3000" dirty="0"/>
              <a:t>Already liaising with SEC and CBN in this regard.</a:t>
            </a:r>
          </a:p>
          <a:p>
            <a:pPr marL="457207" lvl="1" indent="0" algn="just">
              <a:buNone/>
            </a:pPr>
            <a:r>
              <a:rPr lang="en-US" sz="3000" dirty="0"/>
              <a:t>The implementation Framework is expected to be exposed to pension operators and other relevant stakeholders  soonest.</a:t>
            </a:r>
          </a:p>
        </p:txBody>
      </p:sp>
    </p:spTree>
    <p:extLst>
      <p:ext uri="{BB962C8B-B14F-4D97-AF65-F5344CB8AC3E}">
        <p14:creationId xmlns:p14="http://schemas.microsoft.com/office/powerpoint/2010/main" val="2375834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407" y="103802"/>
            <a:ext cx="9893382" cy="870756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Summary of Pension Fund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05" y="1051034"/>
            <a:ext cx="11568571" cy="5722745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n-US" sz="9200"/>
              <a:t> The </a:t>
            </a:r>
            <a:r>
              <a:rPr lang="en-US" sz="9200" dirty="0"/>
              <a:t>total value of pension assets amounted to N9.58 Trillion 	as at 30 September, 2019, representing a net quarterly 	growth of N257.32 billion (2.76%), when compared with the 	value of N9.33Trillion as at 30 June, 2019. The net increase 	was mainly due to new pension contributions and 	investment incomes largely on fixed income securities.  </a:t>
            </a:r>
          </a:p>
          <a:p>
            <a:pPr algn="just"/>
            <a:r>
              <a:rPr lang="en-US" sz="9200" dirty="0"/>
              <a:t> Investments in FGN Securities</a:t>
            </a:r>
          </a:p>
          <a:p>
            <a:pPr marL="0" indent="0" algn="just">
              <a:buNone/>
            </a:pPr>
            <a:r>
              <a:rPr lang="en-US" sz="9200" dirty="0"/>
              <a:t>    The value of investments in FGN Securities amounted to 	N6.84 trillion, representing over 71% of total industry 	portfolio. 	This was made up of investments in FGN Bonds 	(N4.48 trillion); 	Treasury Bills (N2.26 trillion); Agency Bonds 	(N10.69 billion); FGN </a:t>
            </a:r>
            <a:r>
              <a:rPr lang="en-US" sz="9200" dirty="0" err="1"/>
              <a:t>Sukuk</a:t>
            </a:r>
            <a:r>
              <a:rPr lang="en-US" sz="9200" dirty="0"/>
              <a:t> (N80.53 billion) and FGN Green 	Bond (N13.38 billion).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83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4821"/>
            <a:ext cx="12021671" cy="778640"/>
          </a:xfrm>
        </p:spPr>
        <p:txBody>
          <a:bodyPr/>
          <a:lstStyle/>
          <a:p>
            <a:pPr algn="ctr"/>
            <a:r>
              <a:rPr lang="en-US" sz="3800" b="1" dirty="0"/>
              <a:t>	</a:t>
            </a:r>
            <a:r>
              <a:rPr lang="en-US" sz="3600" b="1" dirty="0">
                <a:solidFill>
                  <a:schemeClr val="tx1"/>
                </a:solidFill>
              </a:rPr>
              <a:t>Summary of Pension Fund Assets – September 2019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9142" y="6674068"/>
            <a:ext cx="11302748" cy="1839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200" b="1" dirty="0">
                <a:solidFill>
                  <a:srgbClr val="000000"/>
                </a:solidFill>
              </a:rPr>
              <a:t>***These are legacy assets of the AES/CPFA funds.</a:t>
            </a:r>
          </a:p>
          <a:p>
            <a:r>
              <a:rPr lang="en-US" sz="1200" b="1" dirty="0">
                <a:solidFill>
                  <a:srgbClr val="000000"/>
                </a:solidFill>
              </a:rPr>
              <a:t>.</a:t>
            </a:r>
          </a:p>
        </p:txBody>
      </p:sp>
      <p:graphicFrame>
        <p:nvGraphicFramePr>
          <p:cNvPr id="6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523366"/>
              </p:ext>
            </p:extLst>
          </p:nvPr>
        </p:nvGraphicFramePr>
        <p:xfrm>
          <a:off x="525517" y="861846"/>
          <a:ext cx="11046375" cy="5769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0654">
                  <a:extLst>
                    <a:ext uri="{9D8B030D-6E8A-4147-A177-3AD203B41FA5}">
                      <a16:colId xmlns:a16="http://schemas.microsoft.com/office/drawing/2014/main" val="4148115994"/>
                    </a:ext>
                  </a:extLst>
                </a:gridCol>
                <a:gridCol w="1514288">
                  <a:extLst>
                    <a:ext uri="{9D8B030D-6E8A-4147-A177-3AD203B41FA5}">
                      <a16:colId xmlns:a16="http://schemas.microsoft.com/office/drawing/2014/main" val="3107514608"/>
                    </a:ext>
                  </a:extLst>
                </a:gridCol>
                <a:gridCol w="1268213">
                  <a:extLst>
                    <a:ext uri="{9D8B030D-6E8A-4147-A177-3AD203B41FA5}">
                      <a16:colId xmlns:a16="http://schemas.microsoft.com/office/drawing/2014/main" val="1287333206"/>
                    </a:ext>
                  </a:extLst>
                </a:gridCol>
                <a:gridCol w="1419643">
                  <a:extLst>
                    <a:ext uri="{9D8B030D-6E8A-4147-A177-3AD203B41FA5}">
                      <a16:colId xmlns:a16="http://schemas.microsoft.com/office/drawing/2014/main" val="1505648163"/>
                    </a:ext>
                  </a:extLst>
                </a:gridCol>
                <a:gridCol w="1041073">
                  <a:extLst>
                    <a:ext uri="{9D8B030D-6E8A-4147-A177-3AD203B41FA5}">
                      <a16:colId xmlns:a16="http://schemas.microsoft.com/office/drawing/2014/main" val="1685095623"/>
                    </a:ext>
                  </a:extLst>
                </a:gridCol>
                <a:gridCol w="1381787">
                  <a:extLst>
                    <a:ext uri="{9D8B030D-6E8A-4147-A177-3AD203B41FA5}">
                      <a16:colId xmlns:a16="http://schemas.microsoft.com/office/drawing/2014/main" val="2666626658"/>
                    </a:ext>
                  </a:extLst>
                </a:gridCol>
                <a:gridCol w="870717">
                  <a:extLst>
                    <a:ext uri="{9D8B030D-6E8A-4147-A177-3AD203B41FA5}">
                      <a16:colId xmlns:a16="http://schemas.microsoft.com/office/drawing/2014/main" val="2566992137"/>
                    </a:ext>
                  </a:extLst>
                </a:gridCol>
              </a:tblGrid>
              <a:tr h="49055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ASSET CLASS((44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PENSION FUND ASSETS                                    As at 30-Sept-2019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PENSION FUND ASSETS                                    As at 30-June-2019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VARIANCE -           Jun’19/Mar’18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039517"/>
                  </a:ext>
                </a:extLst>
              </a:tr>
              <a:tr h="3103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N' 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N' 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N' 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0248099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Domestic Ordinary Shares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492,082.59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536,970.88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5.76%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(44,888.29)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-8.36%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5708670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Foreign Ordinary Shares***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65,141.76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64,874.36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0.70%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267.40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0.41%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31483819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FGN Securities: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6,844,876.52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71.43%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6,486,252.37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69.55%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358,624.15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5.53%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01632882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FGN 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4,476,590.84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4,438,879.32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47.60%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37,711.52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0.85%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25958106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Treasury Bills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2,263,693.75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23.62%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1,937,322.15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20.77%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326,371.60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16.85%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52046848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Agency Bonds (NMRC &amp; FMBN)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10,690.06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11,817.28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0.13%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(1,127.22)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-9.54%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43450122"/>
                  </a:ext>
                </a:extLst>
              </a:tr>
              <a:tr h="260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Sukuk 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80,525.32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86,102.91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0.92%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(5,577.59)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-6.48%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0083325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Green 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13,376.55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12,130.70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0.13%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1,245.85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10.27%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4646662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State Govt. Securities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125,242.84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129,600.92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1.39%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(4,358.08)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-3.36%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7258973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Corporate Debt Securities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621,955.85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505,820.54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5.42%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116,135.31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22.96%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09020935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Corporate 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572,417.68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494,328.01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78,089.67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15.80%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79779647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Corporate Infrastructure 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49,538.17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11,492.53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0.12%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38,045.64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331.05%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26369413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Supra-National Bonds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  4,030.98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6,028.07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(1,997.09)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33.13%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4152076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Local Money Market Securities: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GB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1,074,563.09</a:t>
                      </a:r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11.21%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1,045,732.28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11.21%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28,830.81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2.76%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6239113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Banks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951,280.66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940,684.49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10.09%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10,596.17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02713834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Commercial Papers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123,282.43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105,047.79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18,234.64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17.36%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11618189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Foreign Money Market Securities***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  8,417.81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1,817.34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6,600.47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363.19%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43591598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Mutual Funds: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21,813.43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23,669.86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0.25%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(1,856.43)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-7.84%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24246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Open/Close-End Funds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  9,903.02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9,295.95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607.07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6.53%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1443936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Reits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11,910.40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14,373.91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0.15%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(2,463.51)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-17.14%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4551527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Real Estate Properties***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240,651.31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250,018.93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2.68%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(9,367.62)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-3.75%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85067722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Private Equity Fund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32,053.89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31,536.85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0.34%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517.04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1.64%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9089354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Infrastructure Fund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34,895.96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29,174.17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0.31%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5,721.29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19.61%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155243"/>
                  </a:ext>
                </a:extLst>
              </a:tr>
              <a:tr h="19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Cash &amp; Other Assets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17,303.79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214,214.63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(196,910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-91.92%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7046503"/>
                  </a:ext>
                </a:extLst>
              </a:tr>
              <a:tr h="2109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Assets Value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3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9,583,029.81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3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100.00%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9,325,711.19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100.00%</a:t>
                      </a:r>
                      <a:endParaRPr lang="en-US" sz="13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1" marR="7131" marT="7131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3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257,318.62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457207" rtl="0" eaLnBrk="1" fontAlgn="b" latinLnBrk="0" hangingPunct="1"/>
                      <a:r>
                        <a:rPr lang="en-GB" sz="13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2.76%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04558867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>
                    <a:tint val="75000"/>
                    <a:alpha val="60000"/>
                  </a:srgbClr>
                </a:solidFill>
              </a:rPr>
              <a:t>5/10/2019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71889" y="6064469"/>
            <a:ext cx="449781" cy="396413"/>
          </a:xfr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2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1_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3268</TotalTime>
  <Words>795</Words>
  <Application>Microsoft Office PowerPoint</Application>
  <PresentationFormat>Widescreen</PresentationFormat>
  <Paragraphs>208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</vt:lpstr>
      <vt:lpstr>1_Ion</vt:lpstr>
      <vt:lpstr>An update of activities of the National Pension Commission   A Presentation to the:  Capital Market Committee Meeting </vt:lpstr>
      <vt:lpstr>Outline</vt:lpstr>
      <vt:lpstr>Recent developments from last CMC Meeting</vt:lpstr>
      <vt:lpstr>Recent developments from last CMC Meeting</vt:lpstr>
      <vt:lpstr>Summary of Pension Fund Assets</vt:lpstr>
      <vt:lpstr> Summary of Pension Fund Assets – September 2019</vt:lpstr>
    </vt:vector>
  </TitlesOfParts>
  <Company>National Pesnion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Ibrahim S. Kangiwa</dc:creator>
  <cp:lastModifiedBy>Akingbelure Folasade S.</cp:lastModifiedBy>
  <cp:revision>145</cp:revision>
  <cp:lastPrinted>2019-11-14T14:01:15Z</cp:lastPrinted>
  <dcterms:created xsi:type="dcterms:W3CDTF">2015-10-26T09:51:50Z</dcterms:created>
  <dcterms:modified xsi:type="dcterms:W3CDTF">2019-11-19T16:21:58Z</dcterms:modified>
</cp:coreProperties>
</file>