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8" r:id="rId4"/>
    <p:sldId id="260" r:id="rId5"/>
    <p:sldId id="261" r:id="rId6"/>
    <p:sldId id="25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98" autoAdjust="0"/>
  </p:normalViewPr>
  <p:slideViewPr>
    <p:cSldViewPr snapToGrid="0" snapToObjects="1">
      <p:cViewPr varScale="1">
        <p:scale>
          <a:sx n="74" d="100"/>
          <a:sy n="74" d="100"/>
        </p:scale>
        <p:origin x="12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BAA3DD-980D-4443-8690-60DA2556E5BA}" type="doc">
      <dgm:prSet loTypeId="urn:microsoft.com/office/officeart/2009/3/layout/IncreasingArrowsProcess" loCatId="process" qsTypeId="urn:microsoft.com/office/officeart/2005/8/quickstyle/simple1" qsCatId="simple" csTypeId="urn:microsoft.com/office/officeart/2005/8/colors/colorful3" csCatId="colorful" phldr="1"/>
      <dgm:spPr/>
      <dgm:t>
        <a:bodyPr/>
        <a:lstStyle/>
        <a:p>
          <a:endParaRPr lang="en-US"/>
        </a:p>
      </dgm:t>
    </dgm:pt>
    <dgm:pt modelId="{3647E39C-6BC4-493A-803E-3BDEDF41612E}">
      <dgm:prSet phldrT="[Text]"/>
      <dgm:spPr/>
      <dgm:t>
        <a:bodyPr/>
        <a:lstStyle/>
        <a:p>
          <a:r>
            <a:rPr lang="en-US" b="1" dirty="0"/>
            <a:t>CIS Vision</a:t>
          </a:r>
        </a:p>
      </dgm:t>
    </dgm:pt>
    <dgm:pt modelId="{AA06DD3D-8F8B-4B82-9D9D-20DD1405F8F3}" type="parTrans" cxnId="{FA24D2DA-E0E9-4A38-8870-5A7D60733826}">
      <dgm:prSet/>
      <dgm:spPr/>
      <dgm:t>
        <a:bodyPr/>
        <a:lstStyle/>
        <a:p>
          <a:endParaRPr lang="en-US"/>
        </a:p>
      </dgm:t>
    </dgm:pt>
    <dgm:pt modelId="{75B2F8CC-9B89-4B69-ABC1-8CB082413E8B}" type="sibTrans" cxnId="{FA24D2DA-E0E9-4A38-8870-5A7D60733826}">
      <dgm:prSet/>
      <dgm:spPr/>
      <dgm:t>
        <a:bodyPr/>
        <a:lstStyle/>
        <a:p>
          <a:endParaRPr lang="en-US"/>
        </a:p>
      </dgm:t>
    </dgm:pt>
    <dgm:pt modelId="{13CFBD73-6741-4D80-9A43-E22C7BABDCCB}">
      <dgm:prSet phldrT="[Text]" custT="1"/>
      <dgm:spPr>
        <a:solidFill>
          <a:schemeClr val="accent3">
            <a:lumMod val="40000"/>
            <a:lumOff val="60000"/>
          </a:schemeClr>
        </a:solidFill>
      </dgm:spPr>
      <dgm:t>
        <a:bodyPr/>
        <a:lstStyle/>
        <a:p>
          <a:r>
            <a:rPr lang="en-US" sz="2000" b="0" dirty="0">
              <a:latin typeface="+mj-lt"/>
            </a:rPr>
            <a:t>Vision of Fund Managers Association of Nigeria (FMAN): </a:t>
          </a:r>
          <a:r>
            <a:rPr lang="en-US" sz="2000" b="1" dirty="0">
              <a:solidFill>
                <a:schemeClr val="accent3">
                  <a:lumMod val="50000"/>
                </a:schemeClr>
              </a:solidFill>
              <a:latin typeface="+mj-lt"/>
            </a:rPr>
            <a:t>Develop a multi-trillion naira collective investment scheme industry in Nigeria by 2018</a:t>
          </a:r>
          <a:endParaRPr lang="en-US" sz="2400" b="1" dirty="0">
            <a:solidFill>
              <a:schemeClr val="accent3">
                <a:lumMod val="50000"/>
              </a:schemeClr>
            </a:solidFill>
            <a:latin typeface="+mj-lt"/>
          </a:endParaRPr>
        </a:p>
      </dgm:t>
    </dgm:pt>
    <dgm:pt modelId="{EE523F0B-3D71-46D3-AD1D-54A8141B7176}" type="parTrans" cxnId="{9A2FCA9A-8E32-4A02-A6B1-9AB96D33D22F}">
      <dgm:prSet/>
      <dgm:spPr/>
      <dgm:t>
        <a:bodyPr/>
        <a:lstStyle/>
        <a:p>
          <a:endParaRPr lang="en-US"/>
        </a:p>
      </dgm:t>
    </dgm:pt>
    <dgm:pt modelId="{33EB634F-3A24-4FA0-BD7A-7EDB93B97823}" type="sibTrans" cxnId="{9A2FCA9A-8E32-4A02-A6B1-9AB96D33D22F}">
      <dgm:prSet/>
      <dgm:spPr/>
      <dgm:t>
        <a:bodyPr/>
        <a:lstStyle/>
        <a:p>
          <a:endParaRPr lang="en-US"/>
        </a:p>
      </dgm:t>
    </dgm:pt>
    <dgm:pt modelId="{97EB854B-4078-4763-928C-E5607E5B1BBE}">
      <dgm:prSet phldrT="[Text]" custT="1"/>
      <dgm:spPr/>
      <dgm:t>
        <a:bodyPr/>
        <a:lstStyle/>
        <a:p>
          <a:r>
            <a:rPr lang="en-US" sz="2000" dirty="0"/>
            <a:t>23 Core Initiatives/Action Plan</a:t>
          </a:r>
        </a:p>
      </dgm:t>
    </dgm:pt>
    <dgm:pt modelId="{CBCF60A0-1061-4179-B175-E8E6E959BF4E}" type="parTrans" cxnId="{8C25026D-03F4-464C-BD0A-8664334F7A1A}">
      <dgm:prSet/>
      <dgm:spPr/>
      <dgm:t>
        <a:bodyPr/>
        <a:lstStyle/>
        <a:p>
          <a:endParaRPr lang="en-US"/>
        </a:p>
      </dgm:t>
    </dgm:pt>
    <dgm:pt modelId="{A8B6BA82-4937-48F8-A39A-3C2B3A249B9D}" type="sibTrans" cxnId="{8C25026D-03F4-464C-BD0A-8664334F7A1A}">
      <dgm:prSet/>
      <dgm:spPr/>
      <dgm:t>
        <a:bodyPr/>
        <a:lstStyle/>
        <a:p>
          <a:endParaRPr lang="en-US"/>
        </a:p>
      </dgm:t>
    </dgm:pt>
    <dgm:pt modelId="{866A0465-7FBC-417B-B1AE-88033D614F96}">
      <dgm:prSet phldrT="[Text]" custT="1"/>
      <dgm:spPr>
        <a:solidFill>
          <a:schemeClr val="accent1">
            <a:lumMod val="20000"/>
            <a:lumOff val="80000"/>
          </a:schemeClr>
        </a:solidFill>
      </dgm:spPr>
      <dgm:t>
        <a:bodyPr/>
        <a:lstStyle/>
        <a:p>
          <a:r>
            <a:rPr lang="en-US" sz="1800" dirty="0">
              <a:solidFill>
                <a:schemeClr val="accent5">
                  <a:lumMod val="50000"/>
                </a:schemeClr>
              </a:solidFill>
            </a:rPr>
            <a:t> 15 point Action Plan: SEC implementation; </a:t>
          </a:r>
        </a:p>
        <a:p>
          <a:r>
            <a:rPr lang="en-US" sz="1800" dirty="0">
              <a:solidFill>
                <a:schemeClr val="accent5">
                  <a:lumMod val="50000"/>
                </a:schemeClr>
              </a:solidFill>
            </a:rPr>
            <a:t>4 point Action Plan: FMAN implementation; </a:t>
          </a:r>
        </a:p>
        <a:p>
          <a:r>
            <a:rPr lang="en-US" sz="1800" dirty="0">
              <a:solidFill>
                <a:schemeClr val="accent5">
                  <a:lumMod val="50000"/>
                </a:schemeClr>
              </a:solidFill>
            </a:rPr>
            <a:t>4 point Action Plan:</a:t>
          </a:r>
        </a:p>
        <a:p>
          <a:r>
            <a:rPr lang="en-US" sz="1800" dirty="0">
              <a:solidFill>
                <a:schemeClr val="accent5">
                  <a:lumMod val="50000"/>
                </a:schemeClr>
              </a:solidFill>
            </a:rPr>
            <a:t>SEC/FMAN joint implementation</a:t>
          </a:r>
        </a:p>
      </dgm:t>
    </dgm:pt>
    <dgm:pt modelId="{B02E0E24-7F09-467F-98B3-6560CE4A0BD8}" type="parTrans" cxnId="{AACB2D0F-AAC0-4956-89D1-0C29CF8AC30A}">
      <dgm:prSet/>
      <dgm:spPr/>
      <dgm:t>
        <a:bodyPr/>
        <a:lstStyle/>
        <a:p>
          <a:endParaRPr lang="en-US"/>
        </a:p>
      </dgm:t>
    </dgm:pt>
    <dgm:pt modelId="{DF4BE717-552D-4262-80F1-42C06BF7921B}" type="sibTrans" cxnId="{AACB2D0F-AAC0-4956-89D1-0C29CF8AC30A}">
      <dgm:prSet/>
      <dgm:spPr/>
      <dgm:t>
        <a:bodyPr/>
        <a:lstStyle/>
        <a:p>
          <a:endParaRPr lang="en-US"/>
        </a:p>
      </dgm:t>
    </dgm:pt>
    <dgm:pt modelId="{5BE49040-6D04-4655-B16D-174F7968CE8C}">
      <dgm:prSet phldrT="[Text]" custT="1"/>
      <dgm:spPr/>
      <dgm:t>
        <a:bodyPr/>
        <a:lstStyle/>
        <a:p>
          <a:r>
            <a:rPr lang="en-US" sz="2000" dirty="0"/>
            <a:t>Status Report</a:t>
          </a:r>
        </a:p>
      </dgm:t>
    </dgm:pt>
    <dgm:pt modelId="{74F83941-4029-41A4-BC97-D1B5992938D0}" type="parTrans" cxnId="{27DC1AC5-7703-498B-B8C0-C411A660BD6A}">
      <dgm:prSet/>
      <dgm:spPr/>
      <dgm:t>
        <a:bodyPr/>
        <a:lstStyle/>
        <a:p>
          <a:endParaRPr lang="en-US"/>
        </a:p>
      </dgm:t>
    </dgm:pt>
    <dgm:pt modelId="{9EEED4D1-8DEC-4098-B731-85BE97CA976B}" type="sibTrans" cxnId="{27DC1AC5-7703-498B-B8C0-C411A660BD6A}">
      <dgm:prSet/>
      <dgm:spPr/>
      <dgm:t>
        <a:bodyPr/>
        <a:lstStyle/>
        <a:p>
          <a:endParaRPr lang="en-US"/>
        </a:p>
      </dgm:t>
    </dgm:pt>
    <dgm:pt modelId="{9867F749-30B3-46D3-99E8-FD21E795F3B0}">
      <dgm:prSet phldrT="[Text]" custT="1"/>
      <dgm:spPr>
        <a:solidFill>
          <a:schemeClr val="accent4">
            <a:lumMod val="20000"/>
            <a:lumOff val="80000"/>
          </a:schemeClr>
        </a:solidFill>
      </dgm:spPr>
      <dgm:t>
        <a:bodyPr/>
        <a:lstStyle/>
        <a:p>
          <a:r>
            <a:rPr lang="en-US" sz="1600" b="1" dirty="0">
              <a:solidFill>
                <a:schemeClr val="accent4">
                  <a:lumMod val="50000"/>
                </a:schemeClr>
              </a:solidFill>
            </a:rPr>
            <a:t>70 % level of Completion/Implementation</a:t>
          </a:r>
        </a:p>
        <a:p>
          <a:r>
            <a:rPr lang="en-US" sz="1600" dirty="0">
              <a:solidFill>
                <a:schemeClr val="accent4">
                  <a:lumMod val="50000"/>
                </a:schemeClr>
              </a:solidFill>
            </a:rPr>
            <a:t>SEC Action Plans</a:t>
          </a:r>
          <a:r>
            <a:rPr lang="en-US" sz="1800" dirty="0">
              <a:solidFill>
                <a:schemeClr val="accent4">
                  <a:lumMod val="50000"/>
                </a:schemeClr>
              </a:solidFill>
            </a:rPr>
            <a:t>: </a:t>
          </a:r>
          <a:r>
            <a:rPr lang="en-US" sz="1600" dirty="0">
              <a:solidFill>
                <a:schemeClr val="accent4">
                  <a:lumMod val="50000"/>
                </a:schemeClr>
              </a:solidFill>
            </a:rPr>
            <a:t>11 APs implemented; 4 outstanding/WIP;</a:t>
          </a:r>
        </a:p>
        <a:p>
          <a:r>
            <a:rPr lang="en-US" sz="1600" dirty="0">
              <a:solidFill>
                <a:schemeClr val="accent4">
                  <a:lumMod val="50000"/>
                </a:schemeClr>
              </a:solidFill>
            </a:rPr>
            <a:t>FMAN Action Plans: Ongoing/Work in Progress;</a:t>
          </a:r>
        </a:p>
        <a:p>
          <a:r>
            <a:rPr lang="en-US" sz="1600" dirty="0">
              <a:solidFill>
                <a:schemeClr val="accent4">
                  <a:lumMod val="50000"/>
                </a:schemeClr>
              </a:solidFill>
            </a:rPr>
            <a:t>SEC/FMAN Action:  Ongoing/Work in Progress</a:t>
          </a:r>
        </a:p>
        <a:p>
          <a:endParaRPr lang="en-US" sz="1800" dirty="0"/>
        </a:p>
      </dgm:t>
    </dgm:pt>
    <dgm:pt modelId="{F17A0672-2BDE-45B0-91F1-A162E45EC13D}" type="parTrans" cxnId="{5B268A01-CE9C-48E0-A816-E3A10D7557B8}">
      <dgm:prSet/>
      <dgm:spPr/>
      <dgm:t>
        <a:bodyPr/>
        <a:lstStyle/>
        <a:p>
          <a:endParaRPr lang="en-US"/>
        </a:p>
      </dgm:t>
    </dgm:pt>
    <dgm:pt modelId="{A50CE8A2-2B14-46A1-BD06-5C15B07DAD8C}" type="sibTrans" cxnId="{5B268A01-CE9C-48E0-A816-E3A10D7557B8}">
      <dgm:prSet/>
      <dgm:spPr/>
      <dgm:t>
        <a:bodyPr/>
        <a:lstStyle/>
        <a:p>
          <a:endParaRPr lang="en-US"/>
        </a:p>
      </dgm:t>
    </dgm:pt>
    <dgm:pt modelId="{4D843266-9D99-4CDB-A3BA-CF55A703C114}" type="pres">
      <dgm:prSet presAssocID="{1FBAA3DD-980D-4443-8690-60DA2556E5BA}" presName="Name0" presStyleCnt="0">
        <dgm:presLayoutVars>
          <dgm:chMax val="5"/>
          <dgm:chPref val="5"/>
          <dgm:dir/>
          <dgm:animLvl val="lvl"/>
        </dgm:presLayoutVars>
      </dgm:prSet>
      <dgm:spPr/>
      <dgm:t>
        <a:bodyPr/>
        <a:lstStyle/>
        <a:p>
          <a:endParaRPr lang="en-US"/>
        </a:p>
      </dgm:t>
    </dgm:pt>
    <dgm:pt modelId="{FDC1BCD0-5E40-442D-8A44-D6DABB045A16}" type="pres">
      <dgm:prSet presAssocID="{3647E39C-6BC4-493A-803E-3BDEDF41612E}" presName="parentText1" presStyleLbl="node1" presStyleIdx="0" presStyleCnt="3">
        <dgm:presLayoutVars>
          <dgm:chMax/>
          <dgm:chPref val="3"/>
          <dgm:bulletEnabled val="1"/>
        </dgm:presLayoutVars>
      </dgm:prSet>
      <dgm:spPr/>
      <dgm:t>
        <a:bodyPr/>
        <a:lstStyle/>
        <a:p>
          <a:endParaRPr lang="en-US"/>
        </a:p>
      </dgm:t>
    </dgm:pt>
    <dgm:pt modelId="{4B70DCCC-C536-4CE2-9719-7B62558A3814}" type="pres">
      <dgm:prSet presAssocID="{3647E39C-6BC4-493A-803E-3BDEDF41612E}" presName="childText1" presStyleLbl="solidAlignAcc1" presStyleIdx="0" presStyleCnt="3">
        <dgm:presLayoutVars>
          <dgm:chMax val="0"/>
          <dgm:chPref val="0"/>
          <dgm:bulletEnabled val="1"/>
        </dgm:presLayoutVars>
      </dgm:prSet>
      <dgm:spPr/>
      <dgm:t>
        <a:bodyPr/>
        <a:lstStyle/>
        <a:p>
          <a:endParaRPr lang="en-US"/>
        </a:p>
      </dgm:t>
    </dgm:pt>
    <dgm:pt modelId="{BFB2D05F-CEB2-494E-B45F-93B36E9A7B5B}" type="pres">
      <dgm:prSet presAssocID="{97EB854B-4078-4763-928C-E5607E5B1BBE}" presName="parentText2" presStyleLbl="node1" presStyleIdx="1" presStyleCnt="3">
        <dgm:presLayoutVars>
          <dgm:chMax/>
          <dgm:chPref val="3"/>
          <dgm:bulletEnabled val="1"/>
        </dgm:presLayoutVars>
      </dgm:prSet>
      <dgm:spPr/>
      <dgm:t>
        <a:bodyPr/>
        <a:lstStyle/>
        <a:p>
          <a:endParaRPr lang="en-US"/>
        </a:p>
      </dgm:t>
    </dgm:pt>
    <dgm:pt modelId="{AC43A615-215E-4284-AE73-3D1C54C02CBD}" type="pres">
      <dgm:prSet presAssocID="{97EB854B-4078-4763-928C-E5607E5B1BBE}" presName="childText2" presStyleLbl="solidAlignAcc1" presStyleIdx="1" presStyleCnt="3">
        <dgm:presLayoutVars>
          <dgm:chMax val="0"/>
          <dgm:chPref val="0"/>
          <dgm:bulletEnabled val="1"/>
        </dgm:presLayoutVars>
      </dgm:prSet>
      <dgm:spPr/>
      <dgm:t>
        <a:bodyPr/>
        <a:lstStyle/>
        <a:p>
          <a:endParaRPr lang="en-US"/>
        </a:p>
      </dgm:t>
    </dgm:pt>
    <dgm:pt modelId="{45B2CA71-424C-4DE9-A3B9-761BEACE6CF9}" type="pres">
      <dgm:prSet presAssocID="{5BE49040-6D04-4655-B16D-174F7968CE8C}" presName="parentText3" presStyleLbl="node1" presStyleIdx="2" presStyleCnt="3">
        <dgm:presLayoutVars>
          <dgm:chMax/>
          <dgm:chPref val="3"/>
          <dgm:bulletEnabled val="1"/>
        </dgm:presLayoutVars>
      </dgm:prSet>
      <dgm:spPr/>
      <dgm:t>
        <a:bodyPr/>
        <a:lstStyle/>
        <a:p>
          <a:endParaRPr lang="en-US"/>
        </a:p>
      </dgm:t>
    </dgm:pt>
    <dgm:pt modelId="{016A4F27-5BF5-412E-B31D-C145C50614E5}" type="pres">
      <dgm:prSet presAssocID="{5BE49040-6D04-4655-B16D-174F7968CE8C}" presName="childText3" presStyleLbl="solidAlignAcc1" presStyleIdx="2" presStyleCnt="3">
        <dgm:presLayoutVars>
          <dgm:chMax val="0"/>
          <dgm:chPref val="0"/>
          <dgm:bulletEnabled val="1"/>
        </dgm:presLayoutVars>
      </dgm:prSet>
      <dgm:spPr/>
      <dgm:t>
        <a:bodyPr/>
        <a:lstStyle/>
        <a:p>
          <a:endParaRPr lang="en-US"/>
        </a:p>
      </dgm:t>
    </dgm:pt>
  </dgm:ptLst>
  <dgm:cxnLst>
    <dgm:cxn modelId="{AACB2D0F-AAC0-4956-89D1-0C29CF8AC30A}" srcId="{97EB854B-4078-4763-928C-E5607E5B1BBE}" destId="{866A0465-7FBC-417B-B1AE-88033D614F96}" srcOrd="0" destOrd="0" parTransId="{B02E0E24-7F09-467F-98B3-6560CE4A0BD8}" sibTransId="{DF4BE717-552D-4262-80F1-42C06BF7921B}"/>
    <dgm:cxn modelId="{C007C2EB-D6EE-49DF-ADC6-937FC5F3E93A}" type="presOf" srcId="{5BE49040-6D04-4655-B16D-174F7968CE8C}" destId="{45B2CA71-424C-4DE9-A3B9-761BEACE6CF9}" srcOrd="0" destOrd="0" presId="urn:microsoft.com/office/officeart/2009/3/layout/IncreasingArrowsProcess"/>
    <dgm:cxn modelId="{9A2FCA9A-8E32-4A02-A6B1-9AB96D33D22F}" srcId="{3647E39C-6BC4-493A-803E-3BDEDF41612E}" destId="{13CFBD73-6741-4D80-9A43-E22C7BABDCCB}" srcOrd="0" destOrd="0" parTransId="{EE523F0B-3D71-46D3-AD1D-54A8141B7176}" sibTransId="{33EB634F-3A24-4FA0-BD7A-7EDB93B97823}"/>
    <dgm:cxn modelId="{731ABF88-7EE4-4A48-BD61-A968E8793240}" type="presOf" srcId="{866A0465-7FBC-417B-B1AE-88033D614F96}" destId="{AC43A615-215E-4284-AE73-3D1C54C02CBD}" srcOrd="0" destOrd="0" presId="urn:microsoft.com/office/officeart/2009/3/layout/IncreasingArrowsProcess"/>
    <dgm:cxn modelId="{3DD418E4-69BB-479B-88D0-A63D99F0B8A0}" type="presOf" srcId="{1FBAA3DD-980D-4443-8690-60DA2556E5BA}" destId="{4D843266-9D99-4CDB-A3BA-CF55A703C114}" srcOrd="0" destOrd="0" presId="urn:microsoft.com/office/officeart/2009/3/layout/IncreasingArrowsProcess"/>
    <dgm:cxn modelId="{364ECC7D-614F-4257-8AF5-F37AE5A24724}" type="presOf" srcId="{9867F749-30B3-46D3-99E8-FD21E795F3B0}" destId="{016A4F27-5BF5-412E-B31D-C145C50614E5}" srcOrd="0" destOrd="0" presId="urn:microsoft.com/office/officeart/2009/3/layout/IncreasingArrowsProcess"/>
    <dgm:cxn modelId="{FA24D2DA-E0E9-4A38-8870-5A7D60733826}" srcId="{1FBAA3DD-980D-4443-8690-60DA2556E5BA}" destId="{3647E39C-6BC4-493A-803E-3BDEDF41612E}" srcOrd="0" destOrd="0" parTransId="{AA06DD3D-8F8B-4B82-9D9D-20DD1405F8F3}" sibTransId="{75B2F8CC-9B89-4B69-ABC1-8CB082413E8B}"/>
    <dgm:cxn modelId="{BDB35842-A46C-4D39-95D4-B53A45E9F432}" type="presOf" srcId="{3647E39C-6BC4-493A-803E-3BDEDF41612E}" destId="{FDC1BCD0-5E40-442D-8A44-D6DABB045A16}" srcOrd="0" destOrd="0" presId="urn:microsoft.com/office/officeart/2009/3/layout/IncreasingArrowsProcess"/>
    <dgm:cxn modelId="{5B268A01-CE9C-48E0-A816-E3A10D7557B8}" srcId="{5BE49040-6D04-4655-B16D-174F7968CE8C}" destId="{9867F749-30B3-46D3-99E8-FD21E795F3B0}" srcOrd="0" destOrd="0" parTransId="{F17A0672-2BDE-45B0-91F1-A162E45EC13D}" sibTransId="{A50CE8A2-2B14-46A1-BD06-5C15B07DAD8C}"/>
    <dgm:cxn modelId="{44C4D66E-D6BD-45A6-8053-672AC347DB8B}" type="presOf" srcId="{13CFBD73-6741-4D80-9A43-E22C7BABDCCB}" destId="{4B70DCCC-C536-4CE2-9719-7B62558A3814}" srcOrd="0" destOrd="0" presId="urn:microsoft.com/office/officeart/2009/3/layout/IncreasingArrowsProcess"/>
    <dgm:cxn modelId="{29291BAA-5DFA-4A7F-B873-33D928023111}" type="presOf" srcId="{97EB854B-4078-4763-928C-E5607E5B1BBE}" destId="{BFB2D05F-CEB2-494E-B45F-93B36E9A7B5B}" srcOrd="0" destOrd="0" presId="urn:microsoft.com/office/officeart/2009/3/layout/IncreasingArrowsProcess"/>
    <dgm:cxn modelId="{8C25026D-03F4-464C-BD0A-8664334F7A1A}" srcId="{1FBAA3DD-980D-4443-8690-60DA2556E5BA}" destId="{97EB854B-4078-4763-928C-E5607E5B1BBE}" srcOrd="1" destOrd="0" parTransId="{CBCF60A0-1061-4179-B175-E8E6E959BF4E}" sibTransId="{A8B6BA82-4937-48F8-A39A-3C2B3A249B9D}"/>
    <dgm:cxn modelId="{27DC1AC5-7703-498B-B8C0-C411A660BD6A}" srcId="{1FBAA3DD-980D-4443-8690-60DA2556E5BA}" destId="{5BE49040-6D04-4655-B16D-174F7968CE8C}" srcOrd="2" destOrd="0" parTransId="{74F83941-4029-41A4-BC97-D1B5992938D0}" sibTransId="{9EEED4D1-8DEC-4098-B731-85BE97CA976B}"/>
    <dgm:cxn modelId="{C26222A0-EE6C-401D-ADE1-6412B8722F50}" type="presParOf" srcId="{4D843266-9D99-4CDB-A3BA-CF55A703C114}" destId="{FDC1BCD0-5E40-442D-8A44-D6DABB045A16}" srcOrd="0" destOrd="0" presId="urn:microsoft.com/office/officeart/2009/3/layout/IncreasingArrowsProcess"/>
    <dgm:cxn modelId="{CACA7711-EB52-4D0C-B2BE-700F77CB5EE8}" type="presParOf" srcId="{4D843266-9D99-4CDB-A3BA-CF55A703C114}" destId="{4B70DCCC-C536-4CE2-9719-7B62558A3814}" srcOrd="1" destOrd="0" presId="urn:microsoft.com/office/officeart/2009/3/layout/IncreasingArrowsProcess"/>
    <dgm:cxn modelId="{F0F3A437-0526-48E5-B127-DDA1F3BBB200}" type="presParOf" srcId="{4D843266-9D99-4CDB-A3BA-CF55A703C114}" destId="{BFB2D05F-CEB2-494E-B45F-93B36E9A7B5B}" srcOrd="2" destOrd="0" presId="urn:microsoft.com/office/officeart/2009/3/layout/IncreasingArrowsProcess"/>
    <dgm:cxn modelId="{362C36EF-927B-4A60-9DAA-89A3D6C7B84B}" type="presParOf" srcId="{4D843266-9D99-4CDB-A3BA-CF55A703C114}" destId="{AC43A615-215E-4284-AE73-3D1C54C02CBD}" srcOrd="3" destOrd="0" presId="urn:microsoft.com/office/officeart/2009/3/layout/IncreasingArrowsProcess"/>
    <dgm:cxn modelId="{9EFD2C6F-536D-49A9-8AC6-B14D12D2A90D}" type="presParOf" srcId="{4D843266-9D99-4CDB-A3BA-CF55A703C114}" destId="{45B2CA71-424C-4DE9-A3B9-761BEACE6CF9}" srcOrd="4" destOrd="0" presId="urn:microsoft.com/office/officeart/2009/3/layout/IncreasingArrowsProcess"/>
    <dgm:cxn modelId="{5D3BA26C-0885-41EB-B2EB-42FED7CE9C7F}" type="presParOf" srcId="{4D843266-9D99-4CDB-A3BA-CF55A703C114}" destId="{016A4F27-5BF5-412E-B31D-C145C50614E5}" srcOrd="5" destOrd="0" presId="urn:microsoft.com/office/officeart/2009/3/layout/IncreasingArrowsProcess"/>
  </dgm:cxnLst>
  <dgm:bg>
    <a:solidFill>
      <a:schemeClr val="tx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E9B834-338E-8540-B8AF-0EF387E84815}" type="datetimeFigureOut">
              <a:rPr lang="en-US" smtClean="0"/>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E9B834-338E-8540-B8AF-0EF387E84815}" type="datetimeFigureOut">
              <a:rPr lang="en-US" smtClean="0"/>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3/21/2019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1373"/>
            <a:ext cx="7772400" cy="1470025"/>
          </a:xfrm>
        </p:spPr>
        <p:txBody>
          <a:bodyPr>
            <a:normAutofit fontScale="90000"/>
          </a:bodyPr>
          <a:lstStyle/>
          <a:p>
            <a:r>
              <a:rPr lang="en-US" dirty="0">
                <a:latin typeface="Arial Black" panose="020B0A04020102020204" pitchFamily="34" charset="0"/>
              </a:rPr>
              <a:t>2019 1</a:t>
            </a:r>
            <a:r>
              <a:rPr lang="en-US" baseline="30000" dirty="0">
                <a:latin typeface="Arial Black" panose="020B0A04020102020204" pitchFamily="34" charset="0"/>
              </a:rPr>
              <a:t>st</a:t>
            </a:r>
            <a:r>
              <a:rPr lang="en-US" dirty="0">
                <a:latin typeface="Arial Black" panose="020B0A04020102020204" pitchFamily="34" charset="0"/>
              </a:rPr>
              <a:t> CAPITAL MARKET COMMITTEE MEETING</a:t>
            </a:r>
            <a:br>
              <a:rPr lang="en-US" dirty="0">
                <a:latin typeface="Arial Black" panose="020B0A04020102020204" pitchFamily="34" charset="0"/>
              </a:rPr>
            </a:br>
            <a:r>
              <a:rPr lang="en-US" sz="1800" dirty="0">
                <a:latin typeface="Arial Black" panose="020B0A04020102020204" pitchFamily="34" charset="0"/>
              </a:rPr>
              <a:t>Thursday, 21</a:t>
            </a:r>
            <a:r>
              <a:rPr lang="en-US" sz="1800" baseline="30000" dirty="0">
                <a:latin typeface="Arial Black" panose="020B0A04020102020204" pitchFamily="34" charset="0"/>
              </a:rPr>
              <a:t>st</a:t>
            </a:r>
            <a:r>
              <a:rPr lang="en-US" sz="1800" dirty="0">
                <a:latin typeface="Arial Black" panose="020B0A04020102020204" pitchFamily="34" charset="0"/>
              </a:rPr>
              <a:t> March, 2019</a:t>
            </a:r>
            <a:endParaRPr lang="en-US" sz="1800"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355970"/>
            <a:ext cx="3079219" cy="2267545"/>
          </a:xfrm>
          <a:prstGeom prst="rect">
            <a:avLst/>
          </a:prstGeom>
        </p:spPr>
      </p:pic>
      <p:sp>
        <p:nvSpPr>
          <p:cNvPr id="5" name="Title 1"/>
          <p:cNvSpPr txBox="1">
            <a:spLocks/>
          </p:cNvSpPr>
          <p:nvPr/>
        </p:nvSpPr>
        <p:spPr>
          <a:xfrm>
            <a:off x="798490" y="4881093"/>
            <a:ext cx="7659710" cy="13978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2800" dirty="0" smtClean="0">
                <a:latin typeface="Algerian" panose="04020705040A02060702" pitchFamily="82" charset="0"/>
              </a:rPr>
              <a:t>ROADMAP ON FUND MANAGEMENT</a:t>
            </a:r>
            <a:endParaRPr lang="en-US" sz="28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22817019"/>
              </p:ext>
            </p:extLst>
          </p:nvPr>
        </p:nvGraphicFramePr>
        <p:xfrm>
          <a:off x="130629" y="1554480"/>
          <a:ext cx="9013371" cy="4781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130629" y="666750"/>
            <a:ext cx="9013371" cy="887730"/>
          </a:xfrm>
          <a:solidFill>
            <a:schemeClr val="tx1"/>
          </a:solidFill>
        </p:spPr>
        <p:txBody>
          <a:bodyPr>
            <a:normAutofit fontScale="90000"/>
          </a:bodyPr>
          <a:lstStyle/>
          <a:p>
            <a:r>
              <a:rPr lang="en-US" sz="2800" dirty="0">
                <a:solidFill>
                  <a:schemeClr val="bg1"/>
                </a:solidFill>
              </a:rPr>
              <a:t>CIS 5 Year Strategic Master Plan Road Map</a:t>
            </a:r>
            <a:br>
              <a:rPr lang="en-US" sz="2800" dirty="0">
                <a:solidFill>
                  <a:schemeClr val="bg1"/>
                </a:solidFill>
              </a:rPr>
            </a:br>
            <a:r>
              <a:rPr lang="en-US" sz="2800" dirty="0">
                <a:solidFill>
                  <a:schemeClr val="bg1"/>
                </a:solidFill>
              </a:rPr>
              <a:t>2013 – 2018: Status Report</a:t>
            </a:r>
          </a:p>
        </p:txBody>
      </p:sp>
    </p:spTree>
    <p:extLst>
      <p:ext uri="{BB962C8B-B14F-4D97-AF65-F5344CB8AC3E}">
        <p14:creationId xmlns:p14="http://schemas.microsoft.com/office/powerpoint/2010/main" val="1940790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28573"/>
            <a:ext cx="9052559" cy="760593"/>
          </a:xfrm>
          <a:solidFill>
            <a:schemeClr val="accent5">
              <a:lumMod val="20000"/>
              <a:lumOff val="80000"/>
            </a:schemeClr>
          </a:solidFill>
        </p:spPr>
        <p:txBody>
          <a:bodyPr>
            <a:normAutofit/>
          </a:bodyPr>
          <a:lstStyle/>
          <a:p>
            <a:r>
              <a:rPr lang="en-US" sz="2800" dirty="0"/>
              <a:t>CIS 5 Year Strategic Master Plan Road Map</a:t>
            </a:r>
          </a:p>
        </p:txBody>
      </p:sp>
      <p:sp>
        <p:nvSpPr>
          <p:cNvPr id="3" name="Content Placeholder 2"/>
          <p:cNvSpPr>
            <a:spLocks noGrp="1"/>
          </p:cNvSpPr>
          <p:nvPr>
            <p:ph idx="1"/>
          </p:nvPr>
        </p:nvSpPr>
        <p:spPr>
          <a:xfrm>
            <a:off x="457200" y="1845130"/>
            <a:ext cx="8229600" cy="4525963"/>
          </a:xfrm>
        </p:spPr>
        <p:txBody>
          <a:bodyPr/>
          <a:lstStyle/>
          <a:p>
            <a:pPr marL="0" indent="0">
              <a:buNone/>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1716767520"/>
              </p:ext>
            </p:extLst>
          </p:nvPr>
        </p:nvGraphicFramePr>
        <p:xfrm>
          <a:off x="0" y="1476104"/>
          <a:ext cx="9052560" cy="6400800"/>
        </p:xfrm>
        <a:graphic>
          <a:graphicData uri="http://schemas.openxmlformats.org/drawingml/2006/table">
            <a:tbl>
              <a:tblPr firstRow="1" bandRow="1">
                <a:tableStyleId>{5C22544A-7EE6-4342-B048-85BDC9FD1C3A}</a:tableStyleId>
              </a:tblPr>
              <a:tblGrid>
                <a:gridCol w="349015">
                  <a:extLst>
                    <a:ext uri="{9D8B030D-6E8A-4147-A177-3AD203B41FA5}">
                      <a16:colId xmlns="" xmlns:a16="http://schemas.microsoft.com/office/drawing/2014/main" val="1375348545"/>
                    </a:ext>
                  </a:extLst>
                </a:gridCol>
                <a:gridCol w="1440597">
                  <a:extLst>
                    <a:ext uri="{9D8B030D-6E8A-4147-A177-3AD203B41FA5}">
                      <a16:colId xmlns="" xmlns:a16="http://schemas.microsoft.com/office/drawing/2014/main" val="12912051"/>
                    </a:ext>
                  </a:extLst>
                </a:gridCol>
                <a:gridCol w="2233749">
                  <a:extLst>
                    <a:ext uri="{9D8B030D-6E8A-4147-A177-3AD203B41FA5}">
                      <a16:colId xmlns="" xmlns:a16="http://schemas.microsoft.com/office/drawing/2014/main" val="1798120401"/>
                    </a:ext>
                  </a:extLst>
                </a:gridCol>
                <a:gridCol w="3095897">
                  <a:extLst>
                    <a:ext uri="{9D8B030D-6E8A-4147-A177-3AD203B41FA5}">
                      <a16:colId xmlns="" xmlns:a16="http://schemas.microsoft.com/office/drawing/2014/main" val="2227979032"/>
                    </a:ext>
                  </a:extLst>
                </a:gridCol>
                <a:gridCol w="875212">
                  <a:extLst>
                    <a:ext uri="{9D8B030D-6E8A-4147-A177-3AD203B41FA5}">
                      <a16:colId xmlns="" xmlns:a16="http://schemas.microsoft.com/office/drawing/2014/main" val="1819505787"/>
                    </a:ext>
                  </a:extLst>
                </a:gridCol>
                <a:gridCol w="1058090">
                  <a:extLst>
                    <a:ext uri="{9D8B030D-6E8A-4147-A177-3AD203B41FA5}">
                      <a16:colId xmlns="" xmlns:a16="http://schemas.microsoft.com/office/drawing/2014/main" val="2915625438"/>
                    </a:ext>
                  </a:extLst>
                </a:gridCol>
              </a:tblGrid>
              <a:tr h="682489">
                <a:tc>
                  <a:txBody>
                    <a:bodyPr/>
                    <a:lstStyle/>
                    <a:p>
                      <a:r>
                        <a:rPr lang="en-US" sz="1400" dirty="0">
                          <a:latin typeface="Arial Narrow" panose="020B0606020202030204" pitchFamily="34" charset="0"/>
                        </a:rPr>
                        <a:t>S/N</a:t>
                      </a:r>
                    </a:p>
                  </a:txBody>
                  <a:tcPr/>
                </a:tc>
                <a:tc>
                  <a:txBody>
                    <a:bodyPr/>
                    <a:lstStyle/>
                    <a:p>
                      <a:r>
                        <a:rPr lang="en-US" sz="1400" dirty="0">
                          <a:latin typeface="Arial Narrow" panose="020B0606020202030204" pitchFamily="34" charset="0"/>
                        </a:rPr>
                        <a:t>Road</a:t>
                      </a:r>
                      <a:r>
                        <a:rPr lang="en-US" sz="1400" baseline="0" dirty="0">
                          <a:latin typeface="Arial Narrow" panose="020B0606020202030204" pitchFamily="34" charset="0"/>
                        </a:rPr>
                        <a:t> Map Proposals/Issues raised</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PREVIOUS POSITION</a:t>
                      </a:r>
                    </a:p>
                  </a:txBody>
                  <a:tcPr/>
                </a:tc>
                <a:tc>
                  <a:txBody>
                    <a:bodyPr/>
                    <a:lstStyle/>
                    <a:p>
                      <a:r>
                        <a:rPr lang="en-US" sz="1400" dirty="0">
                          <a:latin typeface="Arial Narrow" panose="020B0606020202030204" pitchFamily="34" charset="0"/>
                        </a:rPr>
                        <a:t>CURRENT POSITION</a:t>
                      </a:r>
                    </a:p>
                  </a:txBody>
                  <a:tcPr/>
                </a:tc>
                <a:tc>
                  <a:txBody>
                    <a:bodyPr/>
                    <a:lstStyle/>
                    <a:p>
                      <a:r>
                        <a:rPr lang="en-US" sz="1400" dirty="0">
                          <a:latin typeface="Arial Narrow" panose="020B0606020202030204" pitchFamily="34" charset="0"/>
                        </a:rPr>
                        <a:t>RESPONSIBLE</a:t>
                      </a:r>
                      <a:r>
                        <a:rPr lang="en-US" sz="1400" baseline="0" dirty="0">
                          <a:latin typeface="Arial Narrow" panose="020B0606020202030204" pitchFamily="34" charset="0"/>
                        </a:rPr>
                        <a:t> PARTY</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STATUS</a:t>
                      </a:r>
                    </a:p>
                  </a:txBody>
                  <a:tcPr/>
                </a:tc>
                <a:extLst>
                  <a:ext uri="{0D108BD9-81ED-4DB2-BD59-A6C34878D82A}">
                    <a16:rowId xmlns="" xmlns:a16="http://schemas.microsoft.com/office/drawing/2014/main" val="2338305973"/>
                  </a:ext>
                </a:extLst>
              </a:tr>
              <a:tr h="682489">
                <a:tc>
                  <a:txBody>
                    <a:bodyPr/>
                    <a:lstStyle/>
                    <a:p>
                      <a:r>
                        <a:rPr lang="en-US" sz="1400" dirty="0">
                          <a:latin typeface="Arial Narrow" panose="020B0606020202030204" pitchFamily="34" charset="0"/>
                        </a:rPr>
                        <a:t>1.</a:t>
                      </a:r>
                    </a:p>
                  </a:txBody>
                  <a:tcPr/>
                </a:tc>
                <a:tc>
                  <a:txBody>
                    <a:bodyPr/>
                    <a:lstStyle/>
                    <a:p>
                      <a:r>
                        <a:rPr lang="en-US" sz="1400" b="1" dirty="0">
                          <a:latin typeface="Arial Narrow" panose="020B0606020202030204" pitchFamily="34" charset="0"/>
                        </a:rPr>
                        <a:t>Distinction</a:t>
                      </a:r>
                      <a:r>
                        <a:rPr lang="en-US" sz="1400" b="1" baseline="0" dirty="0">
                          <a:latin typeface="Arial Narrow" panose="020B0606020202030204" pitchFamily="34" charset="0"/>
                        </a:rPr>
                        <a:t> between Issuer and Fund Manager</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S.152</a:t>
                      </a:r>
                      <a:r>
                        <a:rPr lang="en-US" sz="1400" baseline="0" dirty="0">
                          <a:latin typeface="Arial Narrow" panose="020B0606020202030204" pitchFamily="34" charset="0"/>
                        </a:rPr>
                        <a:t> defines Issuer as ‘Person performing duties of a Manager ………</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Proposal was rejected by SEC. ISA already provides position for ‘Promoter’</a:t>
                      </a:r>
                      <a:r>
                        <a:rPr lang="en-US" sz="1400" baseline="0" dirty="0">
                          <a:latin typeface="Arial Narrow" panose="020B0606020202030204" pitchFamily="34" charset="0"/>
                        </a:rPr>
                        <a:t> who is not same as Issuer but can sponsor an Issue</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2751079600"/>
                  </a:ext>
                </a:extLst>
              </a:tr>
              <a:tr h="682489">
                <a:tc>
                  <a:txBody>
                    <a:bodyPr/>
                    <a:lstStyle/>
                    <a:p>
                      <a:r>
                        <a:rPr lang="en-US" sz="1400" dirty="0">
                          <a:latin typeface="Arial Narrow" panose="020B0606020202030204" pitchFamily="34" charset="0"/>
                        </a:rPr>
                        <a:t>2.</a:t>
                      </a:r>
                    </a:p>
                  </a:txBody>
                  <a:tcPr/>
                </a:tc>
                <a:tc>
                  <a:txBody>
                    <a:bodyPr/>
                    <a:lstStyle/>
                    <a:p>
                      <a:r>
                        <a:rPr lang="en-US" sz="1400" b="1" dirty="0">
                          <a:latin typeface="Arial Narrow" panose="020B0606020202030204" pitchFamily="34" charset="0"/>
                        </a:rPr>
                        <a:t>Fund Set Up/IPO</a:t>
                      </a:r>
                    </a:p>
                  </a:txBody>
                  <a:tcPr/>
                </a:tc>
                <a:tc>
                  <a:txBody>
                    <a:bodyPr/>
                    <a:lstStyle/>
                    <a:p>
                      <a:r>
                        <a:rPr lang="en-US" sz="1400" dirty="0">
                          <a:latin typeface="Arial Narrow" panose="020B0606020202030204" pitchFamily="34" charset="0"/>
                        </a:rPr>
                        <a:t>6 – 18 months from filing to approval of allotment as a result of duplication of review process</a:t>
                      </a:r>
                    </a:p>
                  </a:txBody>
                  <a:tcPr/>
                </a:tc>
                <a:tc>
                  <a:txBody>
                    <a:bodyPr/>
                    <a:lstStyle/>
                    <a:p>
                      <a:r>
                        <a:rPr lang="en-US" sz="1400" dirty="0">
                          <a:latin typeface="Arial Narrow" panose="020B0606020202030204" pitchFamily="34" charset="0"/>
                        </a:rPr>
                        <a:t>Reduced to 14 days for Open ended</a:t>
                      </a:r>
                      <a:r>
                        <a:rPr lang="en-US" sz="1400" baseline="0" dirty="0">
                          <a:latin typeface="Arial Narrow" panose="020B0606020202030204" pitchFamily="34" charset="0"/>
                        </a:rPr>
                        <a:t> Funds and 15 days for Closed Ended Funds. Rules review have been made, exposed and passed</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 </a:t>
                      </a: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157842252"/>
                  </a:ext>
                </a:extLst>
              </a:tr>
              <a:tr h="682489">
                <a:tc>
                  <a:txBody>
                    <a:bodyPr/>
                    <a:lstStyle/>
                    <a:p>
                      <a:r>
                        <a:rPr lang="en-US" sz="1400" dirty="0">
                          <a:latin typeface="Arial Narrow" panose="020B0606020202030204" pitchFamily="34" charset="0"/>
                        </a:rPr>
                        <a:t>3.</a:t>
                      </a:r>
                    </a:p>
                  </a:txBody>
                  <a:tcPr/>
                </a:tc>
                <a:tc>
                  <a:txBody>
                    <a:bodyPr/>
                    <a:lstStyle/>
                    <a:p>
                      <a:r>
                        <a:rPr lang="en-US" sz="1400" b="1" dirty="0">
                          <a:latin typeface="Arial Narrow" panose="020B0606020202030204" pitchFamily="34" charset="0"/>
                        </a:rPr>
                        <a:t>REITS: Enhancement</a:t>
                      </a:r>
                      <a:r>
                        <a:rPr lang="en-US" sz="1400" b="1" baseline="0" dirty="0">
                          <a:latin typeface="Arial Narrow" panose="020B0606020202030204" pitchFamily="34" charset="0"/>
                        </a:rPr>
                        <a:t> of existing Rules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REITS</a:t>
                      </a:r>
                      <a:r>
                        <a:rPr lang="en-US" sz="1400" baseline="0" dirty="0">
                          <a:latin typeface="Arial Narrow" panose="020B0606020202030204" pitchFamily="34" charset="0"/>
                        </a:rPr>
                        <a:t> are part of CIS Rules. Road Map proposed re categorization, Resolution of Tax reliefs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Comprehensive</a:t>
                      </a:r>
                      <a:r>
                        <a:rPr lang="en-US" sz="1400" baseline="0" dirty="0">
                          <a:latin typeface="Arial Narrow" panose="020B0606020202030204" pitchFamily="34" charset="0"/>
                        </a:rPr>
                        <a:t> review of Rules on REITs and structure were done in collaboration with </a:t>
                      </a:r>
                      <a:r>
                        <a:rPr lang="en-US" sz="1400" baseline="0" dirty="0" err="1">
                          <a:latin typeface="Arial Narrow" panose="020B0606020202030204" pitchFamily="34" charset="0"/>
                        </a:rPr>
                        <a:t>StanbicIBTC</a:t>
                      </a:r>
                      <a:r>
                        <a:rPr lang="en-US" sz="1400" baseline="0" dirty="0">
                          <a:latin typeface="Arial Narrow" panose="020B0606020202030204" pitchFamily="34" charset="0"/>
                        </a:rPr>
                        <a:t>. Rules had been exposed. Awaiting FIRS on Tax implementation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121888796"/>
                  </a:ext>
                </a:extLst>
              </a:tr>
              <a:tr h="682489">
                <a:tc>
                  <a:txBody>
                    <a:bodyPr/>
                    <a:lstStyle/>
                    <a:p>
                      <a:r>
                        <a:rPr lang="en-US" sz="1400" dirty="0">
                          <a:latin typeface="Arial Narrow" panose="020B0606020202030204" pitchFamily="34" charset="0"/>
                        </a:rPr>
                        <a:t>4.</a:t>
                      </a:r>
                    </a:p>
                  </a:txBody>
                  <a:tcPr/>
                </a:tc>
                <a:tc>
                  <a:txBody>
                    <a:bodyPr/>
                    <a:lstStyle/>
                    <a:p>
                      <a:r>
                        <a:rPr lang="en-US" sz="1400" b="1" dirty="0">
                          <a:latin typeface="Arial Narrow" panose="020B0606020202030204" pitchFamily="34" charset="0"/>
                        </a:rPr>
                        <a:t>Redemption of Units</a:t>
                      </a:r>
                    </a:p>
                  </a:txBody>
                  <a:tcPr/>
                </a:tc>
                <a:tc>
                  <a:txBody>
                    <a:bodyPr/>
                    <a:lstStyle/>
                    <a:p>
                      <a:r>
                        <a:rPr lang="en-US" sz="1400" dirty="0">
                          <a:latin typeface="Arial Narrow" panose="020B0606020202030204" pitchFamily="34" charset="0"/>
                        </a:rPr>
                        <a:t>Inconsistencies btw S166</a:t>
                      </a:r>
                      <a:r>
                        <a:rPr lang="en-US" sz="1400" baseline="0" dirty="0">
                          <a:latin typeface="Arial Narrow" panose="020B0606020202030204" pitchFamily="34" charset="0"/>
                        </a:rPr>
                        <a:t> of ISA and nature of a Closed Ended Fund under S.171(1)(e)</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SS</a:t>
                      </a:r>
                      <a:r>
                        <a:rPr lang="en-US" sz="1400" baseline="0" dirty="0">
                          <a:latin typeface="Arial Narrow" panose="020B0606020202030204" pitchFamily="34" charset="0"/>
                        </a:rPr>
                        <a:t> 166 and 171(1)(e) were reviewed to particularly refer to Open Ended Funds and Closed ended Funds respectively. Amendment sent ISA review Committee</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Addressed</a:t>
                      </a:r>
                    </a:p>
                  </a:txBody>
                  <a:tcPr/>
                </a:tc>
                <a:extLst>
                  <a:ext uri="{0D108BD9-81ED-4DB2-BD59-A6C34878D82A}">
                    <a16:rowId xmlns="" xmlns:a16="http://schemas.microsoft.com/office/drawing/2014/main" val="3821132929"/>
                  </a:ext>
                </a:extLst>
              </a:tr>
              <a:tr h="682489">
                <a:tc>
                  <a:txBody>
                    <a:bodyPr/>
                    <a:lstStyle/>
                    <a:p>
                      <a:r>
                        <a:rPr lang="en-US" sz="1400" dirty="0">
                          <a:latin typeface="Arial Narrow" panose="020B0606020202030204" pitchFamily="34" charset="0"/>
                        </a:rPr>
                        <a:t>5.</a:t>
                      </a:r>
                    </a:p>
                  </a:txBody>
                  <a:tcPr/>
                </a:tc>
                <a:tc>
                  <a:txBody>
                    <a:bodyPr/>
                    <a:lstStyle/>
                    <a:p>
                      <a:r>
                        <a:rPr lang="en-US" sz="1400" b="1" dirty="0">
                          <a:latin typeface="Arial Narrow" panose="020B0606020202030204" pitchFamily="34" charset="0"/>
                        </a:rPr>
                        <a:t>Segregation of Labilities under Umbrella Fund</a:t>
                      </a:r>
                    </a:p>
                  </a:txBody>
                  <a:tcPr/>
                </a:tc>
                <a:tc>
                  <a:txBody>
                    <a:bodyPr/>
                    <a:lstStyle/>
                    <a:p>
                      <a:r>
                        <a:rPr lang="en-US" sz="1400" dirty="0">
                          <a:latin typeface="Arial Narrow" panose="020B0606020202030204" pitchFamily="34" charset="0"/>
                        </a:rPr>
                        <a:t>No current statutory</a:t>
                      </a:r>
                      <a:r>
                        <a:rPr lang="en-US" sz="1400" baseline="0" dirty="0">
                          <a:latin typeface="Arial Narrow" panose="020B0606020202030204" pitchFamily="34" charset="0"/>
                        </a:rPr>
                        <a:t> provision giving requiring segregation of Sub Funds liabilities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Rules reviewed to make provision for ring fencing assets and liabilities of each sub Fund of an Umbrella Fund</a:t>
                      </a: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2896732716"/>
                  </a:ext>
                </a:extLst>
              </a:tr>
              <a:tr h="682489">
                <a:tc>
                  <a:txBody>
                    <a:bodyPr/>
                    <a:lstStyle/>
                    <a:p>
                      <a:r>
                        <a:rPr lang="en-US" sz="1400" dirty="0">
                          <a:latin typeface="Arial Narrow" panose="020B0606020202030204" pitchFamily="34" charset="0"/>
                        </a:rPr>
                        <a:t>6.</a:t>
                      </a:r>
                    </a:p>
                  </a:txBody>
                  <a:tcPr/>
                </a:tc>
                <a:tc>
                  <a:txBody>
                    <a:bodyPr/>
                    <a:lstStyle/>
                    <a:p>
                      <a:r>
                        <a:rPr lang="en-US" sz="1400" b="1" dirty="0">
                          <a:latin typeface="Arial Narrow" panose="020B0606020202030204" pitchFamily="34" charset="0"/>
                        </a:rPr>
                        <a:t>Draft Rule F3:</a:t>
                      </a:r>
                      <a:r>
                        <a:rPr lang="en-US" sz="1400" b="1" baseline="0" dirty="0">
                          <a:latin typeface="Arial Narrow" panose="020B0606020202030204" pitchFamily="34" charset="0"/>
                        </a:rPr>
                        <a:t> Private Placement by public </a:t>
                      </a:r>
                      <a:r>
                        <a:rPr lang="en-US" sz="1400" b="1" baseline="0" dirty="0" err="1">
                          <a:latin typeface="Arial Narrow" panose="020B0606020202030204" pitchFamily="34" charset="0"/>
                        </a:rPr>
                        <a:t>Coys</a:t>
                      </a:r>
                      <a:r>
                        <a:rPr lang="en-US" sz="1400" b="1" baseline="0" dirty="0">
                          <a:latin typeface="Arial Narrow" panose="020B0606020202030204" pitchFamily="34" charset="0"/>
                        </a:rPr>
                        <a:t> and CIS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CIS Funds categorized under same Rule provision on</a:t>
                      </a:r>
                      <a:r>
                        <a:rPr lang="en-US" sz="1400" baseline="0" dirty="0">
                          <a:latin typeface="Arial Narrow" panose="020B0606020202030204" pitchFamily="34" charset="0"/>
                        </a:rPr>
                        <a:t> Private Placement by Public Companies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CIS removed from that heading and reflected in current </a:t>
                      </a:r>
                      <a:r>
                        <a:rPr lang="en-US" sz="1400" dirty="0" err="1">
                          <a:latin typeface="Arial Narrow" panose="020B0606020202030204" pitchFamily="34" charset="0"/>
                        </a:rPr>
                        <a:t>nules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2125951335"/>
                  </a:ext>
                </a:extLst>
              </a:tr>
            </a:tbl>
          </a:graphicData>
        </a:graphic>
      </p:graphicFrame>
    </p:spTree>
    <p:extLst>
      <p:ext uri="{BB962C8B-B14F-4D97-AF65-F5344CB8AC3E}">
        <p14:creationId xmlns:p14="http://schemas.microsoft.com/office/powerpoint/2010/main" val="405178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50267238"/>
              </p:ext>
            </p:extLst>
          </p:nvPr>
        </p:nvGraphicFramePr>
        <p:xfrm>
          <a:off x="0" y="1449977"/>
          <a:ext cx="9118600" cy="6309360"/>
        </p:xfrm>
        <a:graphic>
          <a:graphicData uri="http://schemas.openxmlformats.org/drawingml/2006/table">
            <a:tbl>
              <a:tblPr firstRow="1" bandRow="1">
                <a:tableStyleId>{5C22544A-7EE6-4342-B048-85BDC9FD1C3A}</a:tableStyleId>
              </a:tblPr>
              <a:tblGrid>
                <a:gridCol w="444137">
                  <a:extLst>
                    <a:ext uri="{9D8B030D-6E8A-4147-A177-3AD203B41FA5}">
                      <a16:colId xmlns="" xmlns:a16="http://schemas.microsoft.com/office/drawing/2014/main" val="2002967945"/>
                    </a:ext>
                  </a:extLst>
                </a:gridCol>
                <a:gridCol w="1476103">
                  <a:extLst>
                    <a:ext uri="{9D8B030D-6E8A-4147-A177-3AD203B41FA5}">
                      <a16:colId xmlns="" xmlns:a16="http://schemas.microsoft.com/office/drawing/2014/main" val="2361269203"/>
                    </a:ext>
                  </a:extLst>
                </a:gridCol>
                <a:gridCol w="2573383">
                  <a:extLst>
                    <a:ext uri="{9D8B030D-6E8A-4147-A177-3AD203B41FA5}">
                      <a16:colId xmlns="" xmlns:a16="http://schemas.microsoft.com/office/drawing/2014/main" val="2695002842"/>
                    </a:ext>
                  </a:extLst>
                </a:gridCol>
                <a:gridCol w="2965268">
                  <a:extLst>
                    <a:ext uri="{9D8B030D-6E8A-4147-A177-3AD203B41FA5}">
                      <a16:colId xmlns="" xmlns:a16="http://schemas.microsoft.com/office/drawing/2014/main" val="1547900099"/>
                    </a:ext>
                  </a:extLst>
                </a:gridCol>
                <a:gridCol w="862149">
                  <a:extLst>
                    <a:ext uri="{9D8B030D-6E8A-4147-A177-3AD203B41FA5}">
                      <a16:colId xmlns="" xmlns:a16="http://schemas.microsoft.com/office/drawing/2014/main" val="3758515945"/>
                    </a:ext>
                  </a:extLst>
                </a:gridCol>
                <a:gridCol w="797560">
                  <a:extLst>
                    <a:ext uri="{9D8B030D-6E8A-4147-A177-3AD203B41FA5}">
                      <a16:colId xmlns="" xmlns:a16="http://schemas.microsoft.com/office/drawing/2014/main" val="595003140"/>
                    </a:ext>
                  </a:extLst>
                </a:gridCol>
              </a:tblGrid>
              <a:tr h="737552">
                <a:tc>
                  <a:txBody>
                    <a:bodyPr/>
                    <a:lstStyle/>
                    <a:p>
                      <a:r>
                        <a:rPr lang="en-US" sz="1400" dirty="0">
                          <a:latin typeface="Arial Narrow" panose="020B0606020202030204" pitchFamily="34" charset="0"/>
                        </a:rPr>
                        <a:t>SN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rPr>
                        <a:t>Road</a:t>
                      </a:r>
                      <a:r>
                        <a:rPr lang="en-US" sz="1400" baseline="0" dirty="0">
                          <a:latin typeface="Arial Narrow" panose="020B0606020202030204" pitchFamily="34" charset="0"/>
                        </a:rPr>
                        <a:t> Map Proposals/Issues to be addressed</a:t>
                      </a:r>
                      <a:endParaRPr lang="en-US" sz="1400" dirty="0">
                        <a:latin typeface="Arial Narrow" panose="020B0606020202030204" pitchFamily="34" charset="0"/>
                      </a:endParaRPr>
                    </a:p>
                    <a:p>
                      <a:endParaRPr lang="en-US" sz="1400" dirty="0">
                        <a:latin typeface="Arial Narrow" panose="020B0606020202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a:latin typeface="Arial Narrow" panose="020B0606020202030204" pitchFamily="34" charset="0"/>
                        </a:rPr>
                        <a:t>PREVIOUS POSITION</a:t>
                      </a:r>
                      <a:endParaRPr lang="en-US" sz="1400" dirty="0">
                        <a:latin typeface="Arial Narrow" panose="020B0606020202030204" pitchFamily="34" charset="0"/>
                      </a:endParaRPr>
                    </a:p>
                    <a:p>
                      <a:endParaRPr lang="en-US" sz="1400" dirty="0">
                        <a:latin typeface="Arial Narrow" panose="020B0606020202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rPr>
                        <a:t>CURRENT POSITION</a:t>
                      </a:r>
                    </a:p>
                    <a:p>
                      <a:endParaRPr lang="en-US" sz="1400" dirty="0">
                        <a:latin typeface="Arial Narrow" panose="020B0606020202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rPr>
                        <a:t>RESPONSIBLE PARTY</a:t>
                      </a:r>
                    </a:p>
                    <a:p>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STATUS</a:t>
                      </a:r>
                    </a:p>
                  </a:txBody>
                  <a:tcPr/>
                </a:tc>
                <a:extLst>
                  <a:ext uri="{0D108BD9-81ED-4DB2-BD59-A6C34878D82A}">
                    <a16:rowId xmlns="" xmlns:a16="http://schemas.microsoft.com/office/drawing/2014/main" val="2938189048"/>
                  </a:ext>
                </a:extLst>
              </a:tr>
              <a:tr h="370840">
                <a:tc>
                  <a:txBody>
                    <a:bodyPr/>
                    <a:lstStyle/>
                    <a:p>
                      <a:r>
                        <a:rPr lang="en-US" sz="1400" dirty="0">
                          <a:latin typeface="Arial Narrow" panose="020B0606020202030204" pitchFamily="34" charset="0"/>
                        </a:rPr>
                        <a:t>7</a:t>
                      </a:r>
                    </a:p>
                  </a:txBody>
                  <a:tcPr/>
                </a:tc>
                <a:tc>
                  <a:txBody>
                    <a:bodyPr/>
                    <a:lstStyle/>
                    <a:p>
                      <a:r>
                        <a:rPr lang="en-US" sz="1400" b="1" dirty="0">
                          <a:latin typeface="Arial Narrow" panose="020B0606020202030204" pitchFamily="34" charset="0"/>
                        </a:rPr>
                        <a:t>Review Custodian Rule 456(f)</a:t>
                      </a:r>
                    </a:p>
                  </a:txBody>
                  <a:tcPr/>
                </a:tc>
                <a:tc>
                  <a:txBody>
                    <a:bodyPr/>
                    <a:lstStyle/>
                    <a:p>
                      <a:r>
                        <a:rPr lang="en-US" sz="1400" dirty="0">
                          <a:latin typeface="Arial Narrow" panose="020B0606020202030204" pitchFamily="34" charset="0"/>
                        </a:rPr>
                        <a:t>Rule 456(f) provides that Custodian</a:t>
                      </a:r>
                      <a:r>
                        <a:rPr lang="en-US" sz="1400" baseline="0" dirty="0">
                          <a:latin typeface="Arial Narrow" panose="020B0606020202030204" pitchFamily="34" charset="0"/>
                        </a:rPr>
                        <a:t> be independent of Fund Manager and not be affiliated to either of the parties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Rule has been reviewed/amended to state that Custodian be independent of the Fund Manager ONLY</a:t>
                      </a:r>
                    </a:p>
                  </a:txBody>
                  <a:tcPr/>
                </a:tc>
                <a:tc>
                  <a:txBody>
                    <a:bodyPr/>
                    <a:lstStyle/>
                    <a:p>
                      <a:r>
                        <a:rPr lang="en-US" sz="1400" dirty="0">
                          <a:latin typeface="Arial Narrow" panose="020B0606020202030204" pitchFamily="34" charset="0"/>
                        </a:rPr>
                        <a:t>SEC </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1318056573"/>
                  </a:ext>
                </a:extLst>
              </a:tr>
              <a:tr h="370840">
                <a:tc>
                  <a:txBody>
                    <a:bodyPr/>
                    <a:lstStyle/>
                    <a:p>
                      <a:r>
                        <a:rPr lang="en-US" sz="1400" dirty="0">
                          <a:latin typeface="Arial Narrow" panose="020B0606020202030204" pitchFamily="34" charset="0"/>
                        </a:rPr>
                        <a:t>8</a:t>
                      </a:r>
                    </a:p>
                  </a:txBody>
                  <a:tcPr/>
                </a:tc>
                <a:tc>
                  <a:txBody>
                    <a:bodyPr/>
                    <a:lstStyle/>
                    <a:p>
                      <a:r>
                        <a:rPr lang="en-US" sz="1400" b="1" dirty="0">
                          <a:latin typeface="Arial Narrow" panose="020B0606020202030204" pitchFamily="34" charset="0"/>
                        </a:rPr>
                        <a:t>Fund Managers ’Fixed</a:t>
                      </a:r>
                      <a:r>
                        <a:rPr lang="en-US" sz="1400" b="1" baseline="0" dirty="0">
                          <a:latin typeface="Arial Narrow" panose="020B0606020202030204" pitchFamily="34" charset="0"/>
                        </a:rPr>
                        <a:t> Proprietary Exposure to their Schemes </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At time</a:t>
                      </a:r>
                      <a:r>
                        <a:rPr lang="en-US" sz="1400" baseline="0" dirty="0">
                          <a:latin typeface="Arial Narrow" panose="020B0606020202030204" pitchFamily="34" charset="0"/>
                        </a:rPr>
                        <a:t> CIS Road Map was initiated, Issuer/FM was required to hold 10% holdings in the Fund</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Rules reviewed to reduce a Fund Manager’s mandatory Holdings from 10% to 5% on initials units</a:t>
                      </a:r>
                      <a:r>
                        <a:rPr lang="en-US" sz="1400" baseline="0" dirty="0">
                          <a:latin typeface="Arial Narrow" panose="020B0606020202030204" pitchFamily="34" charset="0"/>
                        </a:rPr>
                        <a:t> on Offer for the life of the Scheme</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574637306"/>
                  </a:ext>
                </a:extLst>
              </a:tr>
              <a:tr h="370840">
                <a:tc>
                  <a:txBody>
                    <a:bodyPr/>
                    <a:lstStyle/>
                    <a:p>
                      <a:r>
                        <a:rPr lang="en-US" sz="1400" dirty="0">
                          <a:latin typeface="Arial Narrow" panose="020B0606020202030204" pitchFamily="34" charset="0"/>
                        </a:rPr>
                        <a:t>9</a:t>
                      </a:r>
                    </a:p>
                  </a:txBody>
                  <a:tcPr/>
                </a:tc>
                <a:tc>
                  <a:txBody>
                    <a:bodyPr/>
                    <a:lstStyle/>
                    <a:p>
                      <a:r>
                        <a:rPr lang="en-US" sz="1400" dirty="0">
                          <a:latin typeface="Arial Narrow" panose="020B0606020202030204" pitchFamily="34" charset="0"/>
                        </a:rPr>
                        <a:t>Review</a:t>
                      </a:r>
                      <a:r>
                        <a:rPr lang="en-US" sz="1400" baseline="0" dirty="0">
                          <a:latin typeface="Arial Narrow" panose="020B0606020202030204" pitchFamily="34" charset="0"/>
                        </a:rPr>
                        <a:t> Table of Contents and other Errors in Consolidated Rule: Fund Categorization; Investment Committee membership</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At time CIS</a:t>
                      </a:r>
                      <a:r>
                        <a:rPr lang="en-US" sz="1400" baseline="0" dirty="0">
                          <a:latin typeface="Arial Narrow" panose="020B0606020202030204" pitchFamily="34" charset="0"/>
                        </a:rPr>
                        <a:t> Road Map was initiated. Errors in numbering of Rules and omission in Consolidated Rules were present; </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Numbering errors</a:t>
                      </a:r>
                      <a:r>
                        <a:rPr lang="en-US" sz="1400" baseline="0" dirty="0">
                          <a:latin typeface="Arial Narrow" panose="020B0606020202030204" pitchFamily="34" charset="0"/>
                        </a:rPr>
                        <a:t> have been reviewed and corrected; </a:t>
                      </a:r>
                    </a:p>
                    <a:p>
                      <a:r>
                        <a:rPr lang="en-US" sz="1400" baseline="0" dirty="0">
                          <a:latin typeface="Arial Narrow" panose="020B0606020202030204" pitchFamily="34" charset="0"/>
                        </a:rPr>
                        <a:t>Number of independent members on an Investment Committee has been harmonized; Rules reviewed further to make provisions for different Fund Categories viz: Equity Funds, Fixed Income Funds, Ethical Funds </a:t>
                      </a:r>
                      <a:r>
                        <a:rPr lang="en-US" sz="1400" baseline="0" dirty="0" smtClean="0">
                          <a:latin typeface="Arial Narrow" panose="020B0606020202030204" pitchFamily="34" charset="0"/>
                        </a:rPr>
                        <a:t>etc.</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 </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650309090"/>
                  </a:ext>
                </a:extLst>
              </a:tr>
              <a:tr h="370840">
                <a:tc>
                  <a:txBody>
                    <a:bodyPr/>
                    <a:lstStyle/>
                    <a:p>
                      <a:r>
                        <a:rPr lang="en-US" sz="1400" dirty="0">
                          <a:latin typeface="Arial Narrow" panose="020B0606020202030204" pitchFamily="34" charset="0"/>
                        </a:rPr>
                        <a:t>10</a:t>
                      </a:r>
                    </a:p>
                  </a:txBody>
                  <a:tcPr/>
                </a:tc>
                <a:tc>
                  <a:txBody>
                    <a:bodyPr/>
                    <a:lstStyle/>
                    <a:p>
                      <a:r>
                        <a:rPr lang="en-US" sz="1400" b="1" dirty="0">
                          <a:latin typeface="Arial Narrow" panose="020B0606020202030204" pitchFamily="34" charset="0"/>
                        </a:rPr>
                        <a:t>Investor awareness</a:t>
                      </a:r>
                    </a:p>
                  </a:txBody>
                  <a:tcPr/>
                </a:tc>
                <a:tc>
                  <a:txBody>
                    <a:bodyPr/>
                    <a:lstStyle/>
                    <a:p>
                      <a:r>
                        <a:rPr lang="en-US" sz="1400" dirty="0">
                          <a:latin typeface="Arial Narrow" panose="020B0606020202030204" pitchFamily="34" charset="0"/>
                        </a:rPr>
                        <a:t>Very</a:t>
                      </a:r>
                      <a:r>
                        <a:rPr lang="en-US" sz="1400" baseline="0" dirty="0">
                          <a:latin typeface="Arial Narrow" panose="020B0606020202030204" pitchFamily="34" charset="0"/>
                        </a:rPr>
                        <a:t> low level of investor participation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Technical Committee on Financial literacy (FL) has been set up and have commenced work on programs for</a:t>
                      </a:r>
                      <a:r>
                        <a:rPr lang="en-US" sz="1400" baseline="0" dirty="0">
                          <a:latin typeface="Arial Narrow" panose="020B0606020202030204" pitchFamily="34" charset="0"/>
                        </a:rPr>
                        <a:t> FL</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p>
                      <a:r>
                        <a:rPr lang="en-US" sz="1400" dirty="0">
                          <a:latin typeface="Arial Narrow" panose="020B0606020202030204" pitchFamily="34" charset="0"/>
                        </a:rPr>
                        <a:t>FMAN</a:t>
                      </a:r>
                    </a:p>
                  </a:txBody>
                  <a:tcPr/>
                </a:tc>
                <a:tc>
                  <a:txBody>
                    <a:bodyPr/>
                    <a:lstStyle/>
                    <a:p>
                      <a:r>
                        <a:rPr lang="en-US" sz="1400" dirty="0">
                          <a:latin typeface="Arial Narrow" panose="020B0606020202030204" pitchFamily="34" charset="0"/>
                        </a:rPr>
                        <a:t>Ongoing</a:t>
                      </a:r>
                    </a:p>
                  </a:txBody>
                  <a:tcPr/>
                </a:tc>
                <a:extLst>
                  <a:ext uri="{0D108BD9-81ED-4DB2-BD59-A6C34878D82A}">
                    <a16:rowId xmlns="" xmlns:a16="http://schemas.microsoft.com/office/drawing/2014/main" val="902539035"/>
                  </a:ext>
                </a:extLst>
              </a:tr>
              <a:tr h="370840">
                <a:tc>
                  <a:txBody>
                    <a:bodyPr/>
                    <a:lstStyle/>
                    <a:p>
                      <a:r>
                        <a:rPr lang="en-US" sz="1400" dirty="0">
                          <a:latin typeface="Arial Narrow" panose="020B0606020202030204" pitchFamily="34" charset="0"/>
                        </a:rPr>
                        <a:t>11</a:t>
                      </a:r>
                    </a:p>
                  </a:txBody>
                  <a:tcPr/>
                </a:tc>
                <a:tc>
                  <a:txBody>
                    <a:bodyPr/>
                    <a:lstStyle/>
                    <a:p>
                      <a:r>
                        <a:rPr lang="en-US" sz="1400" b="1" dirty="0">
                          <a:latin typeface="Arial Narrow" panose="020B0606020202030204" pitchFamily="34" charset="0"/>
                        </a:rPr>
                        <a:t>Pricing </a:t>
                      </a:r>
                    </a:p>
                  </a:txBody>
                  <a:tcPr/>
                </a:tc>
                <a:tc>
                  <a:txBody>
                    <a:bodyPr/>
                    <a:lstStyle/>
                    <a:p>
                      <a:r>
                        <a:rPr lang="en-US" sz="1400" dirty="0">
                          <a:latin typeface="Arial Narrow" panose="020B0606020202030204" pitchFamily="34" charset="0"/>
                        </a:rPr>
                        <a:t>A Universal pricing nature for the</a:t>
                      </a:r>
                      <a:r>
                        <a:rPr lang="en-US" sz="1400" baseline="0" dirty="0">
                          <a:latin typeface="Arial Narrow" panose="020B0606020202030204" pitchFamily="34" charset="0"/>
                        </a:rPr>
                        <a:t> different CIS Funds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Rule review done providing</a:t>
                      </a:r>
                      <a:r>
                        <a:rPr lang="en-US" sz="1400" baseline="0" dirty="0">
                          <a:latin typeface="Arial Narrow" panose="020B0606020202030204" pitchFamily="34" charset="0"/>
                        </a:rPr>
                        <a:t> for different frequencies for daily computation of bid prices of Open Ended Funds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Resolved</a:t>
                      </a:r>
                    </a:p>
                  </a:txBody>
                  <a:tcPr/>
                </a:tc>
                <a:extLst>
                  <a:ext uri="{0D108BD9-81ED-4DB2-BD59-A6C34878D82A}">
                    <a16:rowId xmlns="" xmlns:a16="http://schemas.microsoft.com/office/drawing/2014/main" val="2495404316"/>
                  </a:ext>
                </a:extLst>
              </a:tr>
            </a:tbl>
          </a:graphicData>
        </a:graphic>
      </p:graphicFrame>
      <p:sp>
        <p:nvSpPr>
          <p:cNvPr id="4" name="Title 1"/>
          <p:cNvSpPr>
            <a:spLocks noGrp="1"/>
          </p:cNvSpPr>
          <p:nvPr>
            <p:ph type="title"/>
          </p:nvPr>
        </p:nvSpPr>
        <p:spPr>
          <a:xfrm>
            <a:off x="0" y="666750"/>
            <a:ext cx="9144000" cy="783227"/>
          </a:xfrm>
          <a:solidFill>
            <a:schemeClr val="accent5">
              <a:lumMod val="20000"/>
              <a:lumOff val="80000"/>
            </a:schemeClr>
          </a:solidFill>
        </p:spPr>
        <p:txBody>
          <a:bodyPr>
            <a:normAutofit fontScale="90000"/>
          </a:bodyPr>
          <a:lstStyle/>
          <a:p>
            <a:r>
              <a:rPr lang="en-US" sz="2400" dirty="0"/>
              <a:t>CIS 5 Year Strategic Master Plan Road Map</a:t>
            </a:r>
            <a:br>
              <a:rPr lang="en-US" sz="2400" dirty="0"/>
            </a:br>
            <a:r>
              <a:rPr lang="en-US" sz="2400" dirty="0"/>
              <a:t>2013 – 2018: Status Report</a:t>
            </a:r>
          </a:p>
        </p:txBody>
      </p:sp>
    </p:spTree>
    <p:extLst>
      <p:ext uri="{BB962C8B-B14F-4D97-AF65-F5344CB8AC3E}">
        <p14:creationId xmlns:p14="http://schemas.microsoft.com/office/powerpoint/2010/main" val="328786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1666871"/>
              </p:ext>
            </p:extLst>
          </p:nvPr>
        </p:nvGraphicFramePr>
        <p:xfrm>
          <a:off x="0" y="1423850"/>
          <a:ext cx="9144000" cy="7605350"/>
        </p:xfrm>
        <a:graphic>
          <a:graphicData uri="http://schemas.openxmlformats.org/drawingml/2006/table">
            <a:tbl>
              <a:tblPr firstRow="1" bandRow="1">
                <a:tableStyleId>{5C22544A-7EE6-4342-B048-85BDC9FD1C3A}</a:tableStyleId>
              </a:tblPr>
              <a:tblGrid>
                <a:gridCol w="444137">
                  <a:extLst>
                    <a:ext uri="{9D8B030D-6E8A-4147-A177-3AD203B41FA5}">
                      <a16:colId xmlns="" xmlns:a16="http://schemas.microsoft.com/office/drawing/2014/main" val="3979117666"/>
                    </a:ext>
                  </a:extLst>
                </a:gridCol>
                <a:gridCol w="1423852">
                  <a:extLst>
                    <a:ext uri="{9D8B030D-6E8A-4147-A177-3AD203B41FA5}">
                      <a16:colId xmlns="" xmlns:a16="http://schemas.microsoft.com/office/drawing/2014/main" val="1218843279"/>
                    </a:ext>
                  </a:extLst>
                </a:gridCol>
                <a:gridCol w="2076994">
                  <a:extLst>
                    <a:ext uri="{9D8B030D-6E8A-4147-A177-3AD203B41FA5}">
                      <a16:colId xmlns="" xmlns:a16="http://schemas.microsoft.com/office/drawing/2014/main" val="3650099377"/>
                    </a:ext>
                  </a:extLst>
                </a:gridCol>
                <a:gridCol w="3278777">
                  <a:extLst>
                    <a:ext uri="{9D8B030D-6E8A-4147-A177-3AD203B41FA5}">
                      <a16:colId xmlns="" xmlns:a16="http://schemas.microsoft.com/office/drawing/2014/main" val="2080797013"/>
                    </a:ext>
                  </a:extLst>
                </a:gridCol>
                <a:gridCol w="809897">
                  <a:extLst>
                    <a:ext uri="{9D8B030D-6E8A-4147-A177-3AD203B41FA5}">
                      <a16:colId xmlns="" xmlns:a16="http://schemas.microsoft.com/office/drawing/2014/main" val="1671612691"/>
                    </a:ext>
                  </a:extLst>
                </a:gridCol>
                <a:gridCol w="1110343">
                  <a:extLst>
                    <a:ext uri="{9D8B030D-6E8A-4147-A177-3AD203B41FA5}">
                      <a16:colId xmlns="" xmlns:a16="http://schemas.microsoft.com/office/drawing/2014/main" val="3503271379"/>
                    </a:ext>
                  </a:extLst>
                </a:gridCol>
              </a:tblGrid>
              <a:tr h="1053350">
                <a:tc>
                  <a:txBody>
                    <a:bodyPr/>
                    <a:lstStyle/>
                    <a:p>
                      <a:endParaRPr lang="en-US" dirty="0">
                        <a:latin typeface="Arial Narrow" panose="020B0606020202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rPr>
                        <a:t>Road</a:t>
                      </a:r>
                      <a:r>
                        <a:rPr lang="en-US" sz="1400" baseline="0" dirty="0">
                          <a:latin typeface="Arial Narrow" panose="020B0606020202030204" pitchFamily="34" charset="0"/>
                        </a:rPr>
                        <a:t> Map Proposals/ SEC:</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a:latin typeface="Arial Narrow" panose="020B0606020202030204" pitchFamily="34" charset="0"/>
                        </a:rPr>
                        <a:t>Issues to be addressed</a:t>
                      </a:r>
                      <a:endParaRPr lang="en-US" sz="1400" dirty="0">
                        <a:latin typeface="Arial Narrow" panose="020B0606020202030204" pitchFamily="34" charset="0"/>
                      </a:endParaRPr>
                    </a:p>
                    <a:p>
                      <a:endParaRPr lang="en-US" sz="1400" dirty="0">
                        <a:latin typeface="Arial Narrow" panose="020B0606020202030204" pitchFamily="34" charset="0"/>
                      </a:endParaRPr>
                    </a:p>
                  </a:txBody>
                  <a:tcPr/>
                </a:tc>
                <a:tc>
                  <a:txBody>
                    <a:bodyPr/>
                    <a:lstStyle/>
                    <a:p>
                      <a:r>
                        <a:rPr lang="en-US" sz="1400" baseline="0" dirty="0">
                          <a:latin typeface="Arial Narrow" panose="020B0606020202030204" pitchFamily="34" charset="0"/>
                        </a:rPr>
                        <a:t>PREVIOUS POSITION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CURRENT</a:t>
                      </a:r>
                      <a:r>
                        <a:rPr lang="en-US" sz="1400" baseline="0" dirty="0">
                          <a:latin typeface="Arial Narrow" panose="020B0606020202030204" pitchFamily="34" charset="0"/>
                        </a:rPr>
                        <a:t> POSITION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RESPONSIBLE PARTY</a:t>
                      </a:r>
                    </a:p>
                  </a:txBody>
                  <a:tcPr/>
                </a:tc>
                <a:tc>
                  <a:txBody>
                    <a:bodyPr/>
                    <a:lstStyle/>
                    <a:p>
                      <a:r>
                        <a:rPr lang="en-US" sz="1400" dirty="0">
                          <a:latin typeface="Arial Narrow" panose="020B0606020202030204" pitchFamily="34" charset="0"/>
                        </a:rPr>
                        <a:t>STATUS</a:t>
                      </a:r>
                    </a:p>
                  </a:txBody>
                  <a:tcPr/>
                </a:tc>
                <a:extLst>
                  <a:ext uri="{0D108BD9-81ED-4DB2-BD59-A6C34878D82A}">
                    <a16:rowId xmlns="" xmlns:a16="http://schemas.microsoft.com/office/drawing/2014/main" val="266452399"/>
                  </a:ext>
                </a:extLst>
              </a:tr>
              <a:tr h="2100377">
                <a:tc>
                  <a:txBody>
                    <a:bodyPr/>
                    <a:lstStyle/>
                    <a:p>
                      <a:r>
                        <a:rPr lang="en-US" sz="1400" dirty="0">
                          <a:latin typeface="Arial Narrow" panose="020B0606020202030204" pitchFamily="34" charset="0"/>
                        </a:rPr>
                        <a:t>12</a:t>
                      </a:r>
                    </a:p>
                  </a:txBody>
                  <a:tcPr/>
                </a:tc>
                <a:tc>
                  <a:txBody>
                    <a:bodyPr/>
                    <a:lstStyle/>
                    <a:p>
                      <a:r>
                        <a:rPr lang="en-US" sz="1400" b="1" dirty="0">
                          <a:latin typeface="Arial Narrow" panose="020B0606020202030204" pitchFamily="34" charset="0"/>
                        </a:rPr>
                        <a:t>Governance</a:t>
                      </a:r>
                    </a:p>
                  </a:txBody>
                  <a:tcPr/>
                </a:tc>
                <a:tc>
                  <a:txBody>
                    <a:bodyPr/>
                    <a:lstStyle/>
                    <a:p>
                      <a:r>
                        <a:rPr lang="en-US" sz="1400" dirty="0">
                          <a:latin typeface="Arial Narrow" panose="020B0606020202030204" pitchFamily="34" charset="0"/>
                        </a:rPr>
                        <a:t>Fund Manager</a:t>
                      </a:r>
                      <a:r>
                        <a:rPr lang="en-US" sz="1400" baseline="0" dirty="0">
                          <a:latin typeface="Arial Narrow" panose="020B0606020202030204" pitchFamily="34" charset="0"/>
                        </a:rPr>
                        <a:t> appoints independent members of the Investment Committee</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Requirement  for independent members of the Board</a:t>
                      </a:r>
                      <a:r>
                        <a:rPr lang="en-US" sz="1400" baseline="0" dirty="0">
                          <a:latin typeface="Arial Narrow" panose="020B0606020202030204" pitchFamily="34" charset="0"/>
                        </a:rPr>
                        <a:t> of Trustees who will be responsible for appointment of Independent members of the Investment Committee and set their remuneration to ensure continued independence. This proposal was rejected by SEC. Trustees and independent members of the Investment Committee are already statutorily required to be independent of the fund Manager</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Addressed</a:t>
                      </a:r>
                    </a:p>
                  </a:txBody>
                  <a:tcPr/>
                </a:tc>
                <a:extLst>
                  <a:ext uri="{0D108BD9-81ED-4DB2-BD59-A6C34878D82A}">
                    <a16:rowId xmlns="" xmlns:a16="http://schemas.microsoft.com/office/drawing/2014/main" val="423314152"/>
                  </a:ext>
                </a:extLst>
              </a:tr>
              <a:tr h="1294753">
                <a:tc>
                  <a:txBody>
                    <a:bodyPr/>
                    <a:lstStyle/>
                    <a:p>
                      <a:r>
                        <a:rPr lang="en-US" sz="1400" dirty="0">
                          <a:latin typeface="Arial Narrow" panose="020B0606020202030204" pitchFamily="34" charset="0"/>
                        </a:rPr>
                        <a:t>13</a:t>
                      </a:r>
                    </a:p>
                  </a:txBody>
                  <a:tcPr/>
                </a:tc>
                <a:tc>
                  <a:txBody>
                    <a:bodyPr/>
                    <a:lstStyle/>
                    <a:p>
                      <a:r>
                        <a:rPr lang="en-US" sz="1400" b="1" dirty="0">
                          <a:latin typeface="Arial Narrow" panose="020B0606020202030204" pitchFamily="34" charset="0"/>
                        </a:rPr>
                        <a:t>Marketing</a:t>
                      </a:r>
                      <a:r>
                        <a:rPr lang="en-US" sz="1400" b="1" baseline="0" dirty="0">
                          <a:latin typeface="Arial Narrow" panose="020B0606020202030204" pitchFamily="34" charset="0"/>
                        </a:rPr>
                        <a:t> Channel</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Fund Manager</a:t>
                      </a:r>
                      <a:r>
                        <a:rPr lang="en-US" sz="1400" baseline="0" dirty="0">
                          <a:latin typeface="Arial Narrow" panose="020B0606020202030204" pitchFamily="34" charset="0"/>
                        </a:rPr>
                        <a:t> are essentially sole channels for distribution of CIS products</a:t>
                      </a:r>
                      <a:endParaRPr lang="en-US" sz="1200" dirty="0">
                        <a:latin typeface="Arial Narrow" panose="020B0606020202030204" pitchFamily="34" charset="0"/>
                      </a:endParaRPr>
                    </a:p>
                  </a:txBody>
                  <a:tcPr/>
                </a:tc>
                <a:tc>
                  <a:txBody>
                    <a:bodyPr/>
                    <a:lstStyle/>
                    <a:p>
                      <a:r>
                        <a:rPr lang="en-US" sz="1400" dirty="0">
                          <a:latin typeface="Arial Narrow" panose="020B0606020202030204" pitchFamily="34" charset="0"/>
                        </a:rPr>
                        <a:t>FMAN worked</a:t>
                      </a:r>
                      <a:r>
                        <a:rPr lang="en-US" sz="1400" baseline="0" dirty="0">
                          <a:latin typeface="Arial Narrow" panose="020B0606020202030204" pitchFamily="34" charset="0"/>
                        </a:rPr>
                        <a:t> in collaboration with CSCS, NSE and ASHON to successfully launch the Mutual Fund Trading Platform on the Nigerian Stock Exchange which now provides an alternative subscription channel for investors thereby enhancing financial inclusion </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FMAN</a:t>
                      </a: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3712067037"/>
                  </a:ext>
                </a:extLst>
              </a:tr>
              <a:tr h="1093347">
                <a:tc>
                  <a:txBody>
                    <a:bodyPr/>
                    <a:lstStyle/>
                    <a:p>
                      <a:pPr algn="ctr"/>
                      <a:r>
                        <a:rPr lang="en-US" sz="1600" b="0" dirty="0">
                          <a:solidFill>
                            <a:schemeClr val="tx1"/>
                          </a:solidFill>
                          <a:latin typeface="Arial Narrow" panose="020B0606020202030204" pitchFamily="34" charset="0"/>
                        </a:rPr>
                        <a:t>14</a:t>
                      </a:r>
                      <a:endParaRPr lang="en-US" sz="1400" b="0" dirty="0">
                        <a:solidFill>
                          <a:schemeClr val="tx1"/>
                        </a:solidFill>
                        <a:latin typeface="Arial Narrow" panose="020B0606020202030204" pitchFamily="34" charset="0"/>
                      </a:endParaRPr>
                    </a:p>
                  </a:txBody>
                  <a:tcPr/>
                </a:tc>
                <a:tc>
                  <a:txBody>
                    <a:bodyPr/>
                    <a:lstStyle/>
                    <a:p>
                      <a:r>
                        <a:rPr lang="en-US" sz="1400" b="1" dirty="0">
                          <a:latin typeface="Arial Narrow" panose="020B0606020202030204" pitchFamily="34" charset="0"/>
                        </a:rPr>
                        <a:t>Review/</a:t>
                      </a:r>
                      <a:r>
                        <a:rPr lang="en-US" sz="1400" b="1" baseline="0" dirty="0">
                          <a:latin typeface="Arial Narrow" panose="020B0606020202030204" pitchFamily="34" charset="0"/>
                        </a:rPr>
                        <a:t> Streamline Offer Process for CIS Funds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Requirement</a:t>
                      </a:r>
                      <a:r>
                        <a:rPr lang="en-US" sz="1400" baseline="0" dirty="0">
                          <a:latin typeface="Arial Narrow" panose="020B0606020202030204" pitchFamily="34" charset="0"/>
                        </a:rPr>
                        <a:t> for Financial Forecast presentation in Offer Document</a:t>
                      </a:r>
                    </a:p>
                    <a:p>
                      <a:r>
                        <a:rPr lang="en-US" sz="1400" baseline="0" dirty="0">
                          <a:latin typeface="Arial Narrow" panose="020B0606020202030204" pitchFamily="34" charset="0"/>
                        </a:rPr>
                        <a:t>High number of Offer parties, attendant cost to the Offer</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Requirement for Financial forecast have been done away with as part of Offer document disclosure</a:t>
                      </a:r>
                    </a:p>
                    <a:p>
                      <a:r>
                        <a:rPr lang="en-US" sz="1400" baseline="0" dirty="0">
                          <a:latin typeface="Arial Narrow" panose="020B0606020202030204" pitchFamily="34" charset="0"/>
                        </a:rPr>
                        <a:t>Offer Process for CIS Schemes reviewed providing for relevant parties and reduction of Offer Cost </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p>
                      <a:endParaRPr lang="en-US" sz="1400" dirty="0">
                        <a:latin typeface="Arial Narrow" panose="020B0606020202030204" pitchFamily="34" charset="0"/>
                      </a:endParaRPr>
                    </a:p>
                    <a:p>
                      <a:endParaRPr lang="en-US" sz="1400" dirty="0">
                        <a:latin typeface="Arial Narrow" panose="020B0606020202030204" pitchFamily="34" charset="0"/>
                      </a:endParaRPr>
                    </a:p>
                    <a:p>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2734053242"/>
                  </a:ext>
                </a:extLst>
              </a:tr>
              <a:tr h="533990">
                <a:tc>
                  <a:txBody>
                    <a:bodyPr/>
                    <a:lstStyle/>
                    <a:p>
                      <a:r>
                        <a:rPr lang="en-US" sz="1400" dirty="0">
                          <a:latin typeface="Arial Narrow" panose="020B0606020202030204" pitchFamily="34" charset="0"/>
                        </a:rPr>
                        <a:t>15</a:t>
                      </a:r>
                    </a:p>
                  </a:txBody>
                  <a:tcPr/>
                </a:tc>
                <a:tc>
                  <a:txBody>
                    <a:bodyPr/>
                    <a:lstStyle/>
                    <a:p>
                      <a:r>
                        <a:rPr lang="en-US" sz="1400" b="1" dirty="0">
                          <a:latin typeface="Arial Narrow" panose="020B0606020202030204" pitchFamily="34" charset="0"/>
                        </a:rPr>
                        <a:t>Standardization</a:t>
                      </a:r>
                      <a:r>
                        <a:rPr lang="en-US" sz="1400" b="1" baseline="0" dirty="0">
                          <a:latin typeface="Arial Narrow" panose="020B0606020202030204" pitchFamily="34" charset="0"/>
                        </a:rPr>
                        <a:t> of CIS Offer Documents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Diversity of Offer</a:t>
                      </a:r>
                      <a:r>
                        <a:rPr lang="en-US" sz="1400" baseline="0" dirty="0">
                          <a:latin typeface="Arial Narrow" panose="020B0606020202030204" pitchFamily="34" charset="0"/>
                        </a:rPr>
                        <a:t> Documents preparation with respect to Trust Deeds, Custodial agreements </a:t>
                      </a:r>
                      <a:r>
                        <a:rPr lang="en-US" sz="1400" baseline="0" dirty="0" err="1">
                          <a:latin typeface="Arial Narrow" panose="020B0606020202030204" pitchFamily="34" charset="0"/>
                        </a:rPr>
                        <a:t>etc</a:t>
                      </a:r>
                      <a:r>
                        <a:rPr lang="en-US" sz="1400" baseline="0" dirty="0">
                          <a:latin typeface="Arial Narrow" panose="020B0606020202030204" pitchFamily="34" charset="0"/>
                        </a:rPr>
                        <a:t> </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Standardization of key CIS Offer documents to a</a:t>
                      </a:r>
                      <a:r>
                        <a:rPr lang="en-US" sz="1400" baseline="0" dirty="0">
                          <a:latin typeface="Arial Narrow" panose="020B0606020202030204" pitchFamily="34" charset="0"/>
                        </a:rPr>
                        <a:t> standardized template for respective document that can be adopted for use by the Market</a:t>
                      </a:r>
                      <a:r>
                        <a:rPr lang="en-US" sz="1400" dirty="0">
                          <a:latin typeface="Arial Narrow" panose="020B0606020202030204" pitchFamily="34" charset="0"/>
                        </a:rPr>
                        <a:t> </a:t>
                      </a:r>
                    </a:p>
                  </a:txBody>
                  <a:tcPr/>
                </a:tc>
                <a:tc>
                  <a:txBody>
                    <a:bodyPr/>
                    <a:lstStyle/>
                    <a:p>
                      <a:r>
                        <a:rPr lang="en-US" sz="1400" dirty="0">
                          <a:latin typeface="Arial Narrow" panose="020B0606020202030204" pitchFamily="34" charset="0"/>
                        </a:rPr>
                        <a:t>SEC/</a:t>
                      </a:r>
                    </a:p>
                    <a:p>
                      <a:r>
                        <a:rPr lang="en-US" sz="1400" dirty="0">
                          <a:latin typeface="Arial Narrow" panose="020B0606020202030204" pitchFamily="34" charset="0"/>
                        </a:rPr>
                        <a:t>FMAN</a:t>
                      </a:r>
                    </a:p>
                  </a:txBody>
                  <a:tcPr/>
                </a:tc>
                <a:tc>
                  <a:txBody>
                    <a:bodyPr/>
                    <a:lstStyle/>
                    <a:p>
                      <a:r>
                        <a:rPr lang="en-US" sz="1400" dirty="0">
                          <a:latin typeface="Arial Narrow" panose="020B0606020202030204" pitchFamily="34" charset="0"/>
                        </a:rPr>
                        <a:t>Implemented</a:t>
                      </a:r>
                    </a:p>
                  </a:txBody>
                  <a:tcPr/>
                </a:tc>
                <a:extLst>
                  <a:ext uri="{0D108BD9-81ED-4DB2-BD59-A6C34878D82A}">
                    <a16:rowId xmlns="" xmlns:a16="http://schemas.microsoft.com/office/drawing/2014/main" val="2619340435"/>
                  </a:ext>
                </a:extLst>
              </a:tr>
              <a:tr h="533990">
                <a:tc>
                  <a:txBody>
                    <a:bodyPr/>
                    <a:lstStyle/>
                    <a:p>
                      <a:endParaRPr lang="en-US">
                        <a:latin typeface="Arial Narrow" panose="020B0606020202030204" pitchFamily="34" charset="0"/>
                      </a:endParaRPr>
                    </a:p>
                  </a:txBody>
                  <a:tcPr/>
                </a:tc>
                <a:tc>
                  <a:txBody>
                    <a:bodyPr/>
                    <a:lstStyle/>
                    <a:p>
                      <a:endParaRPr lang="en-US">
                        <a:latin typeface="Arial Narrow" panose="020B0606020202030204" pitchFamily="34" charset="0"/>
                      </a:endParaRPr>
                    </a:p>
                  </a:txBody>
                  <a:tcPr/>
                </a:tc>
                <a:tc>
                  <a:txBody>
                    <a:bodyPr/>
                    <a:lstStyle/>
                    <a:p>
                      <a:endParaRPr lang="en-US" dirty="0">
                        <a:latin typeface="Arial Narrow" panose="020B0606020202030204" pitchFamily="34" charset="0"/>
                      </a:endParaRPr>
                    </a:p>
                  </a:txBody>
                  <a:tcPr/>
                </a:tc>
                <a:tc>
                  <a:txBody>
                    <a:bodyPr/>
                    <a:lstStyle/>
                    <a:p>
                      <a:endParaRPr lang="en-US" dirty="0">
                        <a:latin typeface="Arial Narrow" panose="020B0606020202030204" pitchFamily="34" charset="0"/>
                      </a:endParaRPr>
                    </a:p>
                  </a:txBody>
                  <a:tcPr/>
                </a:tc>
                <a:tc>
                  <a:txBody>
                    <a:bodyPr/>
                    <a:lstStyle/>
                    <a:p>
                      <a:endParaRPr lang="en-US" dirty="0">
                        <a:latin typeface="Arial Narrow" panose="020B0606020202030204" pitchFamily="34" charset="0"/>
                      </a:endParaRPr>
                    </a:p>
                  </a:txBody>
                  <a:tcPr/>
                </a:tc>
                <a:tc>
                  <a:txBody>
                    <a:bodyPr/>
                    <a:lstStyle/>
                    <a:p>
                      <a:endParaRPr lang="en-US" dirty="0">
                        <a:latin typeface="Arial Narrow" panose="020B0606020202030204" pitchFamily="34" charset="0"/>
                      </a:endParaRPr>
                    </a:p>
                  </a:txBody>
                  <a:tcPr/>
                </a:tc>
                <a:extLst>
                  <a:ext uri="{0D108BD9-81ED-4DB2-BD59-A6C34878D82A}">
                    <a16:rowId xmlns="" xmlns:a16="http://schemas.microsoft.com/office/drawing/2014/main" val="1439617255"/>
                  </a:ext>
                </a:extLst>
              </a:tr>
            </a:tbl>
          </a:graphicData>
        </a:graphic>
      </p:graphicFrame>
      <p:sp>
        <p:nvSpPr>
          <p:cNvPr id="5" name="Title 1"/>
          <p:cNvSpPr>
            <a:spLocks noGrp="1"/>
          </p:cNvSpPr>
          <p:nvPr>
            <p:ph type="title"/>
          </p:nvPr>
        </p:nvSpPr>
        <p:spPr>
          <a:xfrm>
            <a:off x="0" y="666750"/>
            <a:ext cx="9144000" cy="665661"/>
          </a:xfrm>
          <a:solidFill>
            <a:schemeClr val="accent5">
              <a:lumMod val="20000"/>
              <a:lumOff val="80000"/>
            </a:schemeClr>
          </a:solidFill>
        </p:spPr>
        <p:txBody>
          <a:bodyPr>
            <a:normAutofit fontScale="90000"/>
          </a:bodyPr>
          <a:lstStyle/>
          <a:p>
            <a:r>
              <a:rPr lang="en-US" sz="2400" dirty="0"/>
              <a:t>CIS 5 Year Strategic Master Plan Road Map</a:t>
            </a:r>
            <a:br>
              <a:rPr lang="en-US" sz="2400" dirty="0"/>
            </a:br>
            <a:r>
              <a:rPr lang="en-US" sz="2400" dirty="0"/>
              <a:t>2013 – 2018: Status Report</a:t>
            </a:r>
          </a:p>
        </p:txBody>
      </p:sp>
    </p:spTree>
    <p:extLst>
      <p:ext uri="{BB962C8B-B14F-4D97-AF65-F5344CB8AC3E}">
        <p14:creationId xmlns:p14="http://schemas.microsoft.com/office/powerpoint/2010/main" val="159893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759854"/>
            <a:ext cx="8255726" cy="5366309"/>
          </a:xfrm>
        </p:spPr>
        <p:txBody>
          <a:bodyPr/>
          <a:lstStyle/>
          <a:p>
            <a:pPr marL="0" indent="0">
              <a:buNone/>
            </a:pPr>
            <a:endParaRPr lang="en-US" sz="1600" dirty="0">
              <a:latin typeface="Arial Black" panose="020B0A04020102020204" pitchFamily="34" charset="0"/>
            </a:endParaRPr>
          </a:p>
          <a:p>
            <a:pPr marL="0" indent="0">
              <a:buNone/>
            </a:pP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216153493"/>
              </p:ext>
            </p:extLst>
          </p:nvPr>
        </p:nvGraphicFramePr>
        <p:xfrm>
          <a:off x="0" y="759854"/>
          <a:ext cx="9144001" cy="5735320"/>
        </p:xfrm>
        <a:graphic>
          <a:graphicData uri="http://schemas.openxmlformats.org/drawingml/2006/table">
            <a:tbl>
              <a:tblPr firstRow="1" bandRow="1">
                <a:tableStyleId>{5C22544A-7EE6-4342-B048-85BDC9FD1C3A}</a:tableStyleId>
              </a:tblPr>
              <a:tblGrid>
                <a:gridCol w="431074">
                  <a:extLst>
                    <a:ext uri="{9D8B030D-6E8A-4147-A177-3AD203B41FA5}">
                      <a16:colId xmlns="" xmlns:a16="http://schemas.microsoft.com/office/drawing/2014/main" val="3531925356"/>
                    </a:ext>
                  </a:extLst>
                </a:gridCol>
                <a:gridCol w="1358537">
                  <a:extLst>
                    <a:ext uri="{9D8B030D-6E8A-4147-A177-3AD203B41FA5}">
                      <a16:colId xmlns="" xmlns:a16="http://schemas.microsoft.com/office/drawing/2014/main" val="1442953000"/>
                    </a:ext>
                  </a:extLst>
                </a:gridCol>
                <a:gridCol w="3069772">
                  <a:extLst>
                    <a:ext uri="{9D8B030D-6E8A-4147-A177-3AD203B41FA5}">
                      <a16:colId xmlns="" xmlns:a16="http://schemas.microsoft.com/office/drawing/2014/main" val="547075587"/>
                    </a:ext>
                  </a:extLst>
                </a:gridCol>
                <a:gridCol w="2560320">
                  <a:extLst>
                    <a:ext uri="{9D8B030D-6E8A-4147-A177-3AD203B41FA5}">
                      <a16:colId xmlns="" xmlns:a16="http://schemas.microsoft.com/office/drawing/2014/main" val="2128801247"/>
                    </a:ext>
                  </a:extLst>
                </a:gridCol>
                <a:gridCol w="822960">
                  <a:extLst>
                    <a:ext uri="{9D8B030D-6E8A-4147-A177-3AD203B41FA5}">
                      <a16:colId xmlns="" xmlns:a16="http://schemas.microsoft.com/office/drawing/2014/main" val="663146376"/>
                    </a:ext>
                  </a:extLst>
                </a:gridCol>
                <a:gridCol w="901338">
                  <a:extLst>
                    <a:ext uri="{9D8B030D-6E8A-4147-A177-3AD203B41FA5}">
                      <a16:colId xmlns="" xmlns:a16="http://schemas.microsoft.com/office/drawing/2014/main" val="952227287"/>
                    </a:ext>
                  </a:extLst>
                </a:gridCol>
              </a:tblGrid>
              <a:tr h="370840">
                <a:tc gridSpan="6">
                  <a:txBody>
                    <a:bodyPr/>
                    <a:lstStyle/>
                    <a:p>
                      <a:r>
                        <a:rPr lang="en-US" sz="1400" dirty="0"/>
                        <a:t>Outstanding Issues/Work in Progress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498206039"/>
                  </a:ext>
                </a:extLst>
              </a:tr>
              <a:tr h="370840">
                <a:tc>
                  <a:txBody>
                    <a:bodyPr/>
                    <a:lstStyle/>
                    <a:p>
                      <a:r>
                        <a:rPr lang="en-US" sz="1400" b="1" dirty="0">
                          <a:solidFill>
                            <a:schemeClr val="bg1"/>
                          </a:solidFill>
                        </a:rPr>
                        <a:t>SN</a:t>
                      </a:r>
                    </a:p>
                  </a:txBody>
                  <a:tcPr>
                    <a:solidFill>
                      <a:schemeClr val="accent1"/>
                    </a:solidFill>
                  </a:tcPr>
                </a:tc>
                <a:tc>
                  <a:txBody>
                    <a:bodyPr/>
                    <a:lstStyle/>
                    <a:p>
                      <a:r>
                        <a:rPr lang="en-US" sz="1400" b="1" dirty="0">
                          <a:solidFill>
                            <a:schemeClr val="bg1"/>
                          </a:solidFill>
                        </a:rPr>
                        <a:t>ROADMAP</a:t>
                      </a:r>
                      <a:r>
                        <a:rPr lang="en-US" sz="1400" b="1" baseline="0" dirty="0">
                          <a:solidFill>
                            <a:schemeClr val="bg1"/>
                          </a:solidFill>
                        </a:rPr>
                        <a:t> PROPOSALS/ SEC:</a:t>
                      </a:r>
                    </a:p>
                    <a:p>
                      <a:r>
                        <a:rPr lang="en-US" sz="1400" b="1" baseline="0" dirty="0">
                          <a:solidFill>
                            <a:schemeClr val="bg1"/>
                          </a:solidFill>
                        </a:rPr>
                        <a:t>ISSUES TO BE </a:t>
                      </a:r>
                    </a:p>
                    <a:p>
                      <a:r>
                        <a:rPr lang="en-US" sz="1400" b="1" baseline="0" dirty="0">
                          <a:solidFill>
                            <a:schemeClr val="bg1"/>
                          </a:solidFill>
                        </a:rPr>
                        <a:t>ADDRESSED</a:t>
                      </a:r>
                      <a:endParaRPr lang="en-US" sz="1400" b="1" dirty="0">
                        <a:solidFill>
                          <a:schemeClr val="bg1"/>
                        </a:solidFill>
                      </a:endParaRPr>
                    </a:p>
                  </a:txBody>
                  <a:tcPr>
                    <a:solidFill>
                      <a:schemeClr val="accent1"/>
                    </a:solidFill>
                  </a:tcPr>
                </a:tc>
                <a:tc>
                  <a:txBody>
                    <a:bodyPr/>
                    <a:lstStyle/>
                    <a:p>
                      <a:r>
                        <a:rPr lang="en-US" sz="1400" b="1" baseline="0" dirty="0">
                          <a:solidFill>
                            <a:schemeClr val="bg1"/>
                          </a:solidFill>
                        </a:rPr>
                        <a:t>CURRENT POSITION</a:t>
                      </a:r>
                      <a:endParaRPr lang="en-US" sz="1400" b="1" dirty="0">
                        <a:solidFill>
                          <a:schemeClr val="bg1"/>
                        </a:solidFill>
                      </a:endParaRPr>
                    </a:p>
                  </a:txBody>
                  <a:tcPr>
                    <a:solidFill>
                      <a:schemeClr val="accent1"/>
                    </a:solidFill>
                  </a:tcPr>
                </a:tc>
                <a:tc>
                  <a:txBody>
                    <a:bodyPr/>
                    <a:lstStyle/>
                    <a:p>
                      <a:r>
                        <a:rPr lang="en-US" sz="1400" b="1" baseline="0" dirty="0">
                          <a:solidFill>
                            <a:schemeClr val="bg1"/>
                          </a:solidFill>
                        </a:rPr>
                        <a:t>ACTION PLAN/ACTION BEING TAKEN</a:t>
                      </a:r>
                      <a:endParaRPr lang="en-US" sz="1400" b="1" dirty="0">
                        <a:solidFill>
                          <a:schemeClr val="bg1"/>
                        </a:solidFill>
                      </a:endParaRPr>
                    </a:p>
                  </a:txBody>
                  <a:tcPr>
                    <a:solidFill>
                      <a:schemeClr val="accent1"/>
                    </a:solidFill>
                  </a:tcPr>
                </a:tc>
                <a:tc>
                  <a:txBody>
                    <a:bodyPr/>
                    <a:lstStyle/>
                    <a:p>
                      <a:r>
                        <a:rPr lang="en-US" sz="1400" b="1" dirty="0">
                          <a:solidFill>
                            <a:schemeClr val="bg1"/>
                          </a:solidFill>
                        </a:rPr>
                        <a:t>RESPONSIBLE</a:t>
                      </a:r>
                      <a:r>
                        <a:rPr lang="en-US" sz="1400" b="1" baseline="0" dirty="0">
                          <a:solidFill>
                            <a:schemeClr val="bg1"/>
                          </a:solidFill>
                        </a:rPr>
                        <a:t> PARTY</a:t>
                      </a:r>
                      <a:endParaRPr lang="en-US" sz="1400" b="1" dirty="0">
                        <a:solidFill>
                          <a:schemeClr val="bg1"/>
                        </a:solidFill>
                      </a:endParaRPr>
                    </a:p>
                  </a:txBody>
                  <a:tcPr>
                    <a:solidFill>
                      <a:schemeClr val="accent1"/>
                    </a:solidFill>
                  </a:tcPr>
                </a:tc>
                <a:tc>
                  <a:txBody>
                    <a:bodyPr/>
                    <a:lstStyle/>
                    <a:p>
                      <a:r>
                        <a:rPr lang="en-US" sz="1400" b="1" dirty="0">
                          <a:solidFill>
                            <a:schemeClr val="bg1"/>
                          </a:solidFill>
                        </a:rPr>
                        <a:t>STATUS</a:t>
                      </a:r>
                    </a:p>
                  </a:txBody>
                  <a:tcPr>
                    <a:solidFill>
                      <a:schemeClr val="accent1"/>
                    </a:solidFill>
                  </a:tcPr>
                </a:tc>
                <a:extLst>
                  <a:ext uri="{0D108BD9-81ED-4DB2-BD59-A6C34878D82A}">
                    <a16:rowId xmlns="" xmlns:a16="http://schemas.microsoft.com/office/drawing/2014/main" val="836057076"/>
                  </a:ext>
                </a:extLst>
              </a:tr>
              <a:tr h="370840">
                <a:tc>
                  <a:txBody>
                    <a:bodyPr/>
                    <a:lstStyle/>
                    <a:p>
                      <a:r>
                        <a:rPr lang="en-US" sz="1400" dirty="0">
                          <a:latin typeface="Arial Narrow" panose="020B0606020202030204" pitchFamily="34" charset="0"/>
                        </a:rPr>
                        <a:t>1</a:t>
                      </a:r>
                    </a:p>
                  </a:txBody>
                  <a:tcPr/>
                </a:tc>
                <a:tc>
                  <a:txBody>
                    <a:bodyPr/>
                    <a:lstStyle/>
                    <a:p>
                      <a:r>
                        <a:rPr lang="en-US" sz="1400" b="1" dirty="0">
                          <a:latin typeface="Arial Narrow" panose="020B0606020202030204" pitchFamily="34" charset="0"/>
                        </a:rPr>
                        <a:t>Tax</a:t>
                      </a:r>
                      <a:r>
                        <a:rPr lang="en-US" sz="1400" b="1" baseline="0" dirty="0">
                          <a:latin typeface="Arial Narrow" panose="020B0606020202030204" pitchFamily="34" charset="0"/>
                        </a:rPr>
                        <a:t> Treatment of CIS Funds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CIS Funds</a:t>
                      </a:r>
                      <a:r>
                        <a:rPr lang="en-US" sz="1400" baseline="0" dirty="0">
                          <a:latin typeface="Arial Narrow" panose="020B0606020202030204" pitchFamily="34" charset="0"/>
                        </a:rPr>
                        <a:t> being subject to Companies Income taxation, rather than treat as a ‘Pass through’ where tax is applied to dividend received by UH</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CAMMIC subcommittee</a:t>
                      </a:r>
                      <a:r>
                        <a:rPr lang="en-US" sz="1400" baseline="0" dirty="0">
                          <a:latin typeface="Arial Narrow" panose="020B0606020202030204" pitchFamily="34" charset="0"/>
                        </a:rPr>
                        <a:t> has been liaising with FIRS and Ministry of Finance on this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Ongoing</a:t>
                      </a:r>
                    </a:p>
                  </a:txBody>
                  <a:tcPr/>
                </a:tc>
                <a:extLst>
                  <a:ext uri="{0D108BD9-81ED-4DB2-BD59-A6C34878D82A}">
                    <a16:rowId xmlns="" xmlns:a16="http://schemas.microsoft.com/office/drawing/2014/main" val="3243589383"/>
                  </a:ext>
                </a:extLst>
              </a:tr>
              <a:tr h="370840">
                <a:tc>
                  <a:txBody>
                    <a:bodyPr/>
                    <a:lstStyle/>
                    <a:p>
                      <a:r>
                        <a:rPr lang="en-US" sz="1400" dirty="0">
                          <a:latin typeface="Arial Narrow" panose="020B0606020202030204" pitchFamily="34" charset="0"/>
                        </a:rPr>
                        <a:t>2</a:t>
                      </a:r>
                    </a:p>
                  </a:txBody>
                  <a:tcPr/>
                </a:tc>
                <a:tc>
                  <a:txBody>
                    <a:bodyPr/>
                    <a:lstStyle/>
                    <a:p>
                      <a:r>
                        <a:rPr lang="en-US" sz="1400" b="1" dirty="0">
                          <a:latin typeface="Arial Narrow" panose="020B0606020202030204" pitchFamily="34" charset="0"/>
                        </a:rPr>
                        <a:t>Performance</a:t>
                      </a:r>
                      <a:r>
                        <a:rPr lang="en-US" sz="1400" b="1" baseline="0" dirty="0">
                          <a:latin typeface="Arial Narrow" panose="020B0606020202030204" pitchFamily="34" charset="0"/>
                        </a:rPr>
                        <a:t> Evaluation</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Non</a:t>
                      </a:r>
                      <a:r>
                        <a:rPr lang="en-US" sz="1400" baseline="0" dirty="0">
                          <a:latin typeface="Arial Narrow" panose="020B0606020202030204" pitchFamily="34" charset="0"/>
                        </a:rPr>
                        <a:t> standardized performance evaluation that would allow for proper assessment and comparison of performance of Fund Managers</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Planned adoption/implementation of the Global Investment Performance Standards. SEC</a:t>
                      </a:r>
                      <a:r>
                        <a:rPr lang="en-US" sz="1400" baseline="0" dirty="0">
                          <a:latin typeface="Arial Narrow" panose="020B0606020202030204" pitchFamily="34" charset="0"/>
                        </a:rPr>
                        <a:t> will be meeting with FMAN to finalize position for implementation this year across sector</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p>
                      <a:r>
                        <a:rPr lang="en-US" sz="1400" dirty="0">
                          <a:latin typeface="Arial Narrow" panose="020B0606020202030204" pitchFamily="34" charset="0"/>
                        </a:rPr>
                        <a:t>FMAN</a:t>
                      </a:r>
                    </a:p>
                    <a:p>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Ongoing</a:t>
                      </a:r>
                    </a:p>
                  </a:txBody>
                  <a:tcPr/>
                </a:tc>
                <a:extLst>
                  <a:ext uri="{0D108BD9-81ED-4DB2-BD59-A6C34878D82A}">
                    <a16:rowId xmlns="" xmlns:a16="http://schemas.microsoft.com/office/drawing/2014/main" val="3736604911"/>
                  </a:ext>
                </a:extLst>
              </a:tr>
              <a:tr h="370840">
                <a:tc>
                  <a:txBody>
                    <a:bodyPr/>
                    <a:lstStyle/>
                    <a:p>
                      <a:r>
                        <a:rPr lang="en-US" sz="1400" dirty="0">
                          <a:latin typeface="Arial Narrow" panose="020B0606020202030204" pitchFamily="34" charset="0"/>
                        </a:rPr>
                        <a:t>3</a:t>
                      </a:r>
                    </a:p>
                  </a:txBody>
                  <a:tcPr/>
                </a:tc>
                <a:tc>
                  <a:txBody>
                    <a:bodyPr/>
                    <a:lstStyle/>
                    <a:p>
                      <a:r>
                        <a:rPr lang="en-US" sz="1400" b="1" dirty="0">
                          <a:latin typeface="Arial Narrow" panose="020B0606020202030204" pitchFamily="34" charset="0"/>
                        </a:rPr>
                        <a:t>Fees and Commission</a:t>
                      </a:r>
                    </a:p>
                  </a:txBody>
                  <a:tcPr/>
                </a:tc>
                <a:tc>
                  <a:txBody>
                    <a:bodyPr/>
                    <a:lstStyle/>
                    <a:p>
                      <a:r>
                        <a:rPr lang="en-US" sz="1400" dirty="0">
                          <a:latin typeface="Arial Narrow" panose="020B0606020202030204" pitchFamily="34" charset="0"/>
                        </a:rPr>
                        <a:t>Threshold</a:t>
                      </a:r>
                      <a:r>
                        <a:rPr lang="en-US" sz="1400" baseline="0" dirty="0">
                          <a:latin typeface="Arial Narrow" panose="020B0606020202030204" pitchFamily="34" charset="0"/>
                        </a:rPr>
                        <a:t> limit of </a:t>
                      </a:r>
                      <a:r>
                        <a:rPr lang="en-US" sz="1400" dirty="0">
                          <a:latin typeface="Arial Narrow" panose="020B0606020202030204" pitchFamily="34" charset="0"/>
                        </a:rPr>
                        <a:t>5%</a:t>
                      </a:r>
                      <a:r>
                        <a:rPr lang="en-US" sz="1400" baseline="0" dirty="0">
                          <a:latin typeface="Arial Narrow" panose="020B0606020202030204" pitchFamily="34" charset="0"/>
                        </a:rPr>
                        <a:t> Total Expense Ratio (TER) as provided by Rules.</a:t>
                      </a:r>
                      <a:endParaRPr lang="en-US" sz="1400" dirty="0">
                        <a:latin typeface="Arial Narrow" panose="020B0606020202030204" pitchFamily="34" charset="0"/>
                      </a:endParaRPr>
                    </a:p>
                  </a:txBody>
                  <a:tcPr/>
                </a:tc>
                <a:tc>
                  <a:txBody>
                    <a:bodyPr/>
                    <a:lstStyle/>
                    <a:p>
                      <a:r>
                        <a:rPr lang="en-US" sz="1400" dirty="0" smtClean="0">
                          <a:latin typeface="Arial Narrow" panose="020B0606020202030204" pitchFamily="34" charset="0"/>
                        </a:rPr>
                        <a:t>TER </a:t>
                      </a:r>
                      <a:r>
                        <a:rPr lang="en-US" sz="1400" dirty="0">
                          <a:latin typeface="Arial Narrow" panose="020B0606020202030204" pitchFamily="34" charset="0"/>
                        </a:rPr>
                        <a:t>to </a:t>
                      </a:r>
                      <a:r>
                        <a:rPr lang="en-US" sz="1400" dirty="0" smtClean="0">
                          <a:latin typeface="Arial Narrow" panose="020B0606020202030204" pitchFamily="34" charset="0"/>
                        </a:rPr>
                        <a:t>be</a:t>
                      </a:r>
                      <a:r>
                        <a:rPr lang="en-US" sz="1400" baseline="0" dirty="0" smtClean="0">
                          <a:latin typeface="Arial Narrow" panose="020B0606020202030204" pitchFamily="34" charset="0"/>
                        </a:rPr>
                        <a:t> reviewed downwards with greater scaling of Fund from increased investor subscription.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p>
                      <a:r>
                        <a:rPr lang="en-US" sz="1400" dirty="0">
                          <a:latin typeface="Arial Narrow" panose="020B0606020202030204" pitchFamily="34" charset="0"/>
                        </a:rPr>
                        <a:t>FMAN</a:t>
                      </a:r>
                    </a:p>
                  </a:txBody>
                  <a:tcPr/>
                </a:tc>
                <a:tc>
                  <a:txBody>
                    <a:bodyPr/>
                    <a:lstStyle/>
                    <a:p>
                      <a:r>
                        <a:rPr lang="en-US" sz="1400" dirty="0">
                          <a:latin typeface="Arial Narrow" panose="020B0606020202030204" pitchFamily="34" charset="0"/>
                        </a:rPr>
                        <a:t>Ongoing</a:t>
                      </a:r>
                    </a:p>
                  </a:txBody>
                  <a:tcPr/>
                </a:tc>
                <a:extLst>
                  <a:ext uri="{0D108BD9-81ED-4DB2-BD59-A6C34878D82A}">
                    <a16:rowId xmlns="" xmlns:a16="http://schemas.microsoft.com/office/drawing/2014/main" val="4165253383"/>
                  </a:ext>
                </a:extLst>
              </a:tr>
              <a:tr h="370840">
                <a:tc>
                  <a:txBody>
                    <a:bodyPr/>
                    <a:lstStyle/>
                    <a:p>
                      <a:r>
                        <a:rPr lang="en-US" sz="1400" dirty="0">
                          <a:latin typeface="Arial Narrow" panose="020B0606020202030204" pitchFamily="34" charset="0"/>
                        </a:rPr>
                        <a:t>4</a:t>
                      </a:r>
                    </a:p>
                  </a:txBody>
                  <a:tcPr/>
                </a:tc>
                <a:tc>
                  <a:txBody>
                    <a:bodyPr/>
                    <a:lstStyle/>
                    <a:p>
                      <a:r>
                        <a:rPr lang="en-US" sz="1400" b="1" dirty="0">
                          <a:latin typeface="Arial Narrow" panose="020B0606020202030204" pitchFamily="34" charset="0"/>
                        </a:rPr>
                        <a:t>Risk</a:t>
                      </a:r>
                      <a:r>
                        <a:rPr lang="en-US" sz="1400" b="1" baseline="0" dirty="0">
                          <a:latin typeface="Arial Narrow" panose="020B0606020202030204" pitchFamily="34" charset="0"/>
                        </a:rPr>
                        <a:t> Based Supervision of Funds</a:t>
                      </a:r>
                      <a:endParaRPr lang="en-US" sz="1400" b="1" dirty="0">
                        <a:latin typeface="Arial Narrow" panose="020B0606020202030204" pitchFamily="34" charset="0"/>
                      </a:endParaRPr>
                    </a:p>
                  </a:txBody>
                  <a:tcPr/>
                </a:tc>
                <a:tc>
                  <a:txBody>
                    <a:bodyPr/>
                    <a:lstStyle/>
                    <a:p>
                      <a:r>
                        <a:rPr lang="en-US" sz="1400" dirty="0">
                          <a:latin typeface="Arial Narrow" panose="020B0606020202030204" pitchFamily="34" charset="0"/>
                        </a:rPr>
                        <a:t>Essentially a Compliance/Rules based approach.</a:t>
                      </a:r>
                    </a:p>
                  </a:txBody>
                  <a:tcPr/>
                </a:tc>
                <a:tc>
                  <a:txBody>
                    <a:bodyPr/>
                    <a:lstStyle/>
                    <a:p>
                      <a:r>
                        <a:rPr lang="en-US" sz="1400" dirty="0">
                          <a:latin typeface="Arial Narrow" panose="020B0606020202030204" pitchFamily="34" charset="0"/>
                        </a:rPr>
                        <a:t>Hybrid</a:t>
                      </a:r>
                      <a:r>
                        <a:rPr lang="en-US" sz="1400" baseline="0" dirty="0">
                          <a:latin typeface="Arial Narrow" panose="020B0606020202030204" pitchFamily="34" charset="0"/>
                        </a:rPr>
                        <a:t> of Compliance/Risk Based Supervision approach since the segregated structure of the CIS ensures good measure of risk mitigation</a:t>
                      </a:r>
                      <a:endParaRPr lang="en-US" sz="1400" dirty="0">
                        <a:latin typeface="Arial Narrow" panose="020B0606020202030204" pitchFamily="34" charset="0"/>
                      </a:endParaRPr>
                    </a:p>
                  </a:txBody>
                  <a:tcPr/>
                </a:tc>
                <a:tc>
                  <a:txBody>
                    <a:bodyPr/>
                    <a:lstStyle/>
                    <a:p>
                      <a:r>
                        <a:rPr lang="en-US" sz="1400" dirty="0">
                          <a:latin typeface="Arial Narrow" panose="020B0606020202030204" pitchFamily="34" charset="0"/>
                        </a:rPr>
                        <a:t>SEC</a:t>
                      </a:r>
                    </a:p>
                  </a:txBody>
                  <a:tcPr/>
                </a:tc>
                <a:tc>
                  <a:txBody>
                    <a:bodyPr/>
                    <a:lstStyle/>
                    <a:p>
                      <a:r>
                        <a:rPr lang="en-US" sz="1400" dirty="0">
                          <a:latin typeface="Arial Narrow" panose="020B0606020202030204" pitchFamily="34" charset="0"/>
                        </a:rPr>
                        <a:t>To</a:t>
                      </a:r>
                      <a:r>
                        <a:rPr lang="en-US" sz="1400" baseline="0" dirty="0">
                          <a:latin typeface="Arial Narrow" panose="020B0606020202030204" pitchFamily="34" charset="0"/>
                        </a:rPr>
                        <a:t> commence this year</a:t>
                      </a:r>
                      <a:endParaRPr lang="en-US" sz="1400" dirty="0">
                        <a:latin typeface="Arial Narrow" panose="020B0606020202030204" pitchFamily="34" charset="0"/>
                      </a:endParaRPr>
                    </a:p>
                  </a:txBody>
                  <a:tcPr/>
                </a:tc>
                <a:extLst>
                  <a:ext uri="{0D108BD9-81ED-4DB2-BD59-A6C34878D82A}">
                    <a16:rowId xmlns="" xmlns:a16="http://schemas.microsoft.com/office/drawing/2014/main" val="3977722677"/>
                  </a:ext>
                </a:extLst>
              </a:tr>
            </a:tbl>
          </a:graphicData>
        </a:graphic>
      </p:graphicFrame>
    </p:spTree>
    <p:extLst>
      <p:ext uri="{BB962C8B-B14F-4D97-AF65-F5344CB8AC3E}">
        <p14:creationId xmlns:p14="http://schemas.microsoft.com/office/powerpoint/2010/main" val="2329508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9552</TotalTime>
  <Words>1117</Words>
  <Application>Microsoft Office PowerPoint</Application>
  <PresentationFormat>On-screen Show (4:3)</PresentationFormat>
  <Paragraphs>168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Algerian</vt:lpstr>
      <vt:lpstr>Arial</vt:lpstr>
      <vt:lpstr>Arial Black</vt:lpstr>
      <vt:lpstr>Arial Narrow</vt:lpstr>
      <vt:lpstr>Calibri</vt:lpstr>
      <vt:lpstr>Century Gothic</vt:lpstr>
      <vt:lpstr>Office Theme</vt:lpstr>
      <vt:lpstr>2019 1st CAPITAL MARKET COMMITTEE MEETING Thursday, 21st March, 2019</vt:lpstr>
      <vt:lpstr>CIS 5 Year Strategic Master Plan Road Map 2013 – 2018: Status Report</vt:lpstr>
      <vt:lpstr>CIS 5 Year Strategic Master Plan Road Map</vt:lpstr>
      <vt:lpstr>CIS 5 Year Strategic Master Plan Road Map 2013 – 2018: Status Report</vt:lpstr>
      <vt:lpstr>CIS 5 Year Strategic Master Plan Road Map 2013 – 2018: Status Report</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Austin Tobi</cp:lastModifiedBy>
  <cp:revision>72</cp:revision>
  <cp:lastPrinted>2019-03-14T12:59:32Z</cp:lastPrinted>
  <dcterms:created xsi:type="dcterms:W3CDTF">2018-02-07T11:05:24Z</dcterms:created>
  <dcterms:modified xsi:type="dcterms:W3CDTF">2019-03-21T08:43:35Z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32334e9-92d4-45c7-97a5-ebcd18fb0941_Enabled">
    <vt:lpwstr>True</vt:lpwstr>
  </property>
  <property fmtid="{D5CDD505-2E9C-101B-9397-08002B2CF9AE}" pid="3" name="MSIP_Label_a32334e9-92d4-45c7-97a5-ebcd18fb0941_SiteId">
    <vt:lpwstr>25c5d1b6-3cfc-4b87-8325-7e62db740557</vt:lpwstr>
  </property>
  <property fmtid="{D5CDD505-2E9C-101B-9397-08002B2CF9AE}" pid="4" name="MSIP_Label_a32334e9-92d4-45c7-97a5-ebcd18fb0941_Owner">
    <vt:lpwstr>dayo.obisan@gtlgroup.com</vt:lpwstr>
  </property>
  <property fmtid="{D5CDD505-2E9C-101B-9397-08002B2CF9AE}" pid="5" name="MSIP_Label_a32334e9-92d4-45c7-97a5-ebcd18fb0941_SetDate">
    <vt:lpwstr>2019-03-20T22:10:35.2748635Z</vt:lpwstr>
  </property>
  <property fmtid="{D5CDD505-2E9C-101B-9397-08002B2CF9AE}" pid="6" name="MSIP_Label_a32334e9-92d4-45c7-97a5-ebcd18fb0941_Name">
    <vt:lpwstr>Public</vt:lpwstr>
  </property>
  <property fmtid="{D5CDD505-2E9C-101B-9397-08002B2CF9AE}" pid="7" name="MSIP_Label_a32334e9-92d4-45c7-97a5-ebcd18fb0941_Application">
    <vt:lpwstr>Microsoft Azure Information Protection</vt:lpwstr>
  </property>
  <property fmtid="{D5CDD505-2E9C-101B-9397-08002B2CF9AE}" pid="8" name="MSIP_Label_a32334e9-92d4-45c7-97a5-ebcd18fb0941_Extended_MSFT_Method">
    <vt:lpwstr>Manual</vt:lpwstr>
  </property>
  <property fmtid="{D5CDD505-2E9C-101B-9397-08002B2CF9AE}" pid="9" name="Sensitivity">
    <vt:lpwstr>Public</vt:lpwstr>
  </property>
</Properties>
</file>