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6" r:id="rId2"/>
    <p:sldId id="267" r:id="rId3"/>
    <p:sldId id="268" r:id="rId4"/>
    <p:sldId id="26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98" autoAdjust="0"/>
  </p:normalViewPr>
  <p:slideViewPr>
    <p:cSldViewPr snapToGrid="0" snapToObjects="1">
      <p:cViewPr varScale="1">
        <p:scale>
          <a:sx n="69" d="100"/>
          <a:sy n="69" d="100"/>
        </p:scale>
        <p:origin x="1224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98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9690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158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13501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805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0876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144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961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8156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2980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9B834-338E-8540-B8AF-0EF387E84815}" type="datetimeFigureOut">
              <a:rPr lang="en-US" smtClean="0"/>
              <a:t>11/20/2019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36B416-6026-264C-935D-12F1EDEC3F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1427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FFE9B834-338E-8540-B8AF-0EF387E84815}" type="datetimeFigureOut">
              <a:rPr lang="en-US" smtClean="0"/>
              <a:pPr/>
              <a:t>11/20/2019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Century Gothic"/>
              </a:defRPr>
            </a:lvl1pPr>
          </a:lstStyle>
          <a:p>
            <a:fld id="{6B36B416-6026-264C-935D-12F1EDEC3F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997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Century Gothic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Century Gothic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Century Gothic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Century Gothic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Century Gothic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799" y="721373"/>
            <a:ext cx="8269941" cy="2271209"/>
          </a:xfrm>
        </p:spPr>
        <p:txBody>
          <a:bodyPr>
            <a:normAutofit/>
          </a:bodyPr>
          <a:lstStyle/>
          <a:p>
            <a:r>
              <a:rPr lang="en-US" sz="3200" dirty="0">
                <a:latin typeface="Arial Black" panose="020B0A04020102020204" pitchFamily="34" charset="0"/>
              </a:rPr>
              <a:t>2019 </a:t>
            </a:r>
            <a:r>
              <a:rPr lang="en-US" sz="3200" dirty="0" smtClean="0">
                <a:latin typeface="Arial Black" panose="020B0A04020102020204" pitchFamily="34" charset="0"/>
              </a:rPr>
              <a:t>3</a:t>
            </a:r>
            <a:r>
              <a:rPr lang="en-US" sz="3200" baseline="30000" dirty="0" smtClean="0">
                <a:latin typeface="Arial Black" panose="020B0A04020102020204" pitchFamily="34" charset="0"/>
              </a:rPr>
              <a:t>RD</a:t>
            </a:r>
            <a:r>
              <a:rPr lang="en-US" sz="3200" dirty="0" smtClean="0">
                <a:latin typeface="Arial Black" panose="020B0A04020102020204" pitchFamily="34" charset="0"/>
              </a:rPr>
              <a:t> QUARTER </a:t>
            </a:r>
            <a:r>
              <a:rPr lang="en-US" sz="3200" dirty="0">
                <a:latin typeface="Arial Black" panose="020B0A04020102020204" pitchFamily="34" charset="0"/>
              </a:rPr>
              <a:t>MEETING OF THE</a:t>
            </a:r>
            <a:br>
              <a:rPr lang="en-US" sz="3200" dirty="0">
                <a:latin typeface="Arial Black" panose="020B0A04020102020204" pitchFamily="34" charset="0"/>
              </a:rPr>
            </a:br>
            <a:r>
              <a:rPr lang="en-US" sz="3200" dirty="0">
                <a:latin typeface="Arial Black" panose="020B0A04020102020204" pitchFamily="34" charset="0"/>
              </a:rPr>
              <a:t>CAPITAL MARKET </a:t>
            </a:r>
            <a:r>
              <a:rPr lang="en-US" sz="3200" dirty="0" smtClean="0">
                <a:latin typeface="Arial Black" panose="020B0A04020102020204" pitchFamily="34" charset="0"/>
              </a:rPr>
              <a:t>COMMITTEE</a:t>
            </a:r>
            <a:br>
              <a:rPr lang="en-US" sz="3200" dirty="0" smtClean="0">
                <a:latin typeface="Arial Black" panose="020B0A04020102020204" pitchFamily="34" charset="0"/>
              </a:rPr>
            </a:br>
            <a:endParaRPr lang="en-US" sz="3200" dirty="0">
              <a:cs typeface="Century Gothic"/>
            </a:endParaRPr>
          </a:p>
        </p:txBody>
      </p:sp>
      <p:pic>
        <p:nvPicPr>
          <p:cNvPr id="4" name="Picture 3" descr="SecLogoHiDefCrestAloneWeb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7375" y="2613548"/>
            <a:ext cx="3079219" cy="2267545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98490" y="4881093"/>
            <a:ext cx="7659710" cy="13978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Century Gothic"/>
                <a:ea typeface="+mj-ea"/>
                <a:cs typeface="+mj-cs"/>
              </a:defRPr>
            </a:lvl1pPr>
          </a:lstStyle>
          <a:p>
            <a:r>
              <a:rPr lang="en-US" sz="2800" dirty="0" smtClean="0">
                <a:latin typeface="Algerian" panose="04020705040A02060702" pitchFamily="82" charset="0"/>
              </a:rPr>
              <a:t>UPDATEs BY THE e-Dividend Implementation committee</a:t>
            </a:r>
            <a:endParaRPr lang="en-US" sz="2800" dirty="0">
              <a:latin typeface="Algerian" panose="04020705040A02060702" pitchFamily="8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48141" y="569099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401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20688"/>
            <a:ext cx="8686800" cy="432048"/>
          </a:xfrm>
        </p:spPr>
        <p:txBody>
          <a:bodyPr>
            <a:normAutofit fontScale="90000"/>
          </a:bodyPr>
          <a:lstStyle/>
          <a:p>
            <a:pPr lvl="0"/>
            <a:r>
              <a:rPr lang="en-US" sz="2400" dirty="0" smtClean="0">
                <a:latin typeface="Arial Black" panose="020B0A04020102020204" pitchFamily="34" charset="0"/>
              </a:rPr>
              <a:t>QUARTERLY TREND OF PROGRESS IN 2019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80728"/>
            <a:ext cx="9144000" cy="524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en-US" sz="2300" dirty="0">
                <a:latin typeface="Century Gothic"/>
              </a:rPr>
              <a:t>S</a:t>
            </a:r>
            <a:r>
              <a:rPr lang="en-US" sz="2300" dirty="0">
                <a:latin typeface="Century Gothic"/>
              </a:rPr>
              <a:t>ummary of 2019 Quarterly trend </a:t>
            </a:r>
            <a:r>
              <a:rPr lang="en-US" sz="2300" dirty="0">
                <a:latin typeface="Century Gothic"/>
              </a:rPr>
              <a:t>of total approved e-dividend </a:t>
            </a:r>
            <a:r>
              <a:rPr lang="en-US" sz="2300" dirty="0">
                <a:latin typeface="Century Gothic"/>
              </a:rPr>
              <a:t>mandates, from </a:t>
            </a:r>
            <a:r>
              <a:rPr lang="en-US" sz="2300" dirty="0">
                <a:latin typeface="Century Gothic"/>
              </a:rPr>
              <a:t>inception </a:t>
            </a:r>
            <a:r>
              <a:rPr lang="en-US" sz="2300" dirty="0">
                <a:latin typeface="Century Gothic"/>
              </a:rPr>
              <a:t>of the exercise (November, 2015</a:t>
            </a:r>
            <a:r>
              <a:rPr lang="en-US" sz="2300" dirty="0" smtClean="0">
                <a:latin typeface="Century Gothic"/>
              </a:rPr>
              <a:t>), </a:t>
            </a:r>
            <a:r>
              <a:rPr lang="en-US" sz="2300" dirty="0">
                <a:latin typeface="Century Gothic"/>
              </a:rPr>
              <a:t>stands as follows:</a:t>
            </a:r>
          </a:p>
          <a:p>
            <a:endParaRPr lang="en-US" sz="2400" kern="0" dirty="0" smtClean="0"/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GB" sz="2400" dirty="0" smtClean="0"/>
              <a:t>2,643,941 </a:t>
            </a:r>
            <a:r>
              <a:rPr lang="en-GB" sz="2400" dirty="0"/>
              <a:t>- end of </a:t>
            </a:r>
            <a:r>
              <a:rPr lang="en-GB" sz="2400" dirty="0" smtClean="0"/>
              <a:t>1</a:t>
            </a:r>
            <a:r>
              <a:rPr lang="en-GB" sz="2400" baseline="30000" dirty="0" smtClean="0"/>
              <a:t>st</a:t>
            </a:r>
            <a:r>
              <a:rPr lang="en-GB" sz="2400" dirty="0" smtClean="0"/>
              <a:t> Quarter</a:t>
            </a:r>
            <a:r>
              <a:rPr lang="en-GB" sz="2400" dirty="0"/>
              <a:t>, 2019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GB" sz="2400" dirty="0" smtClean="0"/>
              <a:t>2,702,738 - end of 2</a:t>
            </a:r>
            <a:r>
              <a:rPr lang="en-GB" sz="2400" baseline="30000" dirty="0" smtClean="0"/>
              <a:t>nd</a:t>
            </a:r>
            <a:r>
              <a:rPr lang="en-GB" sz="2400" dirty="0" smtClean="0"/>
              <a:t> Quarter, 2019 </a:t>
            </a:r>
          </a:p>
          <a:p>
            <a:pPr marL="1257300" lvl="2" indent="-342900">
              <a:buFont typeface="Wingdings" panose="05000000000000000000" pitchFamily="2" charset="2"/>
              <a:buChar char="Ø"/>
            </a:pPr>
            <a:r>
              <a:rPr lang="en-US" sz="2400" kern="0" dirty="0" smtClean="0"/>
              <a:t>2,820,065 </a:t>
            </a:r>
            <a:r>
              <a:rPr lang="en-GB" sz="2400" dirty="0"/>
              <a:t>- end of </a:t>
            </a:r>
            <a:r>
              <a:rPr lang="en-GB" sz="2400" dirty="0" smtClean="0"/>
              <a:t>3</a:t>
            </a:r>
            <a:r>
              <a:rPr lang="en-GB" sz="2400" baseline="30000" dirty="0" smtClean="0"/>
              <a:t>rd</a:t>
            </a:r>
            <a:r>
              <a:rPr lang="en-GB" sz="2400" dirty="0" smtClean="0"/>
              <a:t> Quarter</a:t>
            </a:r>
            <a:r>
              <a:rPr lang="en-GB" sz="2400" dirty="0"/>
              <a:t>, 2019 </a:t>
            </a:r>
            <a:endParaRPr lang="en-GB" sz="2400" dirty="0" smtClean="0"/>
          </a:p>
          <a:p>
            <a:pPr lvl="2"/>
            <a:endParaRPr lang="en-GB" sz="2400" kern="0" dirty="0"/>
          </a:p>
          <a:p>
            <a:pPr marL="342900" indent="-342900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2300" dirty="0">
                <a:latin typeface="Century Gothic"/>
              </a:rPr>
              <a:t>The appreciable upswing of </a:t>
            </a:r>
            <a:r>
              <a:rPr lang="en-US" sz="2300" b="1" dirty="0">
                <a:latin typeface="Century Gothic"/>
              </a:rPr>
              <a:t>117,327</a:t>
            </a:r>
            <a:r>
              <a:rPr lang="en-US" sz="2300" dirty="0">
                <a:latin typeface="Century Gothic"/>
              </a:rPr>
              <a:t> approved mandates recorded in the 3rd Quarter, compared to the </a:t>
            </a:r>
            <a:r>
              <a:rPr lang="en-US" sz="2300" b="1" dirty="0">
                <a:latin typeface="Century Gothic"/>
              </a:rPr>
              <a:t>58,797</a:t>
            </a:r>
            <a:r>
              <a:rPr lang="en-US" sz="2300" dirty="0">
                <a:latin typeface="Century Gothic"/>
              </a:rPr>
              <a:t> of 2nd Quarter, was due to: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/>
              <a:t>Access granted to all Capital Market Operating Institutions to the Bank Verification Number Validation Service</a:t>
            </a:r>
            <a:r>
              <a:rPr lang="en-US" sz="2400" dirty="0">
                <a:latin typeface="Century Gothic"/>
              </a:rPr>
              <a:t> </a:t>
            </a:r>
          </a:p>
          <a:p>
            <a:pPr lvl="2"/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2650690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620688"/>
            <a:ext cx="8686800" cy="432048"/>
          </a:xfrm>
        </p:spPr>
        <p:txBody>
          <a:bodyPr>
            <a:normAutofit fontScale="90000"/>
          </a:bodyPr>
          <a:lstStyle/>
          <a:p>
            <a:pPr lvl="0"/>
            <a:r>
              <a:rPr lang="en-US" sz="2400" dirty="0" smtClean="0">
                <a:latin typeface="Arial Black" panose="020B0A04020102020204" pitchFamily="34" charset="0"/>
              </a:rPr>
              <a:t>QUARTERLY TREND OF PROGRESS IN 2019</a:t>
            </a:r>
            <a:endParaRPr lang="en-US" sz="2400" b="1" u="sng" dirty="0">
              <a:solidFill>
                <a:srgbClr val="FF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980728"/>
            <a:ext cx="91440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en-US" sz="24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/>
              <a:t>BVN Validation Service adoption as a means of KYC in the Capital </a:t>
            </a:r>
            <a:r>
              <a:rPr lang="en-GB" sz="2400" dirty="0" smtClean="0"/>
              <a:t>Market;</a:t>
            </a:r>
          </a:p>
          <a:p>
            <a:pPr lvl="2"/>
            <a:endParaRPr lang="en-US" sz="24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Significant </a:t>
            </a:r>
            <a:r>
              <a:rPr lang="en-US" sz="2400" dirty="0"/>
              <a:t>upsurge in the number of Capital Market Operating Institutions</a:t>
            </a:r>
            <a:r>
              <a:rPr lang="en-US" sz="2400" dirty="0" smtClean="0"/>
              <a:t> </a:t>
            </a:r>
            <a:r>
              <a:rPr lang="en-US" sz="2400" dirty="0"/>
              <a:t>that approached NIBSS for on-boarding to the BVN </a:t>
            </a:r>
            <a:r>
              <a:rPr lang="en-US" sz="2400" dirty="0" smtClean="0"/>
              <a:t>Validation;</a:t>
            </a:r>
          </a:p>
          <a:p>
            <a:pPr lvl="2"/>
            <a:endParaRPr lang="en-US" sz="2400" dirty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Email </a:t>
            </a:r>
            <a:r>
              <a:rPr lang="en-US" sz="2400" dirty="0"/>
              <a:t>and phone number data search services </a:t>
            </a:r>
            <a:r>
              <a:rPr lang="en-US" sz="2400" dirty="0" smtClean="0"/>
              <a:t>available </a:t>
            </a:r>
            <a:r>
              <a:rPr lang="en-US" sz="2400" dirty="0"/>
              <a:t>to registrars and other capital market players </a:t>
            </a:r>
            <a:r>
              <a:rPr lang="en-US" sz="2400" dirty="0" smtClean="0"/>
              <a:t>which enable them update </a:t>
            </a:r>
            <a:r>
              <a:rPr lang="en-US" sz="2400" dirty="0"/>
              <a:t>their investor records especially for sending </a:t>
            </a:r>
            <a:r>
              <a:rPr lang="en-US" sz="2400" dirty="0" smtClean="0"/>
              <a:t>e-Invite;</a:t>
            </a:r>
          </a:p>
          <a:p>
            <a:pPr lvl="2"/>
            <a:endParaRPr lang="en-US" sz="2400" dirty="0" smtClean="0"/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sz="2400" dirty="0" smtClean="0"/>
              <a:t>Improved payments </a:t>
            </a:r>
            <a:r>
              <a:rPr lang="en-GB" sz="2400" dirty="0"/>
              <a:t>of backlog and current dividends by </a:t>
            </a:r>
            <a:r>
              <a:rPr lang="en-GB" sz="2400" dirty="0" smtClean="0"/>
              <a:t>Registrars;</a:t>
            </a:r>
            <a:endParaRPr lang="en-US" sz="2400" kern="0" dirty="0"/>
          </a:p>
        </p:txBody>
      </p:sp>
    </p:spTree>
    <p:extLst>
      <p:ext uri="{BB962C8B-B14F-4D97-AF65-F5344CB8AC3E}">
        <p14:creationId xmlns:p14="http://schemas.microsoft.com/office/powerpoint/2010/main" val="2211048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3718"/>
            <a:ext cx="8229600" cy="583920"/>
          </a:xfrm>
        </p:spPr>
        <p:txBody>
          <a:bodyPr>
            <a:normAutofit/>
          </a:bodyPr>
          <a:lstStyle/>
          <a:p>
            <a:r>
              <a:rPr lang="en-US" sz="2400" b="1" dirty="0"/>
              <a:t>ISSUES FOR CMC </a:t>
            </a:r>
            <a:r>
              <a:rPr lang="en-US" sz="2400" b="1" dirty="0" smtClean="0"/>
              <a:t>NOTING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535205"/>
            <a:ext cx="9052560" cy="4708525"/>
          </a:xfrm>
        </p:spPr>
        <p:txBody>
          <a:bodyPr>
            <a:normAutofit fontScale="47500" lnSpcReduction="2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Unabated threat of court actions against the application of e-DMMS service charge by their customers slowing down the automation process based on claim that e-DMMS fees is not in the guide to bank charges</a:t>
            </a:r>
            <a:r>
              <a:rPr lang="en-GB" dirty="0" smtClean="0"/>
              <a:t>. The SEC has commenced the process of engagement with the CBN in this respect.</a:t>
            </a:r>
          </a:p>
          <a:p>
            <a:pPr>
              <a:buFont typeface="Wingdings" panose="05000000000000000000" pitchFamily="2" charset="2"/>
              <a:buChar char="q"/>
            </a:pPr>
            <a:endParaRPr lang="en-GB" kern="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kern="0" dirty="0" smtClean="0"/>
              <a:t>Some Registrars are still </a:t>
            </a:r>
            <a:r>
              <a:rPr lang="en-GB" kern="0" dirty="0"/>
              <a:t>demanding Bankers Confirmation for e-dividend Account mandate </a:t>
            </a:r>
            <a:r>
              <a:rPr lang="en-GB" kern="0" dirty="0" smtClean="0"/>
              <a:t>request by investors</a:t>
            </a:r>
            <a:r>
              <a:rPr lang="en-US" kern="0" dirty="0" smtClean="0"/>
              <a:t>. The ICMR Council may wish to enforce the CMC resolution on this subject.</a:t>
            </a:r>
            <a:endParaRPr lang="en-US" kern="0" dirty="0"/>
          </a:p>
          <a:p>
            <a:endParaRPr lang="en-US" kern="0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kern="0" dirty="0"/>
              <a:t>Low patronage of BVN validation Portal  by Stockbroking Firms, despite the reduction in price from N25 to N15 since January, </a:t>
            </a:r>
            <a:r>
              <a:rPr lang="en-GB" kern="0" dirty="0" smtClean="0"/>
              <a:t>2019. </a:t>
            </a:r>
          </a:p>
          <a:p>
            <a:pPr>
              <a:buFont typeface="Wingdings" panose="05000000000000000000" pitchFamily="2" charset="2"/>
              <a:buChar char="q"/>
            </a:pPr>
            <a:endParaRPr lang="en-US" kern="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kern="0" dirty="0" smtClean="0"/>
              <a:t>The </a:t>
            </a:r>
            <a:r>
              <a:rPr lang="en-US" kern="0" dirty="0"/>
              <a:t>Committee noted that </a:t>
            </a:r>
            <a:r>
              <a:rPr lang="en-US" kern="0" dirty="0" smtClean="0"/>
              <a:t>the present general l</a:t>
            </a:r>
            <a:r>
              <a:rPr lang="en-GB" dirty="0" smtClean="0"/>
              <a:t>ow pace of registration is borne </a:t>
            </a:r>
            <a:r>
              <a:rPr lang="en-GB" dirty="0"/>
              <a:t>out of </a:t>
            </a:r>
            <a:r>
              <a:rPr lang="en-GB" dirty="0" smtClean="0"/>
              <a:t>investors unawareness and/or apathy.  It, accordingly, hereby recommends </a:t>
            </a:r>
            <a:r>
              <a:rPr lang="en-US" kern="0" dirty="0"/>
              <a:t>increased awareness campaign by all </a:t>
            </a:r>
            <a:r>
              <a:rPr lang="en-US" kern="0" dirty="0" smtClean="0"/>
              <a:t>Stakeholders.. In this respect, </a:t>
            </a:r>
            <a:r>
              <a:rPr lang="en-US" kern="0" dirty="0"/>
              <a:t>a revised plan, for a more effective awareness campaigns, on the exercise would soon be made available to </a:t>
            </a:r>
            <a:r>
              <a:rPr lang="en-US" kern="0" dirty="0" smtClean="0"/>
              <a:t>the SEC </a:t>
            </a:r>
            <a:r>
              <a:rPr lang="en-US" kern="0" dirty="0"/>
              <a:t>for consideration.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anose="05000000000000000000" pitchFamily="2" charset="2"/>
              <a:buChar char="q"/>
            </a:pPr>
            <a:r>
              <a:rPr lang="en-GB" kern="0" dirty="0"/>
              <a:t>Direct Cash Settlement (DCS)’s full implementation is still awaiting the completion of synchronisation of the e-Dividend mandate Form with the DCS form. This is expected to be completed and adopted by end of 1</a:t>
            </a:r>
            <a:r>
              <a:rPr lang="en-GB" kern="0" baseline="30000" dirty="0"/>
              <a:t>st</a:t>
            </a:r>
            <a:r>
              <a:rPr lang="en-GB" kern="0" dirty="0"/>
              <a:t> quarter 2020 to enable the kick-off of implementation by 2</a:t>
            </a:r>
            <a:r>
              <a:rPr lang="en-GB" kern="0" baseline="30000" dirty="0"/>
              <a:t>nd</a:t>
            </a:r>
            <a:r>
              <a:rPr lang="en-GB" kern="0" dirty="0"/>
              <a:t> quarter of same year</a:t>
            </a:r>
            <a:r>
              <a:rPr lang="en-GB" kern="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921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CMC COMMITTEE PRESENTATION TEMPLATE.potx" id="{865C88FB-927F-4486-84DF-EDE2B4290B7A}" vid="{C9DE4359-8664-4C56-ABBA-2EFA38E7AC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</TotalTime>
  <Words>273</Words>
  <Application>Microsoft Office PowerPoint</Application>
  <PresentationFormat>On-screen Show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Algerian</vt:lpstr>
      <vt:lpstr>Arial</vt:lpstr>
      <vt:lpstr>Arial Black</vt:lpstr>
      <vt:lpstr>Calibri</vt:lpstr>
      <vt:lpstr>Century Gothic</vt:lpstr>
      <vt:lpstr>Wingdings</vt:lpstr>
      <vt:lpstr>Office Theme</vt:lpstr>
      <vt:lpstr>2019 3RD QUARTER MEETING OF THE CAPITAL MARKET COMMITTEE </vt:lpstr>
      <vt:lpstr>QUARTERLY TREND OF PROGRESS IN 2019</vt:lpstr>
      <vt:lpstr>QUARTERLY TREND OF PROGRESS IN 2019</vt:lpstr>
      <vt:lpstr>ISSUES FOR CMC NOTING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2018 CAPITAL MARKET COMMITTEE MEETING</dc:title>
  <dc:creator>Akingbelure Folasade S.</dc:creator>
  <cp:lastModifiedBy>Rowlands, Henry</cp:lastModifiedBy>
  <cp:revision>78</cp:revision>
  <cp:lastPrinted>2019-03-18T12:44:01Z</cp:lastPrinted>
  <dcterms:created xsi:type="dcterms:W3CDTF">2018-02-07T11:05:24Z</dcterms:created>
  <dcterms:modified xsi:type="dcterms:W3CDTF">2019-11-20T14:11:38Z</dcterms:modified>
</cp:coreProperties>
</file>