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8" autoAdjust="0"/>
  </p:normalViewPr>
  <p:slideViewPr>
    <p:cSldViewPr snapToGrid="0" snapToObjects="1"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721373"/>
            <a:ext cx="8269941" cy="227120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2019 </a:t>
            </a:r>
            <a:r>
              <a:rPr lang="en-US" sz="3200" dirty="0" smtClean="0">
                <a:latin typeface="Arial Black" panose="020B0A04020102020204" pitchFamily="34" charset="0"/>
              </a:rPr>
              <a:t>3</a:t>
            </a:r>
            <a:r>
              <a:rPr lang="en-US" sz="3200" baseline="30000" dirty="0" smtClean="0">
                <a:latin typeface="Arial Black" panose="020B0A04020102020204" pitchFamily="34" charset="0"/>
              </a:rPr>
              <a:t>RD</a:t>
            </a:r>
            <a:r>
              <a:rPr lang="en-US" sz="3200" dirty="0" smtClean="0">
                <a:latin typeface="Arial Black" panose="020B0A04020102020204" pitchFamily="34" charset="0"/>
              </a:rPr>
              <a:t> QUARTER </a:t>
            </a:r>
            <a:r>
              <a:rPr lang="en-US" sz="3200" dirty="0">
                <a:latin typeface="Arial Black" panose="020B0A04020102020204" pitchFamily="34" charset="0"/>
              </a:rPr>
              <a:t>MEETING OF THE</a:t>
            </a:r>
            <a:br>
              <a:rPr lang="en-US" sz="3200" dirty="0">
                <a:latin typeface="Arial Black" panose="020B0A04020102020204" pitchFamily="34" charset="0"/>
              </a:rPr>
            </a:br>
            <a:r>
              <a:rPr lang="en-US" sz="3200" dirty="0">
                <a:latin typeface="Arial Black" panose="020B0A04020102020204" pitchFamily="34" charset="0"/>
              </a:rPr>
              <a:t>CAPITAL MARKET </a:t>
            </a:r>
            <a:r>
              <a:rPr lang="en-US" sz="3200" dirty="0" smtClean="0">
                <a:latin typeface="Arial Black" panose="020B0A04020102020204" pitchFamily="34" charset="0"/>
              </a:rPr>
              <a:t>COMMITTEE</a:t>
            </a:r>
            <a:br>
              <a:rPr lang="en-US" sz="3200" dirty="0" smtClean="0">
                <a:latin typeface="Arial Black" panose="020B0A04020102020204" pitchFamily="34" charset="0"/>
              </a:rPr>
            </a:br>
            <a:endParaRPr lang="en-US" sz="3200" dirty="0">
              <a:cs typeface="Century Gothic"/>
            </a:endParaRPr>
          </a:p>
        </p:txBody>
      </p:sp>
      <p:pic>
        <p:nvPicPr>
          <p:cNvPr id="4" name="Picture 3" descr="SecLogoHiDefCrestAlone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5" y="2613548"/>
            <a:ext cx="3079219" cy="226754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98490" y="4881093"/>
            <a:ext cx="7659710" cy="139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Algerian" panose="04020705040A02060702" pitchFamily="82" charset="0"/>
              </a:rPr>
              <a:t>UPDATEs BY THE e-Dividend Implementation committee</a:t>
            </a:r>
            <a:endParaRPr lang="en-US" sz="2800" dirty="0">
              <a:latin typeface="Algerian" panose="04020705040A020607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48141" y="56909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01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20688"/>
            <a:ext cx="8686800" cy="432048"/>
          </a:xfrm>
        </p:spPr>
        <p:txBody>
          <a:bodyPr>
            <a:normAutofit fontScale="90000"/>
          </a:bodyPr>
          <a:lstStyle/>
          <a:p>
            <a:pPr lvl="0"/>
            <a:r>
              <a:rPr lang="en-US" sz="2400" dirty="0" smtClean="0">
                <a:latin typeface="Arial Black" panose="020B0A04020102020204" pitchFamily="34" charset="0"/>
              </a:rPr>
              <a:t>QUARTERLY TREND OF PROGRESS IN 2019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80728"/>
            <a:ext cx="9144000" cy="524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300" dirty="0">
                <a:latin typeface="Century Gothic"/>
              </a:rPr>
              <a:t>S</a:t>
            </a:r>
            <a:r>
              <a:rPr lang="en-US" sz="2300" dirty="0">
                <a:latin typeface="Century Gothic"/>
              </a:rPr>
              <a:t>ummary of 2019 Quarterly trend </a:t>
            </a:r>
            <a:r>
              <a:rPr lang="en-US" sz="2300" dirty="0">
                <a:latin typeface="Century Gothic"/>
              </a:rPr>
              <a:t>of total approved e-dividend </a:t>
            </a:r>
            <a:r>
              <a:rPr lang="en-US" sz="2300" dirty="0">
                <a:latin typeface="Century Gothic"/>
              </a:rPr>
              <a:t>mandates, from </a:t>
            </a:r>
            <a:r>
              <a:rPr lang="en-US" sz="2300" dirty="0">
                <a:latin typeface="Century Gothic"/>
              </a:rPr>
              <a:t>inception </a:t>
            </a:r>
            <a:r>
              <a:rPr lang="en-US" sz="2300" dirty="0">
                <a:latin typeface="Century Gothic"/>
              </a:rPr>
              <a:t>of the exercise (November, 2015</a:t>
            </a:r>
            <a:r>
              <a:rPr lang="en-US" sz="2300" dirty="0" smtClean="0">
                <a:latin typeface="Century Gothic"/>
              </a:rPr>
              <a:t>), </a:t>
            </a:r>
            <a:r>
              <a:rPr lang="en-US" sz="2300" dirty="0">
                <a:latin typeface="Century Gothic"/>
              </a:rPr>
              <a:t>stands as follows:</a:t>
            </a:r>
          </a:p>
          <a:p>
            <a:endParaRPr lang="en-US" sz="2400" kern="0" dirty="0" smtClean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GB" sz="2400" dirty="0" smtClean="0"/>
              <a:t>2,643,941 </a:t>
            </a:r>
            <a:r>
              <a:rPr lang="en-GB" sz="2400" dirty="0"/>
              <a:t>- end of </a:t>
            </a:r>
            <a:r>
              <a:rPr lang="en-GB" sz="2400" dirty="0" smtClean="0"/>
              <a:t>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Quarter</a:t>
            </a:r>
            <a:r>
              <a:rPr lang="en-GB" sz="2400" dirty="0"/>
              <a:t>, 2019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GB" sz="2400" dirty="0" smtClean="0"/>
              <a:t>2,702,738 - end of 2</a:t>
            </a:r>
            <a:r>
              <a:rPr lang="en-GB" sz="2400" baseline="30000" dirty="0" smtClean="0"/>
              <a:t>nd</a:t>
            </a:r>
            <a:r>
              <a:rPr lang="en-GB" sz="2400" dirty="0" smtClean="0"/>
              <a:t> Quarter, 2019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sz="2400" kern="0" dirty="0" smtClean="0"/>
              <a:t>2,820,065 </a:t>
            </a:r>
            <a:r>
              <a:rPr lang="en-GB" sz="2400" dirty="0"/>
              <a:t>- end of </a:t>
            </a:r>
            <a:r>
              <a:rPr lang="en-GB" sz="2400" dirty="0" smtClean="0"/>
              <a:t>3</a:t>
            </a:r>
            <a:r>
              <a:rPr lang="en-GB" sz="2400" baseline="30000" dirty="0" smtClean="0"/>
              <a:t>rd</a:t>
            </a:r>
            <a:r>
              <a:rPr lang="en-GB" sz="2400" dirty="0" smtClean="0"/>
              <a:t> Quarter</a:t>
            </a:r>
            <a:r>
              <a:rPr lang="en-GB" sz="2400" dirty="0"/>
              <a:t>, 2019 </a:t>
            </a:r>
            <a:endParaRPr lang="en-GB" sz="2400" dirty="0" smtClean="0"/>
          </a:p>
          <a:p>
            <a:pPr lvl="2"/>
            <a:endParaRPr lang="en-GB" sz="2400" kern="0" dirty="0"/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300" dirty="0">
                <a:latin typeface="Century Gothic"/>
              </a:rPr>
              <a:t>The appreciable upswing of </a:t>
            </a:r>
            <a:r>
              <a:rPr lang="en-US" sz="2300" b="1" dirty="0">
                <a:latin typeface="Century Gothic"/>
              </a:rPr>
              <a:t>117,327</a:t>
            </a:r>
            <a:r>
              <a:rPr lang="en-US" sz="2300" dirty="0">
                <a:latin typeface="Century Gothic"/>
              </a:rPr>
              <a:t> approved mandates recorded in the 3rd Quarter, compared to the </a:t>
            </a:r>
            <a:r>
              <a:rPr lang="en-US" sz="2300" b="1" dirty="0">
                <a:latin typeface="Century Gothic"/>
              </a:rPr>
              <a:t>58,797</a:t>
            </a:r>
            <a:r>
              <a:rPr lang="en-US" sz="2300" dirty="0">
                <a:latin typeface="Century Gothic"/>
              </a:rPr>
              <a:t> of 2nd Quarter, was due to: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Access granted to all Capital Market Operating Institutions to the Bank Verification Number Validation Service</a:t>
            </a:r>
            <a:r>
              <a:rPr lang="en-US" sz="2400" dirty="0">
                <a:latin typeface="Century Gothic"/>
              </a:rPr>
              <a:t> </a:t>
            </a:r>
          </a:p>
          <a:p>
            <a:pPr lvl="2"/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26506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20688"/>
            <a:ext cx="8686800" cy="432048"/>
          </a:xfrm>
        </p:spPr>
        <p:txBody>
          <a:bodyPr>
            <a:normAutofit fontScale="90000"/>
          </a:bodyPr>
          <a:lstStyle/>
          <a:p>
            <a:pPr lvl="0"/>
            <a:r>
              <a:rPr lang="en-US" sz="2400" dirty="0" smtClean="0">
                <a:latin typeface="Arial Black" panose="020B0A04020102020204" pitchFamily="34" charset="0"/>
              </a:rPr>
              <a:t>QUARTERLY TREND OF PROGRESS IN 2019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80728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endParaRPr lang="en-US" sz="24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/>
              <a:t>BVN Validation Service adoption as a means of KYC in the Capital </a:t>
            </a:r>
            <a:r>
              <a:rPr lang="en-GB" sz="2400" dirty="0" smtClean="0"/>
              <a:t>Market;</a:t>
            </a:r>
          </a:p>
          <a:p>
            <a:pPr lvl="2"/>
            <a:endParaRPr lang="en-US" sz="24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Significant </a:t>
            </a:r>
            <a:r>
              <a:rPr lang="en-US" sz="2400" dirty="0"/>
              <a:t>upsurge in the number of Capital Market Operating Institutions</a:t>
            </a:r>
            <a:r>
              <a:rPr lang="en-US" sz="2400" dirty="0" smtClean="0"/>
              <a:t> </a:t>
            </a:r>
            <a:r>
              <a:rPr lang="en-US" sz="2400" dirty="0"/>
              <a:t>that approached NIBSS for on-boarding to the BVN </a:t>
            </a:r>
            <a:r>
              <a:rPr lang="en-US" sz="2400" dirty="0" smtClean="0"/>
              <a:t>Validation;</a:t>
            </a:r>
          </a:p>
          <a:p>
            <a:pPr lvl="2"/>
            <a:endParaRPr lang="en-US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Email </a:t>
            </a:r>
            <a:r>
              <a:rPr lang="en-US" sz="2400" dirty="0"/>
              <a:t>and phone number data search services </a:t>
            </a:r>
            <a:r>
              <a:rPr lang="en-US" sz="2400" dirty="0" smtClean="0"/>
              <a:t>available </a:t>
            </a:r>
            <a:r>
              <a:rPr lang="en-US" sz="2400" dirty="0"/>
              <a:t>to registrars and other capital market players </a:t>
            </a:r>
            <a:r>
              <a:rPr lang="en-US" sz="2400" dirty="0" smtClean="0"/>
              <a:t>which enable them update </a:t>
            </a:r>
            <a:r>
              <a:rPr lang="en-US" sz="2400" dirty="0"/>
              <a:t>their investor records especially for sending </a:t>
            </a:r>
            <a:r>
              <a:rPr lang="en-US" sz="2400" dirty="0" smtClean="0"/>
              <a:t>e-Invite;</a:t>
            </a:r>
          </a:p>
          <a:p>
            <a:pPr lvl="2"/>
            <a:endParaRPr lang="en-US" sz="24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Improved payments </a:t>
            </a:r>
            <a:r>
              <a:rPr lang="en-GB" sz="2400" dirty="0"/>
              <a:t>of backlog and current dividends by </a:t>
            </a:r>
            <a:r>
              <a:rPr lang="en-GB" sz="2400" dirty="0" smtClean="0"/>
              <a:t>Registrars;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221104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718"/>
            <a:ext cx="8229600" cy="583920"/>
          </a:xfrm>
        </p:spPr>
        <p:txBody>
          <a:bodyPr>
            <a:normAutofit/>
          </a:bodyPr>
          <a:lstStyle/>
          <a:p>
            <a:r>
              <a:rPr lang="en-US" sz="2400" b="1" dirty="0"/>
              <a:t>ISSUES FOR CMC </a:t>
            </a:r>
            <a:r>
              <a:rPr lang="en-US" sz="2400" b="1" dirty="0" smtClean="0"/>
              <a:t>NOTING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35205"/>
            <a:ext cx="9052560" cy="4708525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Unabated threat of court actions against the application of e-DMMS service charge by their customers slowing down the automation process based on claim that e-DMMS fees is not in the guide to bank charges</a:t>
            </a:r>
            <a:r>
              <a:rPr lang="en-GB" dirty="0" smtClean="0"/>
              <a:t>. The SEC has commenced the process of engagement with the CBN in this respect.</a:t>
            </a:r>
          </a:p>
          <a:p>
            <a:pPr>
              <a:buFont typeface="Wingdings" panose="05000000000000000000" pitchFamily="2" charset="2"/>
              <a:buChar char="q"/>
            </a:pPr>
            <a:endParaRPr lang="en-GB" kern="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kern="0" dirty="0" smtClean="0"/>
              <a:t>Some Registrars are still </a:t>
            </a:r>
            <a:r>
              <a:rPr lang="en-GB" kern="0" dirty="0"/>
              <a:t>demanding Bankers Confirmation for e-dividend Account mandate </a:t>
            </a:r>
            <a:r>
              <a:rPr lang="en-GB" kern="0" dirty="0" smtClean="0"/>
              <a:t>request by investors</a:t>
            </a:r>
            <a:r>
              <a:rPr lang="en-US" kern="0" dirty="0" smtClean="0"/>
              <a:t>. The ICMR Council may wish to enforce the CMC resolution on this subject.</a:t>
            </a:r>
            <a:endParaRPr lang="en-US" kern="0" dirty="0"/>
          </a:p>
          <a:p>
            <a:endParaRPr lang="en-US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kern="0" dirty="0"/>
              <a:t>Low patronage of BVN validation Portal  by Stockbroking Firms, despite the reduction in price from N25 to N15 since January, </a:t>
            </a:r>
            <a:r>
              <a:rPr lang="en-GB" kern="0" dirty="0" smtClean="0"/>
              <a:t>2019.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kern="0" dirty="0" smtClean="0"/>
              <a:t>The </a:t>
            </a:r>
            <a:r>
              <a:rPr lang="en-US" kern="0" dirty="0"/>
              <a:t>Committee noted that </a:t>
            </a:r>
            <a:r>
              <a:rPr lang="en-US" kern="0" dirty="0" smtClean="0"/>
              <a:t>the present general l</a:t>
            </a:r>
            <a:r>
              <a:rPr lang="en-GB" dirty="0" smtClean="0"/>
              <a:t>ow pace of registration is borne </a:t>
            </a:r>
            <a:r>
              <a:rPr lang="en-GB" dirty="0"/>
              <a:t>out of </a:t>
            </a:r>
            <a:r>
              <a:rPr lang="en-GB" dirty="0" smtClean="0"/>
              <a:t>investors unawareness and/or apathy.  It, accordingly, hereby recommends </a:t>
            </a:r>
            <a:r>
              <a:rPr lang="en-US" kern="0" dirty="0"/>
              <a:t>increased awareness campaign by all </a:t>
            </a:r>
            <a:r>
              <a:rPr lang="en-US" kern="0" dirty="0" smtClean="0"/>
              <a:t>Stakeholders.. In this respect, </a:t>
            </a:r>
            <a:r>
              <a:rPr lang="en-US" kern="0" dirty="0"/>
              <a:t>a revised plan, for a more effective awareness campaigns, on the exercise would soon be made available to </a:t>
            </a:r>
            <a:r>
              <a:rPr lang="en-US" kern="0" dirty="0" smtClean="0"/>
              <a:t>the SEC </a:t>
            </a:r>
            <a:r>
              <a:rPr lang="en-US" kern="0" dirty="0"/>
              <a:t>for consideration.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kern="0" dirty="0"/>
              <a:t>Direct Cash Settlement (DCS)’s full implementation is still awaiting the completion of synchronisation of the e-Dividend mandate Form with the DCS form. This is expected to be completed and adopted by end of 1</a:t>
            </a:r>
            <a:r>
              <a:rPr lang="en-GB" kern="0" baseline="30000" dirty="0"/>
              <a:t>st</a:t>
            </a:r>
            <a:r>
              <a:rPr lang="en-GB" kern="0" dirty="0"/>
              <a:t> quarter 2020 to enable the kick-off of implementation by 2</a:t>
            </a:r>
            <a:r>
              <a:rPr lang="en-GB" kern="0" baseline="30000" dirty="0"/>
              <a:t>nd</a:t>
            </a:r>
            <a:r>
              <a:rPr lang="en-GB" kern="0" dirty="0"/>
              <a:t> quarter of same year</a:t>
            </a:r>
            <a:r>
              <a:rPr lang="en-GB" kern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21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</TotalTime>
  <Words>273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Algerian</vt:lpstr>
      <vt:lpstr>Arial</vt:lpstr>
      <vt:lpstr>Arial Black</vt:lpstr>
      <vt:lpstr>Calibri</vt:lpstr>
      <vt:lpstr>Century Gothic</vt:lpstr>
      <vt:lpstr>Wingdings</vt:lpstr>
      <vt:lpstr>Office Theme</vt:lpstr>
      <vt:lpstr>2019 3RD QUARTER MEETING OF THE CAPITAL MARKET COMMITTEE </vt:lpstr>
      <vt:lpstr>QUARTERLY TREND OF PROGRESS IN 2019</vt:lpstr>
      <vt:lpstr>QUARTERLY TREND OF PROGRESS IN 2019</vt:lpstr>
      <vt:lpstr>ISSUES FOR CMC NOTING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Rowlands, Henry</cp:lastModifiedBy>
  <cp:revision>78</cp:revision>
  <cp:lastPrinted>2019-03-18T12:44:01Z</cp:lastPrinted>
  <dcterms:created xsi:type="dcterms:W3CDTF">2018-02-07T11:05:24Z</dcterms:created>
  <dcterms:modified xsi:type="dcterms:W3CDTF">2019-11-20T14:11:38Z</dcterms:modified>
</cp:coreProperties>
</file>