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4" r:id="rId5"/>
    <p:sldId id="260"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8" autoAdjust="0"/>
  </p:normalViewPr>
  <p:slideViewPr>
    <p:cSldViewPr snapToGrid="0" snapToObjects="1">
      <p:cViewPr varScale="1">
        <p:scale>
          <a:sx n="74" d="100"/>
          <a:sy n="74" d="100"/>
        </p:scale>
        <p:origin x="5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Stockbrokers</c:v>
                </c:pt>
              </c:strCache>
            </c:strRef>
          </c:tx>
          <c:spPr>
            <a:ln w="28575" cap="rnd">
              <a:solidFill>
                <a:srgbClr val="FF33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mmm\-yy</c:formatCode>
                <c:ptCount val="13"/>
                <c:pt idx="0">
                  <c:v>43132</c:v>
                </c:pt>
                <c:pt idx="1">
                  <c:v>43160</c:v>
                </c:pt>
                <c:pt idx="2">
                  <c:v>43191</c:v>
                </c:pt>
                <c:pt idx="3">
                  <c:v>43221</c:v>
                </c:pt>
                <c:pt idx="4">
                  <c:v>43252</c:v>
                </c:pt>
                <c:pt idx="5">
                  <c:v>43282</c:v>
                </c:pt>
                <c:pt idx="6">
                  <c:v>43313</c:v>
                </c:pt>
                <c:pt idx="7">
                  <c:v>43344</c:v>
                </c:pt>
                <c:pt idx="8">
                  <c:v>43374</c:v>
                </c:pt>
                <c:pt idx="9">
                  <c:v>43405</c:v>
                </c:pt>
                <c:pt idx="10">
                  <c:v>43435</c:v>
                </c:pt>
                <c:pt idx="11">
                  <c:v>43466</c:v>
                </c:pt>
                <c:pt idx="12">
                  <c:v>43497</c:v>
                </c:pt>
              </c:numCache>
            </c:numRef>
          </c:cat>
          <c:val>
            <c:numRef>
              <c:f>Sheet1!$B$2:$B$14</c:f>
              <c:numCache>
                <c:formatCode>General</c:formatCode>
                <c:ptCount val="13"/>
                <c:pt idx="0">
                  <c:v>2045</c:v>
                </c:pt>
                <c:pt idx="1">
                  <c:v>2364</c:v>
                </c:pt>
                <c:pt idx="2">
                  <c:v>2256</c:v>
                </c:pt>
                <c:pt idx="3">
                  <c:v>2889</c:v>
                </c:pt>
                <c:pt idx="4" formatCode="#,##0">
                  <c:v>2627</c:v>
                </c:pt>
                <c:pt idx="5">
                  <c:v>1435</c:v>
                </c:pt>
                <c:pt idx="6">
                  <c:v>2444</c:v>
                </c:pt>
                <c:pt idx="7">
                  <c:v>2061</c:v>
                </c:pt>
                <c:pt idx="8">
                  <c:v>2156</c:v>
                </c:pt>
                <c:pt idx="9" formatCode="_(* #,##0_);_(* \(#,##0\);_(* &quot;-&quot;??_);_(@_)">
                  <c:v>2435</c:v>
                </c:pt>
                <c:pt idx="10" formatCode="_(* #,##0_);_(* \(#,##0\);_(* &quot;-&quot;??_);_(@_)">
                  <c:v>1933</c:v>
                </c:pt>
                <c:pt idx="11" formatCode="_(* #,##0_);_(* \(#,##0\);_(* &quot;-&quot;??_);_(@_)">
                  <c:v>2557</c:v>
                </c:pt>
                <c:pt idx="12" formatCode="_(* #,##0_);_(* \(#,##0\);_(* &quot;-&quot;??_);_(@_)">
                  <c:v>2284</c:v>
                </c:pt>
              </c:numCache>
            </c:numRef>
          </c:val>
          <c:smooth val="0"/>
          <c:extLst xmlns:c16r2="http://schemas.microsoft.com/office/drawing/2015/06/chart">
            <c:ext xmlns:c16="http://schemas.microsoft.com/office/drawing/2014/chart" uri="{C3380CC4-5D6E-409C-BE32-E72D297353CC}">
              <c16:uniqueId val="{00000000-BDE8-4DB6-AFCA-9848D59EB11A}"/>
            </c:ext>
          </c:extLst>
        </c:ser>
        <c:ser>
          <c:idx val="1"/>
          <c:order val="1"/>
          <c:tx>
            <c:strRef>
              <c:f>Sheet1!$C$1</c:f>
              <c:strCache>
                <c:ptCount val="1"/>
                <c:pt idx="0">
                  <c:v>Registrars</c:v>
                </c:pt>
              </c:strCache>
            </c:strRef>
          </c:tx>
          <c:spPr>
            <a:ln w="28575" cap="rnd">
              <a:solidFill>
                <a:srgbClr val="00CC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mmm\-yy</c:formatCode>
                <c:ptCount val="13"/>
                <c:pt idx="0">
                  <c:v>43132</c:v>
                </c:pt>
                <c:pt idx="1">
                  <c:v>43160</c:v>
                </c:pt>
                <c:pt idx="2">
                  <c:v>43191</c:v>
                </c:pt>
                <c:pt idx="3">
                  <c:v>43221</c:v>
                </c:pt>
                <c:pt idx="4">
                  <c:v>43252</c:v>
                </c:pt>
                <c:pt idx="5">
                  <c:v>43282</c:v>
                </c:pt>
                <c:pt idx="6">
                  <c:v>43313</c:v>
                </c:pt>
                <c:pt idx="7">
                  <c:v>43344</c:v>
                </c:pt>
                <c:pt idx="8">
                  <c:v>43374</c:v>
                </c:pt>
                <c:pt idx="9">
                  <c:v>43405</c:v>
                </c:pt>
                <c:pt idx="10">
                  <c:v>43435</c:v>
                </c:pt>
                <c:pt idx="11">
                  <c:v>43466</c:v>
                </c:pt>
                <c:pt idx="12">
                  <c:v>43497</c:v>
                </c:pt>
              </c:numCache>
            </c:numRef>
          </c:cat>
          <c:val>
            <c:numRef>
              <c:f>Sheet1!$C$2:$C$14</c:f>
              <c:numCache>
                <c:formatCode>General</c:formatCode>
                <c:ptCount val="13"/>
                <c:pt idx="0">
                  <c:v>78</c:v>
                </c:pt>
                <c:pt idx="1">
                  <c:v>173</c:v>
                </c:pt>
                <c:pt idx="2">
                  <c:v>229</c:v>
                </c:pt>
                <c:pt idx="3">
                  <c:v>1228</c:v>
                </c:pt>
                <c:pt idx="4">
                  <c:v>2753</c:v>
                </c:pt>
                <c:pt idx="5">
                  <c:v>2016</c:v>
                </c:pt>
                <c:pt idx="6">
                  <c:v>2028</c:v>
                </c:pt>
                <c:pt idx="7">
                  <c:v>1805</c:v>
                </c:pt>
                <c:pt idx="8">
                  <c:v>2084</c:v>
                </c:pt>
                <c:pt idx="9" formatCode="_(* #,##0_);_(* \(#,##0\);_(* &quot;-&quot;??_);_(@_)">
                  <c:v>2436</c:v>
                </c:pt>
                <c:pt idx="10" formatCode="_(* #,##0_);_(* \(#,##0\);_(* &quot;-&quot;??_);_(@_)">
                  <c:v>1408</c:v>
                </c:pt>
                <c:pt idx="11" formatCode="_(* #,##0_);_(* \(#,##0\);_(* &quot;-&quot;??_);_(@_)">
                  <c:v>2238</c:v>
                </c:pt>
                <c:pt idx="12" formatCode="_(* #,##0_);_(* \(#,##0\);_(* &quot;-&quot;??_);_(@_)">
                  <c:v>1623</c:v>
                </c:pt>
              </c:numCache>
            </c:numRef>
          </c:val>
          <c:smooth val="0"/>
          <c:extLst xmlns:c16r2="http://schemas.microsoft.com/office/drawing/2015/06/chart">
            <c:ext xmlns:c16="http://schemas.microsoft.com/office/drawing/2014/chart" uri="{C3380CC4-5D6E-409C-BE32-E72D297353CC}">
              <c16:uniqueId val="{00000001-BDE8-4DB6-AFCA-9848D59EB11A}"/>
            </c:ext>
          </c:extLst>
        </c:ser>
        <c:dLbls>
          <c:showLegendKey val="0"/>
          <c:showVal val="0"/>
          <c:showCatName val="0"/>
          <c:showSerName val="0"/>
          <c:showPercent val="0"/>
          <c:showBubbleSize val="0"/>
        </c:dLbls>
        <c:smooth val="0"/>
        <c:axId val="549398208"/>
        <c:axId val="549398600"/>
      </c:lineChart>
      <c:dateAx>
        <c:axId val="549398208"/>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398600"/>
        <c:crosses val="autoZero"/>
        <c:auto val="1"/>
        <c:lblOffset val="100"/>
        <c:baseTimeUnit val="months"/>
      </c:dateAx>
      <c:valAx>
        <c:axId val="54939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398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958231740759492E-2"/>
          <c:y val="0.13818358169433645"/>
          <c:w val="0.90998677452318044"/>
          <c:h val="0.7907418393324368"/>
        </c:manualLayout>
      </c:layout>
      <c:barChart>
        <c:barDir val="col"/>
        <c:grouping val="clustered"/>
        <c:varyColors val="0"/>
        <c:ser>
          <c:idx val="0"/>
          <c:order val="0"/>
          <c:tx>
            <c:strRef>
              <c:f>Sheet1!$B$1</c:f>
              <c:strCache>
                <c:ptCount val="1"/>
                <c:pt idx="0">
                  <c:v>Approved Mandates</c:v>
                </c:pt>
              </c:strCache>
            </c:strRef>
          </c:tx>
          <c:spPr>
            <a:solidFill>
              <a:schemeClr val="accent1"/>
            </a:solidFill>
            <a:ln>
              <a:noFill/>
            </a:ln>
            <a:effectLst/>
          </c:spPr>
          <c:invertIfNegative val="0"/>
          <c:dPt>
            <c:idx val="0"/>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1-AAA3-4806-9C0F-7964EE0D8568}"/>
              </c:ext>
            </c:extLst>
          </c:dPt>
          <c:dPt>
            <c:idx val="1"/>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3-AAA3-4806-9C0F-7964EE0D8568}"/>
              </c:ext>
            </c:extLst>
          </c:dPt>
          <c:dPt>
            <c:idx val="2"/>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5-AAA3-4806-9C0F-7964EE0D8568}"/>
              </c:ext>
            </c:extLst>
          </c:dPt>
          <c:dPt>
            <c:idx val="3"/>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7-AAA3-4806-9C0F-7964EE0D8568}"/>
              </c:ext>
            </c:extLst>
          </c:dPt>
          <c:dPt>
            <c:idx val="4"/>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9-AAA3-4806-9C0F-7964EE0D8568}"/>
              </c:ext>
            </c:extLst>
          </c:dPt>
          <c:dPt>
            <c:idx val="5"/>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B-AAA3-4806-9C0F-7964EE0D8568}"/>
              </c:ext>
            </c:extLst>
          </c:dPt>
          <c:dPt>
            <c:idx val="6"/>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D-AAA3-4806-9C0F-7964EE0D8568}"/>
              </c:ext>
            </c:extLst>
          </c:dPt>
          <c:dPt>
            <c:idx val="7"/>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0F-AAA3-4806-9C0F-7964EE0D8568}"/>
              </c:ext>
            </c:extLst>
          </c:dPt>
          <c:dPt>
            <c:idx val="8"/>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11-AAA3-4806-9C0F-7964EE0D8568}"/>
              </c:ext>
            </c:extLst>
          </c:dPt>
          <c:dPt>
            <c:idx val="9"/>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13-AAA3-4806-9C0F-7964EE0D8568}"/>
              </c:ext>
            </c:extLst>
          </c:dPt>
          <c:dPt>
            <c:idx val="10"/>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15-AAA3-4806-9C0F-7964EE0D8568}"/>
              </c:ext>
            </c:extLst>
          </c:dPt>
          <c:dPt>
            <c:idx val="11"/>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17-AAA3-4806-9C0F-7964EE0D8568}"/>
              </c:ext>
            </c:extLst>
          </c:dPt>
          <c:dPt>
            <c:idx val="12"/>
            <c:invertIfNegative val="0"/>
            <c:bubble3D val="0"/>
            <c:spPr>
              <a:solidFill>
                <a:srgbClr val="CC9900"/>
              </a:solidFill>
              <a:ln>
                <a:noFill/>
              </a:ln>
              <a:effectLst/>
            </c:spPr>
            <c:extLst xmlns:c16r2="http://schemas.microsoft.com/office/drawing/2015/06/chart">
              <c:ext xmlns:c16="http://schemas.microsoft.com/office/drawing/2014/chart" uri="{C3380CC4-5D6E-409C-BE32-E72D297353CC}">
                <c16:uniqueId val="{00000019-AAA3-4806-9C0F-7964EE0D856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Sheet1!$A$2:$A$13</c:f>
              <c:numCache>
                <c:formatCode>mmm\-yy</c:formatCode>
                <c:ptCount val="12"/>
                <c:pt idx="0">
                  <c:v>43160</c:v>
                </c:pt>
                <c:pt idx="1">
                  <c:v>43191</c:v>
                </c:pt>
                <c:pt idx="2">
                  <c:v>43221</c:v>
                </c:pt>
                <c:pt idx="3">
                  <c:v>43252</c:v>
                </c:pt>
                <c:pt idx="4">
                  <c:v>43282</c:v>
                </c:pt>
                <c:pt idx="5">
                  <c:v>43313</c:v>
                </c:pt>
                <c:pt idx="6">
                  <c:v>43344</c:v>
                </c:pt>
                <c:pt idx="7">
                  <c:v>43374</c:v>
                </c:pt>
                <c:pt idx="8">
                  <c:v>43405</c:v>
                </c:pt>
                <c:pt idx="9">
                  <c:v>43435</c:v>
                </c:pt>
                <c:pt idx="10">
                  <c:v>43466</c:v>
                </c:pt>
                <c:pt idx="11">
                  <c:v>43497</c:v>
                </c:pt>
              </c:numCache>
            </c:numRef>
          </c:cat>
          <c:val>
            <c:numRef>
              <c:f>Sheet1!$B$2:$B$13</c:f>
              <c:numCache>
                <c:formatCode>General</c:formatCode>
                <c:ptCount val="12"/>
                <c:pt idx="0">
                  <c:v>45817</c:v>
                </c:pt>
                <c:pt idx="1">
                  <c:v>20740</c:v>
                </c:pt>
                <c:pt idx="2">
                  <c:v>16027</c:v>
                </c:pt>
                <c:pt idx="3">
                  <c:v>17228</c:v>
                </c:pt>
                <c:pt idx="4">
                  <c:v>18111</c:v>
                </c:pt>
                <c:pt idx="5">
                  <c:v>16572</c:v>
                </c:pt>
                <c:pt idx="6">
                  <c:v>13166</c:v>
                </c:pt>
                <c:pt idx="7">
                  <c:v>12268</c:v>
                </c:pt>
                <c:pt idx="8">
                  <c:v>8673</c:v>
                </c:pt>
                <c:pt idx="9">
                  <c:v>7569</c:v>
                </c:pt>
                <c:pt idx="10">
                  <c:v>6430</c:v>
                </c:pt>
                <c:pt idx="11">
                  <c:v>9360</c:v>
                </c:pt>
              </c:numCache>
            </c:numRef>
          </c:val>
          <c:extLst xmlns:c16r2="http://schemas.microsoft.com/office/drawing/2015/06/chart">
            <c:ext xmlns:c16="http://schemas.microsoft.com/office/drawing/2014/chart" uri="{C3380CC4-5D6E-409C-BE32-E72D297353CC}">
              <c16:uniqueId val="{0000001A-AAA3-4806-9C0F-7964EE0D8568}"/>
            </c:ext>
          </c:extLst>
        </c:ser>
        <c:dLbls>
          <c:showLegendKey val="0"/>
          <c:showVal val="0"/>
          <c:showCatName val="0"/>
          <c:showSerName val="0"/>
          <c:showPercent val="0"/>
          <c:showBubbleSize val="0"/>
        </c:dLbls>
        <c:gapWidth val="219"/>
        <c:overlap val="-27"/>
        <c:axId val="549394680"/>
        <c:axId val="549399384"/>
      </c:barChart>
      <c:dateAx>
        <c:axId val="549394680"/>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399384"/>
        <c:crosses val="autoZero"/>
        <c:auto val="1"/>
        <c:lblOffset val="100"/>
        <c:baseTimeUnit val="months"/>
      </c:dateAx>
      <c:valAx>
        <c:axId val="549399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394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E9B834-338E-8540-B8AF-0EF387E84815}" type="datetimeFigureOut">
              <a:rPr lang="en-US" smtClean="0"/>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E9B834-338E-8540-B8AF-0EF387E84815}" type="datetimeFigureOut">
              <a:rPr lang="en-US" smtClean="0"/>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3/21/2019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21373"/>
            <a:ext cx="8269941" cy="2271209"/>
          </a:xfrm>
        </p:spPr>
        <p:txBody>
          <a:bodyPr>
            <a:normAutofit/>
          </a:bodyPr>
          <a:lstStyle/>
          <a:p>
            <a:r>
              <a:rPr lang="en-US" sz="3200" dirty="0">
                <a:latin typeface="Arial Black" panose="020B0A04020102020204" pitchFamily="34" charset="0"/>
              </a:rPr>
              <a:t>2019 1</a:t>
            </a:r>
            <a:r>
              <a:rPr lang="en-US" sz="3200" baseline="30000" dirty="0">
                <a:latin typeface="Arial Black" panose="020B0A04020102020204" pitchFamily="34" charset="0"/>
              </a:rPr>
              <a:t>ST</a:t>
            </a:r>
            <a:r>
              <a:rPr lang="en-US" sz="3200" dirty="0">
                <a:latin typeface="Arial Black" panose="020B0A04020102020204" pitchFamily="34" charset="0"/>
              </a:rPr>
              <a:t> QUARTER MEETING OF THE</a:t>
            </a:r>
            <a:br>
              <a:rPr lang="en-US" sz="3200" dirty="0">
                <a:latin typeface="Arial Black" panose="020B0A04020102020204" pitchFamily="34" charset="0"/>
              </a:rPr>
            </a:br>
            <a:r>
              <a:rPr lang="en-US" sz="3200" dirty="0">
                <a:latin typeface="Arial Black" panose="020B0A04020102020204" pitchFamily="34" charset="0"/>
              </a:rPr>
              <a:t>CAPITAL MARKET </a:t>
            </a:r>
            <a:r>
              <a:rPr lang="en-US" sz="3200" dirty="0" smtClean="0">
                <a:latin typeface="Arial Black" panose="020B0A04020102020204" pitchFamily="34" charset="0"/>
              </a:rPr>
              <a:t>COMMITTEE</a:t>
            </a:r>
            <a:br>
              <a:rPr lang="en-US" sz="3200" dirty="0" smtClean="0">
                <a:latin typeface="Arial Black" panose="020B0A04020102020204" pitchFamily="34" charset="0"/>
              </a:rPr>
            </a:br>
            <a:endParaRPr lang="en-US" sz="3200"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613548"/>
            <a:ext cx="3079219" cy="2267545"/>
          </a:xfrm>
          <a:prstGeom prst="rect">
            <a:avLst/>
          </a:prstGeom>
        </p:spPr>
      </p:pic>
      <p:sp>
        <p:nvSpPr>
          <p:cNvPr id="5" name="Title 1"/>
          <p:cNvSpPr txBox="1">
            <a:spLocks/>
          </p:cNvSpPr>
          <p:nvPr/>
        </p:nvSpPr>
        <p:spPr>
          <a:xfrm>
            <a:off x="798490" y="4881093"/>
            <a:ext cx="7659710" cy="13978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2800" dirty="0" smtClean="0">
                <a:latin typeface="Algerian" panose="04020705040A02060702" pitchFamily="82" charset="0"/>
              </a:rPr>
              <a:t>UPDATEs BY THE e-Dividend Implementation committee</a:t>
            </a:r>
            <a:endParaRPr lang="en-US" sz="28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1502229"/>
            <a:ext cx="8255726" cy="3539717"/>
          </a:xfrm>
        </p:spPr>
        <p:txBody>
          <a:bodyPr/>
          <a:lstStyle/>
          <a:p>
            <a:pPr marL="0" indent="0">
              <a:buNone/>
            </a:pPr>
            <a:endParaRPr lang="en-US" sz="1600" b="1" dirty="0" smtClean="0">
              <a:latin typeface="Arial Black" panose="020B0A04020102020204" pitchFamily="34" charset="0"/>
            </a:endParaRPr>
          </a:p>
          <a:p>
            <a:r>
              <a:rPr lang="en-US" sz="1600" b="1" dirty="0" smtClean="0">
                <a:latin typeface="Arial Black" panose="020B0A04020102020204" pitchFamily="34" charset="0"/>
              </a:rPr>
              <a:t>Slide 1 &amp; 2 – PRESENTATION OUTLINE</a:t>
            </a:r>
          </a:p>
          <a:p>
            <a:pPr marL="0" indent="0">
              <a:buNone/>
            </a:pPr>
            <a:endParaRPr lang="en-US" sz="1600" b="1" dirty="0" smtClean="0">
              <a:latin typeface="Arial Black" panose="020B0A04020102020204" pitchFamily="34" charset="0"/>
            </a:endParaRPr>
          </a:p>
          <a:p>
            <a:r>
              <a:rPr lang="en-US" sz="1600" b="1" dirty="0" smtClean="0">
                <a:latin typeface="Arial Black" panose="020B0A04020102020204" pitchFamily="34" charset="0"/>
              </a:rPr>
              <a:t>Slide 3 - 5 </a:t>
            </a:r>
            <a:r>
              <a:rPr lang="en-US" sz="1600" dirty="0" smtClean="0"/>
              <a:t>– </a:t>
            </a:r>
            <a:r>
              <a:rPr lang="en-US" sz="1600" dirty="0" smtClean="0">
                <a:latin typeface="Arial Black" panose="020B0A04020102020204" pitchFamily="34" charset="0"/>
              </a:rPr>
              <a:t>MAJOR PROGRESS SINCE THE </a:t>
            </a:r>
            <a:r>
              <a:rPr lang="en-US" sz="1600" dirty="0">
                <a:latin typeface="Arial Black" panose="020B0A04020102020204" pitchFamily="34" charset="0"/>
              </a:rPr>
              <a:t>LAST CMC </a:t>
            </a:r>
            <a:r>
              <a:rPr lang="en-US" sz="1600" dirty="0" smtClean="0">
                <a:latin typeface="Arial Black" panose="020B0A04020102020204" pitchFamily="34" charset="0"/>
              </a:rPr>
              <a:t>MEETING</a:t>
            </a:r>
          </a:p>
          <a:p>
            <a:pPr marL="0" indent="0">
              <a:buNone/>
            </a:pPr>
            <a:endParaRPr lang="en-US" sz="1600" dirty="0" smtClean="0">
              <a:latin typeface="Arial Black" panose="020B0A04020102020204" pitchFamily="34" charset="0"/>
            </a:endParaRPr>
          </a:p>
          <a:p>
            <a:r>
              <a:rPr lang="en-US" sz="1600" dirty="0" smtClean="0">
                <a:latin typeface="Arial Black" panose="020B0A04020102020204" pitchFamily="34" charset="0"/>
              </a:rPr>
              <a:t>Slide 6 - </a:t>
            </a:r>
            <a:r>
              <a:rPr lang="en-US" sz="1600" dirty="0">
                <a:latin typeface="Arial Black" panose="020B0A04020102020204" pitchFamily="34" charset="0"/>
              </a:rPr>
              <a:t>FACTORS RESPONSIBLE FOR </a:t>
            </a:r>
            <a:r>
              <a:rPr lang="en-US" sz="1600" dirty="0" smtClean="0">
                <a:latin typeface="Arial Black" panose="020B0A04020102020204" pitchFamily="34" charset="0"/>
              </a:rPr>
              <a:t>DEVELOPMENTS</a:t>
            </a:r>
          </a:p>
          <a:p>
            <a:pPr marL="0" indent="0">
              <a:buNone/>
            </a:pPr>
            <a:endParaRPr lang="en-US" sz="1600" dirty="0" smtClean="0">
              <a:latin typeface="Arial Black" panose="020B0A04020102020204" pitchFamily="34" charset="0"/>
            </a:endParaRPr>
          </a:p>
          <a:p>
            <a:r>
              <a:rPr lang="en-US" sz="1600" dirty="0" smtClean="0">
                <a:latin typeface="Arial Black" panose="020B0A04020102020204" pitchFamily="34" charset="0"/>
              </a:rPr>
              <a:t>Slide </a:t>
            </a:r>
            <a:r>
              <a:rPr lang="en-US" sz="1600" dirty="0">
                <a:latin typeface="Arial Black" panose="020B0A04020102020204" pitchFamily="34" charset="0"/>
              </a:rPr>
              <a:t>7</a:t>
            </a:r>
            <a:r>
              <a:rPr lang="en-US" sz="1600" dirty="0" smtClean="0">
                <a:latin typeface="Arial Black" panose="020B0A04020102020204" pitchFamily="34" charset="0"/>
              </a:rPr>
              <a:t> - </a:t>
            </a:r>
            <a:r>
              <a:rPr lang="en-US" sz="1600" dirty="0">
                <a:latin typeface="Arial Black" panose="020B0A04020102020204" pitchFamily="34" charset="0"/>
              </a:rPr>
              <a:t>ISSUES FOR CMC </a:t>
            </a:r>
            <a:r>
              <a:rPr lang="en-US" sz="1600" dirty="0" smtClean="0">
                <a:latin typeface="Arial Black" panose="020B0A04020102020204" pitchFamily="34" charset="0"/>
              </a:rPr>
              <a:t>DELIBRATION</a:t>
            </a:r>
          </a:p>
          <a:p>
            <a:pPr marL="0" indent="0">
              <a:buNone/>
            </a:pPr>
            <a:endParaRPr lang="en-US" sz="1600" dirty="0" smtClean="0">
              <a:latin typeface="Arial Black" panose="020B0A04020102020204" pitchFamily="34" charset="0"/>
            </a:endParaRPr>
          </a:p>
          <a:p>
            <a:pPr marL="0" indent="0">
              <a:buNone/>
            </a:pPr>
            <a:endParaRPr lang="en-US" dirty="0"/>
          </a:p>
        </p:txBody>
      </p:sp>
    </p:spTree>
    <p:extLst>
      <p:ext uri="{BB962C8B-B14F-4D97-AF65-F5344CB8AC3E}">
        <p14:creationId xmlns:p14="http://schemas.microsoft.com/office/powerpoint/2010/main" val="232950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03947" y="1094397"/>
            <a:ext cx="7128792" cy="648072"/>
          </a:xfrm>
        </p:spPr>
        <p:txBody>
          <a:bodyPr>
            <a:normAutofit fontScale="90000"/>
          </a:bodyPr>
          <a:lstStyle/>
          <a:p>
            <a:pPr lvl="0"/>
            <a:r>
              <a:rPr lang="en-US" sz="2400" b="1" dirty="0" smtClean="0"/>
              <a:t>Statistics of BVN Validation By Stock Brokers and </a:t>
            </a:r>
            <a:br>
              <a:rPr lang="en-US" sz="2400" b="1" dirty="0" smtClean="0"/>
            </a:br>
            <a:r>
              <a:rPr lang="en-US" sz="2400" b="1" dirty="0" smtClean="0"/>
              <a:t>Registrars in a Year Period</a:t>
            </a:r>
            <a:endParaRPr lang="en-US" sz="2400" b="1" dirty="0"/>
          </a:p>
        </p:txBody>
      </p:sp>
      <p:sp>
        <p:nvSpPr>
          <p:cNvPr id="2" name="Slide Number Placeholder 1"/>
          <p:cNvSpPr>
            <a:spLocks noGrp="1"/>
          </p:cNvSpPr>
          <p:nvPr>
            <p:ph type="sldNum" sz="quarter" idx="12"/>
          </p:nvPr>
        </p:nvSpPr>
        <p:spPr/>
        <p:txBody>
          <a:bodyPr/>
          <a:lstStyle/>
          <a:p>
            <a:pPr>
              <a:defRPr/>
            </a:pPr>
            <a:fld id="{F2F4F8F8-A67D-4035-B0BB-E4A2F8EC5562}" type="slidenum">
              <a:rPr lang="pt-PT" smtClean="0">
                <a:solidFill>
                  <a:srgbClr val="000000">
                    <a:lumMod val="50000"/>
                    <a:lumOff val="50000"/>
                  </a:srgbClr>
                </a:solidFill>
              </a:rPr>
              <a:pPr>
                <a:defRPr/>
              </a:pPr>
              <a:t>3</a:t>
            </a:fld>
            <a:endParaRPr lang="pt-PT" dirty="0">
              <a:solidFill>
                <a:srgbClr val="000000">
                  <a:lumMod val="50000"/>
                  <a:lumOff val="50000"/>
                </a:srgbClr>
              </a:solidFill>
            </a:endParaRPr>
          </a:p>
        </p:txBody>
      </p:sp>
      <p:graphicFrame>
        <p:nvGraphicFramePr>
          <p:cNvPr id="6" name="Chart 5"/>
          <p:cNvGraphicFramePr/>
          <p:nvPr>
            <p:extLst>
              <p:ext uri="{D42A27DB-BD31-4B8C-83A1-F6EECF244321}">
                <p14:modId xmlns:p14="http://schemas.microsoft.com/office/powerpoint/2010/main" val="3059056594"/>
              </p:ext>
            </p:extLst>
          </p:nvPr>
        </p:nvGraphicFramePr>
        <p:xfrm>
          <a:off x="179512" y="968188"/>
          <a:ext cx="8640960" cy="463682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79512" y="5607664"/>
            <a:ext cx="8964488" cy="646331"/>
          </a:xfrm>
          <a:prstGeom prst="rect">
            <a:avLst/>
          </a:prstGeom>
          <a:noFill/>
        </p:spPr>
        <p:txBody>
          <a:bodyPr wrap="square" rtlCol="0">
            <a:spAutoFit/>
          </a:bodyPr>
          <a:lstStyle/>
          <a:p>
            <a:r>
              <a:rPr lang="en-GB" dirty="0" smtClean="0"/>
              <a:t>Total Number of Stockbroking Firms on BVN Portal 	- 150</a:t>
            </a:r>
          </a:p>
          <a:p>
            <a:r>
              <a:rPr lang="en-GB" dirty="0" smtClean="0"/>
              <a:t>Total Number of Registrars on BVN Portal		- 11 </a:t>
            </a:r>
            <a:r>
              <a:rPr lang="en-GB" i="1" dirty="0" smtClean="0">
                <a:solidFill>
                  <a:srgbClr val="FF0000"/>
                </a:solidFill>
              </a:rPr>
              <a:t>in February 2019</a:t>
            </a:r>
            <a:endParaRPr lang="en-US" i="1" dirty="0">
              <a:solidFill>
                <a:srgbClr val="FF0000"/>
              </a:solidFill>
            </a:endParaRPr>
          </a:p>
        </p:txBody>
      </p:sp>
    </p:spTree>
    <p:extLst>
      <p:ext uri="{BB962C8B-B14F-4D97-AF65-F5344CB8AC3E}">
        <p14:creationId xmlns:p14="http://schemas.microsoft.com/office/powerpoint/2010/main" val="415553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0080" y="857089"/>
            <a:ext cx="7380312" cy="432048"/>
          </a:xfrm>
        </p:spPr>
        <p:txBody>
          <a:bodyPr>
            <a:normAutofit fontScale="90000"/>
          </a:bodyPr>
          <a:lstStyle/>
          <a:p>
            <a:pPr lvl="0"/>
            <a:r>
              <a:rPr lang="en-US" sz="2400" b="1" dirty="0" smtClean="0"/>
              <a:t>One Year Statistics of Approved Mandates </a:t>
            </a:r>
            <a:endParaRPr lang="en-US" sz="2400" b="1" dirty="0"/>
          </a:p>
        </p:txBody>
      </p:sp>
      <p:sp>
        <p:nvSpPr>
          <p:cNvPr id="2" name="Slide Number Placeholder 1"/>
          <p:cNvSpPr>
            <a:spLocks noGrp="1"/>
          </p:cNvSpPr>
          <p:nvPr>
            <p:ph type="sldNum" sz="quarter" idx="12"/>
          </p:nvPr>
        </p:nvSpPr>
        <p:spPr/>
        <p:txBody>
          <a:bodyPr/>
          <a:lstStyle/>
          <a:p>
            <a:pPr>
              <a:defRPr/>
            </a:pPr>
            <a:fld id="{F2F4F8F8-A67D-4035-B0BB-E4A2F8EC5562}" type="slidenum">
              <a:rPr lang="pt-PT" smtClean="0">
                <a:solidFill>
                  <a:srgbClr val="000000">
                    <a:lumMod val="50000"/>
                    <a:lumOff val="50000"/>
                  </a:srgbClr>
                </a:solidFill>
              </a:rPr>
              <a:pPr>
                <a:defRPr/>
              </a:pPr>
              <a:t>4</a:t>
            </a:fld>
            <a:endParaRPr lang="pt-PT" dirty="0">
              <a:solidFill>
                <a:srgbClr val="000000">
                  <a:lumMod val="50000"/>
                  <a:lumOff val="50000"/>
                </a:srgbClr>
              </a:solidFill>
            </a:endParaRPr>
          </a:p>
        </p:txBody>
      </p:sp>
      <p:graphicFrame>
        <p:nvGraphicFramePr>
          <p:cNvPr id="6" name="Chart 5"/>
          <p:cNvGraphicFramePr/>
          <p:nvPr>
            <p:extLst>
              <p:ext uri="{D42A27DB-BD31-4B8C-83A1-F6EECF244321}">
                <p14:modId xmlns:p14="http://schemas.microsoft.com/office/powerpoint/2010/main" val="82399705"/>
              </p:ext>
            </p:extLst>
          </p:nvPr>
        </p:nvGraphicFramePr>
        <p:xfrm>
          <a:off x="251520" y="1316030"/>
          <a:ext cx="8314256" cy="460514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79512" y="5921176"/>
            <a:ext cx="8964488" cy="369332"/>
          </a:xfrm>
          <a:prstGeom prst="rect">
            <a:avLst/>
          </a:prstGeom>
          <a:noFill/>
        </p:spPr>
        <p:txBody>
          <a:bodyPr wrap="square" rtlCol="0">
            <a:spAutoFit/>
          </a:bodyPr>
          <a:lstStyle/>
          <a:p>
            <a:r>
              <a:rPr lang="en-GB" dirty="0" smtClean="0"/>
              <a:t>Total Number of Mandates – 2,643,941</a:t>
            </a:r>
            <a:endParaRPr lang="en-US" i="1" dirty="0">
              <a:solidFill>
                <a:srgbClr val="FF0000"/>
              </a:solidFill>
            </a:endParaRPr>
          </a:p>
        </p:txBody>
      </p:sp>
    </p:spTree>
    <p:extLst>
      <p:ext uri="{BB962C8B-B14F-4D97-AF65-F5344CB8AC3E}">
        <p14:creationId xmlns:p14="http://schemas.microsoft.com/office/powerpoint/2010/main" val="2571135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20688"/>
            <a:ext cx="8686800" cy="432048"/>
          </a:xfrm>
        </p:spPr>
        <p:txBody>
          <a:bodyPr>
            <a:normAutofit fontScale="90000"/>
          </a:bodyPr>
          <a:lstStyle/>
          <a:p>
            <a:pPr lvl="0"/>
            <a:r>
              <a:rPr lang="en-US" sz="2400" dirty="0">
                <a:latin typeface="Arial Black" panose="020B0A04020102020204" pitchFamily="34" charset="0"/>
              </a:rPr>
              <a:t>MAJOR PROGRESS SINCE THE LAST CMC MEETING</a:t>
            </a:r>
            <a:endParaRPr lang="en-US" sz="2400" b="1" u="sng" dirty="0"/>
          </a:p>
        </p:txBody>
      </p:sp>
      <p:sp>
        <p:nvSpPr>
          <p:cNvPr id="4" name="TextBox 3"/>
          <p:cNvSpPr txBox="1"/>
          <p:nvPr/>
        </p:nvSpPr>
        <p:spPr>
          <a:xfrm>
            <a:off x="0" y="980728"/>
            <a:ext cx="9144000" cy="5262979"/>
          </a:xfrm>
          <a:prstGeom prst="rect">
            <a:avLst/>
          </a:prstGeom>
          <a:noFill/>
        </p:spPr>
        <p:txBody>
          <a:bodyPr wrap="square" rtlCol="0">
            <a:spAutoFit/>
          </a:bodyPr>
          <a:lstStyle/>
          <a:p>
            <a:pPr marL="342900" indent="-342900">
              <a:spcBef>
                <a:spcPct val="20000"/>
              </a:spcBef>
              <a:buFont typeface="Arial"/>
              <a:buChar char="•"/>
            </a:pPr>
            <a:r>
              <a:rPr lang="en-US" sz="2000" dirty="0" smtClean="0">
                <a:latin typeface="Century Gothic"/>
              </a:rPr>
              <a:t>4 </a:t>
            </a:r>
            <a:r>
              <a:rPr lang="en-US" sz="2000" dirty="0">
                <a:latin typeface="Century Gothic"/>
              </a:rPr>
              <a:t>banks  have  been migrated to live while 8 banks have signed UAT. The remaining banks are still at various stage of implementation for e- DMMS direct debit.  Manual debit of customer account has been ongoing for banks not yet concluded with the test. </a:t>
            </a:r>
          </a:p>
          <a:p>
            <a:pPr marL="342900" indent="-342900">
              <a:spcBef>
                <a:spcPct val="20000"/>
              </a:spcBef>
              <a:buFont typeface="Arial"/>
              <a:buChar char="•"/>
            </a:pPr>
            <a:r>
              <a:rPr lang="en-US" sz="2000" dirty="0" smtClean="0">
                <a:latin typeface="Century Gothic"/>
              </a:rPr>
              <a:t>Registrars, NIBSS &amp; Banks sharing e-DMMS processing fees since </a:t>
            </a:r>
            <a:r>
              <a:rPr lang="en-US" sz="2000" dirty="0">
                <a:latin typeface="Century Gothic"/>
              </a:rPr>
              <a:t>April 2018 </a:t>
            </a:r>
            <a:r>
              <a:rPr lang="en-US" sz="2000" dirty="0" smtClean="0">
                <a:latin typeface="Century Gothic"/>
              </a:rPr>
              <a:t>to date.  </a:t>
            </a:r>
            <a:endParaRPr lang="en-US" sz="2000" dirty="0">
              <a:latin typeface="Century Gothic"/>
            </a:endParaRPr>
          </a:p>
          <a:p>
            <a:pPr marL="342900" indent="-342900">
              <a:spcBef>
                <a:spcPct val="20000"/>
              </a:spcBef>
              <a:buFont typeface="Arial"/>
              <a:buChar char="•"/>
            </a:pPr>
            <a:r>
              <a:rPr lang="en-US" sz="2000" dirty="0" smtClean="0">
                <a:latin typeface="Century Gothic"/>
              </a:rPr>
              <a:t>There </a:t>
            </a:r>
            <a:r>
              <a:rPr lang="en-US" sz="2000" dirty="0">
                <a:latin typeface="Century Gothic"/>
              </a:rPr>
              <a:t>has been </a:t>
            </a:r>
            <a:r>
              <a:rPr lang="en-US" sz="2000" dirty="0" smtClean="0">
                <a:latin typeface="Century Gothic"/>
              </a:rPr>
              <a:t>an unstable enrolment on the e-mandate </a:t>
            </a:r>
            <a:r>
              <a:rPr lang="en-US" sz="2000" dirty="0">
                <a:latin typeface="Century Gothic"/>
              </a:rPr>
              <a:t>activities since the cessation of free registration in April, 2018. We enjoin the stakeholders to resume sensitization so has not to loss the momentum gained over the years. </a:t>
            </a:r>
          </a:p>
          <a:p>
            <a:pPr marL="342900" indent="-342900">
              <a:spcBef>
                <a:spcPct val="20000"/>
              </a:spcBef>
              <a:buFont typeface="Arial"/>
              <a:buChar char="•"/>
            </a:pPr>
            <a:r>
              <a:rPr lang="en-US" sz="2000" dirty="0" smtClean="0">
                <a:latin typeface="Century Gothic"/>
              </a:rPr>
              <a:t>Africa </a:t>
            </a:r>
            <a:r>
              <a:rPr lang="en-US" sz="2000" dirty="0">
                <a:latin typeface="Century Gothic"/>
              </a:rPr>
              <a:t>Prudential has been on-boarded to e-Passport Portal. We are engaging other registrars to come on board the platform. </a:t>
            </a:r>
          </a:p>
          <a:p>
            <a:pPr marL="342900" indent="-342900">
              <a:spcBef>
                <a:spcPct val="20000"/>
              </a:spcBef>
              <a:buFont typeface="Arial"/>
              <a:buChar char="•"/>
            </a:pPr>
            <a:r>
              <a:rPr lang="en-US" sz="2000" dirty="0" smtClean="0">
                <a:latin typeface="Century Gothic"/>
              </a:rPr>
              <a:t>Email </a:t>
            </a:r>
            <a:r>
              <a:rPr lang="en-US" sz="2000" dirty="0">
                <a:latin typeface="Century Gothic"/>
              </a:rPr>
              <a:t>and phone number data search services are still available to registrars and other capital market players in view of upcoming AGMs so that they can update their investor records especially for sending e- Invite. </a:t>
            </a:r>
          </a:p>
        </p:txBody>
      </p:sp>
    </p:spTree>
    <p:extLst>
      <p:ext uri="{BB962C8B-B14F-4D97-AF65-F5344CB8AC3E}">
        <p14:creationId xmlns:p14="http://schemas.microsoft.com/office/powerpoint/2010/main" val="2914802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874059"/>
            <a:ext cx="8229600" cy="503238"/>
          </a:xfrm>
        </p:spPr>
        <p:txBody>
          <a:bodyPr>
            <a:normAutofit/>
          </a:bodyPr>
          <a:lstStyle/>
          <a:p>
            <a:pPr algn="l"/>
            <a:r>
              <a:rPr lang="en-US" sz="1800" dirty="0">
                <a:latin typeface="Arial Black" panose="020B0A04020102020204" pitchFamily="34" charset="0"/>
              </a:rPr>
              <a:t>FACTORS RESPONSIBLE FOR DEVELOPMENTS</a:t>
            </a:r>
            <a:endParaRPr lang="en-US" sz="1800" dirty="0"/>
          </a:p>
        </p:txBody>
      </p:sp>
      <p:sp>
        <p:nvSpPr>
          <p:cNvPr id="3" name="Content Placeholder 2"/>
          <p:cNvSpPr>
            <a:spLocks noGrp="1"/>
          </p:cNvSpPr>
          <p:nvPr>
            <p:ph idx="1"/>
          </p:nvPr>
        </p:nvSpPr>
        <p:spPr>
          <a:xfrm>
            <a:off x="94129" y="1377298"/>
            <a:ext cx="9049871" cy="4748866"/>
          </a:xfrm>
        </p:spPr>
        <p:txBody>
          <a:bodyPr>
            <a:normAutofit lnSpcReduction="10000"/>
          </a:bodyPr>
          <a:lstStyle/>
          <a:p>
            <a:r>
              <a:rPr lang="en-GB" sz="2400" dirty="0"/>
              <a:t>Investors have become cautious in bearing e-DMMS processing fees. This is reflecting in the low numbers reported for e-DMMS registration</a:t>
            </a:r>
          </a:p>
          <a:p>
            <a:endParaRPr lang="en-GB" sz="2400" dirty="0" smtClean="0"/>
          </a:p>
          <a:p>
            <a:r>
              <a:rPr lang="en-GB" sz="2400" dirty="0" smtClean="0"/>
              <a:t>Resource </a:t>
            </a:r>
            <a:r>
              <a:rPr lang="en-GB" sz="2400" dirty="0"/>
              <a:t>constraints at NIBSS and the banks have severely impaired the progress of </a:t>
            </a:r>
            <a:r>
              <a:rPr lang="en-GB" sz="2400" dirty="0" smtClean="0"/>
              <a:t>e-DMMS automation.</a:t>
            </a:r>
          </a:p>
          <a:p>
            <a:pPr marL="0" indent="0">
              <a:buNone/>
            </a:pPr>
            <a:endParaRPr lang="en-GB" sz="2400" dirty="0" smtClean="0"/>
          </a:p>
          <a:p>
            <a:r>
              <a:rPr lang="en-GB" sz="2400" dirty="0" smtClean="0"/>
              <a:t>Some banks claim customers are threatening to sue them for debiting them for the e-DMMS fees as it is not is the guide to bank charges. This is slowing down implementation. </a:t>
            </a:r>
          </a:p>
          <a:p>
            <a:pPr marL="0" indent="0">
              <a:buNone/>
            </a:pPr>
            <a:r>
              <a:rPr lang="en-GB" sz="2000" dirty="0" smtClean="0"/>
              <a:t> </a:t>
            </a:r>
          </a:p>
          <a:p>
            <a:endParaRPr lang="en-GB" sz="2000" dirty="0" smtClean="0"/>
          </a:p>
          <a:p>
            <a:endParaRPr lang="en-GB" sz="2000" dirty="0" smtClean="0"/>
          </a:p>
          <a:p>
            <a:endParaRPr lang="en-GB" sz="2000" dirty="0" smtClean="0"/>
          </a:p>
          <a:p>
            <a:endParaRPr lang="en-GB" sz="2000" dirty="0" smtClean="0"/>
          </a:p>
          <a:p>
            <a:endParaRPr lang="en-GB" dirty="0" smtClean="0"/>
          </a:p>
          <a:p>
            <a:endParaRPr lang="en-US" dirty="0"/>
          </a:p>
          <a:p>
            <a:endParaRPr lang="en-US" dirty="0"/>
          </a:p>
        </p:txBody>
      </p:sp>
    </p:spTree>
    <p:extLst>
      <p:ext uri="{BB962C8B-B14F-4D97-AF65-F5344CB8AC3E}">
        <p14:creationId xmlns:p14="http://schemas.microsoft.com/office/powerpoint/2010/main" val="257467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3718"/>
            <a:ext cx="8229600" cy="583920"/>
          </a:xfrm>
        </p:spPr>
        <p:txBody>
          <a:bodyPr>
            <a:normAutofit/>
          </a:bodyPr>
          <a:lstStyle/>
          <a:p>
            <a:r>
              <a:rPr lang="en-US" sz="2400" b="1" dirty="0"/>
              <a:t>ISSUES FOR CMC DELIBRATION</a:t>
            </a:r>
          </a:p>
        </p:txBody>
      </p:sp>
      <p:sp>
        <p:nvSpPr>
          <p:cNvPr id="3" name="Content Placeholder 2"/>
          <p:cNvSpPr>
            <a:spLocks noGrp="1"/>
          </p:cNvSpPr>
          <p:nvPr>
            <p:ph idx="1"/>
          </p:nvPr>
        </p:nvSpPr>
        <p:spPr>
          <a:xfrm>
            <a:off x="0" y="1535205"/>
            <a:ext cx="9052560" cy="4708525"/>
          </a:xfrm>
        </p:spPr>
        <p:txBody>
          <a:bodyPr>
            <a:normAutofit fontScale="85000" lnSpcReduction="10000"/>
          </a:bodyPr>
          <a:lstStyle/>
          <a:p>
            <a:r>
              <a:rPr lang="en-GB" dirty="0"/>
              <a:t>Low registration of e-DMMS – Is this borne out of apathy . </a:t>
            </a:r>
            <a:endParaRPr lang="en-US" dirty="0"/>
          </a:p>
          <a:p>
            <a:pPr lvl="0"/>
            <a:r>
              <a:rPr lang="en-GB" dirty="0" smtClean="0"/>
              <a:t>Resuscitation of Investor Sensitization on e-mandate</a:t>
            </a:r>
          </a:p>
          <a:p>
            <a:pPr lvl="0"/>
            <a:r>
              <a:rPr lang="en-GB" dirty="0" smtClean="0"/>
              <a:t>DCS </a:t>
            </a:r>
            <a:r>
              <a:rPr lang="en-GB" dirty="0"/>
              <a:t>Project Constraints – Challenges of synchronisation of e- Dividend mandate form with DCS form</a:t>
            </a:r>
            <a:endParaRPr lang="en-US" dirty="0"/>
          </a:p>
          <a:p>
            <a:pPr lvl="0"/>
            <a:r>
              <a:rPr lang="en-GB" dirty="0"/>
              <a:t>Registrars still </a:t>
            </a:r>
            <a:r>
              <a:rPr lang="en-GB" dirty="0" smtClean="0"/>
              <a:t>demanding Bankers Confirmation for mandate set up for clients without files at Registrars</a:t>
            </a:r>
            <a:endParaRPr lang="en-US" dirty="0"/>
          </a:p>
          <a:p>
            <a:pPr lvl="0"/>
            <a:r>
              <a:rPr lang="en-GB" dirty="0" smtClean="0"/>
              <a:t>Low </a:t>
            </a:r>
            <a:r>
              <a:rPr lang="en-GB" dirty="0"/>
              <a:t>patronage of BVN validation Portal  by </a:t>
            </a:r>
            <a:r>
              <a:rPr lang="en-GB" dirty="0" smtClean="0"/>
              <a:t>Stockbrokers</a:t>
            </a:r>
            <a:endParaRPr lang="en-US" dirty="0"/>
          </a:p>
        </p:txBody>
      </p:sp>
    </p:spTree>
    <p:extLst>
      <p:ext uri="{BB962C8B-B14F-4D97-AF65-F5344CB8AC3E}">
        <p14:creationId xmlns:p14="http://schemas.microsoft.com/office/powerpoint/2010/main" val="269210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659</TotalTime>
  <Words>374</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Algerian</vt:lpstr>
      <vt:lpstr>Arial</vt:lpstr>
      <vt:lpstr>Arial Black</vt:lpstr>
      <vt:lpstr>Calibri</vt:lpstr>
      <vt:lpstr>Century Gothic</vt:lpstr>
      <vt:lpstr>Office Theme</vt:lpstr>
      <vt:lpstr>2019 1ST QUARTER MEETING OF THE CAPITAL MARKET COMMITTEE </vt:lpstr>
      <vt:lpstr>PowerPoint Presentation</vt:lpstr>
      <vt:lpstr>Statistics of BVN Validation By Stock Brokers and  Registrars in a Year Period</vt:lpstr>
      <vt:lpstr>One Year Statistics of Approved Mandates </vt:lpstr>
      <vt:lpstr>MAJOR PROGRESS SINCE THE LAST CMC MEETING</vt:lpstr>
      <vt:lpstr>FACTORS RESPONSIBLE FOR DEVELOPMENTS</vt:lpstr>
      <vt:lpstr>ISSUES FOR CMC DELIBRATION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Austin Tobi</cp:lastModifiedBy>
  <cp:revision>42</cp:revision>
  <cp:lastPrinted>2019-03-18T12:44:01Z</cp:lastPrinted>
  <dcterms:created xsi:type="dcterms:W3CDTF">2018-02-07T11:05:24Z</dcterms:created>
  <dcterms:modified xsi:type="dcterms:W3CDTF">2019-03-21T08:19:39Z</dcterms:modified>
</cp:coreProperties>
</file>