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0" r:id="rId5"/>
  </p:sldIdLst>
  <p:sldSz cx="9144000" cy="6858000" type="screen4x3"/>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98" autoAdjust="0"/>
  </p:normalViewPr>
  <p:slideViewPr>
    <p:cSldViewPr snapToGrid="0" snapToObjects="1">
      <p:cViewPr varScale="1">
        <p:scale>
          <a:sx n="69" d="100"/>
          <a:sy n="69" d="100"/>
        </p:scale>
        <p:origin x="1224"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E9B834-338E-8540-B8AF-0EF387E84815}"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3074298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E9B834-338E-8540-B8AF-0EF387E84815}"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621969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E9B834-338E-8540-B8AF-0EF387E84815}"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751589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E9B834-338E-8540-B8AF-0EF387E84815}"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901350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E9B834-338E-8540-B8AF-0EF387E84815}"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3051805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E9B834-338E-8540-B8AF-0EF387E84815}" type="datetimeFigureOut">
              <a:rPr lang="en-US" smtClean="0"/>
              <a:t>11/21/2019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040087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E9B834-338E-8540-B8AF-0EF387E84815}" type="datetimeFigureOut">
              <a:rPr lang="en-US" smtClean="0"/>
              <a:t>11/21/2019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986144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E9B834-338E-8540-B8AF-0EF387E84815}" type="datetimeFigureOut">
              <a:rPr lang="en-US" smtClean="0"/>
              <a:t>11/21/2019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519961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E9B834-338E-8540-B8AF-0EF387E84815}" type="datetimeFigureOut">
              <a:rPr lang="en-US" smtClean="0"/>
              <a:t>11/21/2019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820815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E9B834-338E-8540-B8AF-0EF387E84815}" type="datetimeFigureOut">
              <a:rPr lang="en-US" smtClean="0"/>
              <a:t>11/21/2019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427298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E9B834-338E-8540-B8AF-0EF387E84815}" type="datetimeFigureOut">
              <a:rPr lang="en-US" smtClean="0"/>
              <a:t>11/21/2019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815142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Century Gothic"/>
              </a:defRPr>
            </a:lvl1pPr>
          </a:lstStyle>
          <a:p>
            <a:fld id="{FFE9B834-338E-8540-B8AF-0EF387E84815}" type="datetimeFigureOut">
              <a:rPr lang="en-US" smtClean="0"/>
              <a:pPr/>
              <a:t>11/21/2019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Century Gothic"/>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Century Gothic"/>
              </a:defRPr>
            </a:lvl1pPr>
          </a:lstStyle>
          <a:p>
            <a:fld id="{6B36B416-6026-264C-935D-12F1EDEC3F79}" type="slidenum">
              <a:rPr lang="en-US" smtClean="0"/>
              <a:pPr/>
              <a:t>‹#›</a:t>
            </a:fld>
            <a:endParaRPr lang="en-US" dirty="0"/>
          </a:p>
        </p:txBody>
      </p:sp>
    </p:spTree>
    <p:extLst>
      <p:ext uri="{BB962C8B-B14F-4D97-AF65-F5344CB8AC3E}">
        <p14:creationId xmlns:p14="http://schemas.microsoft.com/office/powerpoint/2010/main" val="4240997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Century Gothic"/>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Century Gothic"/>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entury Gothic"/>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entury Gothic"/>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061" y="672353"/>
            <a:ext cx="9057939" cy="1519045"/>
          </a:xfrm>
        </p:spPr>
        <p:txBody>
          <a:bodyPr>
            <a:normAutofit fontScale="90000"/>
          </a:bodyPr>
          <a:lstStyle/>
          <a:p>
            <a:r>
              <a:rPr lang="en-US" dirty="0" smtClean="0">
                <a:latin typeface="Arial Black" panose="020B0A04020102020204" pitchFamily="34" charset="0"/>
              </a:rPr>
              <a:t>2019 3</a:t>
            </a:r>
            <a:r>
              <a:rPr lang="en-US" baseline="30000" dirty="0" smtClean="0">
                <a:latin typeface="Arial Black" panose="020B0A04020102020204" pitchFamily="34" charset="0"/>
              </a:rPr>
              <a:t>RD</a:t>
            </a:r>
            <a:r>
              <a:rPr lang="en-US" dirty="0" smtClean="0">
                <a:latin typeface="Arial Black" panose="020B0A04020102020204" pitchFamily="34" charset="0"/>
              </a:rPr>
              <a:t> CAPITAL </a:t>
            </a:r>
            <a:r>
              <a:rPr lang="en-US" dirty="0">
                <a:latin typeface="Arial Black" panose="020B0A04020102020204" pitchFamily="34" charset="0"/>
              </a:rPr>
              <a:t>MARKET COMMITTEE </a:t>
            </a:r>
            <a:r>
              <a:rPr lang="en-US" dirty="0" smtClean="0">
                <a:latin typeface="Arial Black" panose="020B0A04020102020204" pitchFamily="34" charset="0"/>
              </a:rPr>
              <a:t>MEETING</a:t>
            </a:r>
            <a:br>
              <a:rPr lang="en-US" dirty="0" smtClean="0">
                <a:latin typeface="Arial Black" panose="020B0A04020102020204" pitchFamily="34" charset="0"/>
              </a:rPr>
            </a:br>
            <a:r>
              <a:rPr lang="en-US" sz="1800" dirty="0" smtClean="0">
                <a:latin typeface="Arial Black" panose="020B0A04020102020204" pitchFamily="34" charset="0"/>
              </a:rPr>
              <a:t>Thursday, 21</a:t>
            </a:r>
            <a:r>
              <a:rPr lang="en-US" sz="1800" baseline="30000" dirty="0" smtClean="0">
                <a:latin typeface="Arial Black" panose="020B0A04020102020204" pitchFamily="34" charset="0"/>
              </a:rPr>
              <a:t>st</a:t>
            </a:r>
            <a:r>
              <a:rPr lang="en-US" sz="1800" dirty="0" smtClean="0">
                <a:latin typeface="Arial Black" panose="020B0A04020102020204" pitchFamily="34" charset="0"/>
              </a:rPr>
              <a:t> November, 2019</a:t>
            </a:r>
            <a:endParaRPr lang="en-US" sz="1800" dirty="0">
              <a:cs typeface="Century Gothic"/>
            </a:endParaRPr>
          </a:p>
        </p:txBody>
      </p:sp>
      <p:pic>
        <p:nvPicPr>
          <p:cNvPr id="4" name="Picture 3" descr="SecLogoHiDefCrestAloneWeb.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7375" y="2355970"/>
            <a:ext cx="3079219" cy="2267545"/>
          </a:xfrm>
          <a:prstGeom prst="rect">
            <a:avLst/>
          </a:prstGeom>
        </p:spPr>
      </p:pic>
      <p:sp>
        <p:nvSpPr>
          <p:cNvPr id="5" name="Title 1"/>
          <p:cNvSpPr txBox="1">
            <a:spLocks/>
          </p:cNvSpPr>
          <p:nvPr/>
        </p:nvSpPr>
        <p:spPr>
          <a:xfrm>
            <a:off x="798490" y="4881093"/>
            <a:ext cx="7659710" cy="1397817"/>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Century Gothic"/>
                <a:ea typeface="+mj-ea"/>
                <a:cs typeface="+mj-cs"/>
              </a:defRPr>
            </a:lvl1pPr>
          </a:lstStyle>
          <a:p>
            <a:r>
              <a:rPr lang="en-US" sz="2800" dirty="0" smtClean="0">
                <a:latin typeface="Algerian" panose="04020705040A02060702" pitchFamily="82" charset="0"/>
              </a:rPr>
              <a:t>MULTIPLE SUBSCRIPTIONS committee's PRESENTATION</a:t>
            </a:r>
            <a:endParaRPr lang="en-US" sz="2800" dirty="0">
              <a:latin typeface="Algerian" panose="04020705040A02060702" pitchFamily="82" charset="0"/>
            </a:endParaRPr>
          </a:p>
        </p:txBody>
      </p:sp>
      <p:sp>
        <p:nvSpPr>
          <p:cNvPr id="7" name="TextBox 6"/>
          <p:cNvSpPr txBox="1"/>
          <p:nvPr/>
        </p:nvSpPr>
        <p:spPr>
          <a:xfrm>
            <a:off x="14348141" y="5690994"/>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053789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452" y="665018"/>
            <a:ext cx="8255726" cy="5643417"/>
          </a:xfrm>
        </p:spPr>
        <p:txBody>
          <a:bodyPr>
            <a:normAutofit fontScale="85000" lnSpcReduction="20000"/>
          </a:bodyPr>
          <a:lstStyle/>
          <a:p>
            <a:pPr marL="0" indent="0" algn="ctr">
              <a:buNone/>
            </a:pPr>
            <a:r>
              <a:rPr lang="en-US" sz="2400" b="1" dirty="0" smtClean="0">
                <a:latin typeface="Century Gothic" panose="020B0502020202020204" pitchFamily="34" charset="0"/>
              </a:rPr>
              <a:t>DEVELOPMENTS SINCE THE </a:t>
            </a:r>
            <a:r>
              <a:rPr lang="en-US" sz="2400" b="1" dirty="0">
                <a:latin typeface="Century Gothic" panose="020B0502020202020204" pitchFamily="34" charset="0"/>
              </a:rPr>
              <a:t>LAST CMC </a:t>
            </a:r>
            <a:r>
              <a:rPr lang="en-US" sz="2400" b="1" dirty="0" smtClean="0">
                <a:latin typeface="Century Gothic" panose="020B0502020202020204" pitchFamily="34" charset="0"/>
              </a:rPr>
              <a:t>MEETING</a:t>
            </a:r>
          </a:p>
          <a:p>
            <a:pPr marL="0" indent="0">
              <a:buNone/>
            </a:pPr>
            <a:endParaRPr lang="en-US" sz="1600" dirty="0" smtClean="0">
              <a:latin typeface="Century Gothic" panose="020B0502020202020204" pitchFamily="34" charset="0"/>
            </a:endParaRPr>
          </a:p>
          <a:p>
            <a:pPr algn="just"/>
            <a:r>
              <a:rPr lang="en-GB" sz="1800" dirty="0"/>
              <a:t>The SEC engaged both the CBN and Committee of Heads of Bank Operations (CHBO) of Nigeria, with a view to securing the collaboration of the Nigerian Banks for the display of awareness campaign banners on the Multiple Accounts’ regularization exercise in all the banking halls across Nigeria</a:t>
            </a:r>
            <a:r>
              <a:rPr lang="en-GB" sz="1800" dirty="0" smtClean="0"/>
              <a:t>.</a:t>
            </a:r>
          </a:p>
          <a:p>
            <a:pPr marL="0" indent="0" algn="just">
              <a:buNone/>
            </a:pPr>
            <a:endParaRPr lang="en-GB" sz="1800" dirty="0" smtClean="0"/>
          </a:p>
          <a:p>
            <a:pPr algn="just"/>
            <a:r>
              <a:rPr lang="en-GB" sz="1800" dirty="0"/>
              <a:t>The CHBO has confirmed their willingness and readiness, to partner with the Capital Market community in this </a:t>
            </a:r>
            <a:r>
              <a:rPr lang="en-GB" sz="1800" dirty="0" smtClean="0"/>
              <a:t>regard. All Stakeholders are expected to support SEC in the production of the Banners </a:t>
            </a:r>
          </a:p>
          <a:p>
            <a:pPr algn="just"/>
            <a:endParaRPr lang="en-GB" sz="1800" dirty="0"/>
          </a:p>
          <a:p>
            <a:pPr algn="just"/>
            <a:r>
              <a:rPr lang="en-GB" sz="1800" dirty="0"/>
              <a:t>In a similar vein, at the SEC’s request, Company Secretaries of all listed companies have agreed to display the awareness campaign banners in all the respective operational offices of their Companies across Nigeria, as well as on their websites.</a:t>
            </a:r>
          </a:p>
          <a:p>
            <a:pPr algn="just"/>
            <a:endParaRPr lang="en-GB" sz="1800" dirty="0"/>
          </a:p>
          <a:p>
            <a:pPr algn="just"/>
            <a:r>
              <a:rPr lang="en-GB" sz="1800" dirty="0"/>
              <a:t>A copy of the awareness campaign </a:t>
            </a:r>
            <a:r>
              <a:rPr lang="en-GB" sz="1800" dirty="0" smtClean="0"/>
              <a:t>message, as approved </a:t>
            </a:r>
            <a:r>
              <a:rPr lang="en-GB" sz="1800" dirty="0"/>
              <a:t>by </a:t>
            </a:r>
            <a:r>
              <a:rPr lang="en-GB" sz="1800" dirty="0" smtClean="0"/>
              <a:t>the </a:t>
            </a:r>
            <a:r>
              <a:rPr lang="en-GB" sz="1800" dirty="0"/>
              <a:t>CMC during its last Meeting, </a:t>
            </a:r>
            <a:r>
              <a:rPr lang="en-GB" sz="1800" dirty="0" smtClean="0"/>
              <a:t>was passed </a:t>
            </a:r>
            <a:r>
              <a:rPr lang="en-GB" sz="1800" dirty="0"/>
              <a:t>to the SEC Media Team </a:t>
            </a:r>
            <a:r>
              <a:rPr lang="en-GB" sz="1800" dirty="0" smtClean="0"/>
              <a:t>for </a:t>
            </a:r>
            <a:r>
              <a:rPr lang="en-GB" sz="1800" dirty="0"/>
              <a:t>deployment on </a:t>
            </a:r>
            <a:r>
              <a:rPr lang="en-GB" sz="1800" dirty="0" smtClean="0"/>
              <a:t>the Commission’s social </a:t>
            </a:r>
            <a:r>
              <a:rPr lang="en-GB" sz="1800" dirty="0"/>
              <a:t>media handles/platforms </a:t>
            </a:r>
            <a:r>
              <a:rPr lang="en-GB" sz="1800" dirty="0" smtClean="0"/>
              <a:t>(including </a:t>
            </a:r>
            <a:r>
              <a:rPr lang="en-GB" sz="1800" dirty="0"/>
              <a:t>Facebook, Twitter, WhatsApp, Instagram and YouTube, among others).</a:t>
            </a:r>
          </a:p>
          <a:p>
            <a:pPr algn="just"/>
            <a:endParaRPr lang="en-GB" sz="1800" dirty="0" smtClean="0">
              <a:latin typeface="Century Gothic" panose="020B0502020202020204" pitchFamily="34" charset="0"/>
            </a:endParaRPr>
          </a:p>
          <a:p>
            <a:pPr algn="just"/>
            <a:r>
              <a:rPr lang="en-GB" sz="1800" dirty="0" smtClean="0">
                <a:latin typeface="Century Gothic" panose="020B0502020202020204" pitchFamily="34" charset="0"/>
              </a:rPr>
              <a:t>The </a:t>
            </a:r>
            <a:r>
              <a:rPr lang="en-GB" sz="1800" dirty="0">
                <a:latin typeface="Century Gothic" panose="020B0502020202020204" pitchFamily="34" charset="0"/>
              </a:rPr>
              <a:t>SEC </a:t>
            </a:r>
            <a:r>
              <a:rPr lang="en-GB" sz="1800" dirty="0"/>
              <a:t>issued </a:t>
            </a:r>
            <a:r>
              <a:rPr lang="en-GB" sz="1800" dirty="0" smtClean="0"/>
              <a:t>a Circular</a:t>
            </a:r>
            <a:r>
              <a:rPr lang="en-GB" sz="1800" dirty="0" smtClean="0">
                <a:latin typeface="Century Gothic" panose="020B0502020202020204" pitchFamily="34" charset="0"/>
              </a:rPr>
              <a:t> </a:t>
            </a:r>
            <a:r>
              <a:rPr lang="en-GB" sz="1800" dirty="0">
                <a:latin typeface="Century Gothic" panose="020B0502020202020204" pitchFamily="34" charset="0"/>
              </a:rPr>
              <a:t>directing Stockbrokers (through the ASHON) &amp; Registrar (through the ICMR), to </a:t>
            </a:r>
            <a:r>
              <a:rPr lang="en-GB" sz="1800" dirty="0" smtClean="0">
                <a:latin typeface="Century Gothic" panose="020B0502020202020204" pitchFamily="34" charset="0"/>
              </a:rPr>
              <a:t>submit </a:t>
            </a:r>
            <a:r>
              <a:rPr lang="en-GB" sz="1800" b="1" dirty="0" smtClean="0">
                <a:latin typeface="Century Gothic" panose="020B0502020202020204" pitchFamily="34" charset="0"/>
              </a:rPr>
              <a:t>quarterly </a:t>
            </a:r>
            <a:r>
              <a:rPr lang="en-GB" sz="1800" dirty="0">
                <a:latin typeface="Century Gothic" panose="020B0502020202020204" pitchFamily="34" charset="0"/>
              </a:rPr>
              <a:t>report of progress made on consolidated accounts, beginning from 3rd quarter 2019. </a:t>
            </a:r>
            <a:endParaRPr lang="en-GB" sz="1800" dirty="0" smtClean="0">
              <a:latin typeface="Century Gothic" panose="020B0502020202020204" pitchFamily="34" charset="0"/>
            </a:endParaRPr>
          </a:p>
          <a:p>
            <a:pPr algn="just"/>
            <a:r>
              <a:rPr lang="en-GB" sz="1800" dirty="0" smtClean="0">
                <a:latin typeface="Century Gothic" panose="020B0502020202020204" pitchFamily="34" charset="0"/>
              </a:rPr>
              <a:t>Capital Market Operators (CMOs) </a:t>
            </a:r>
            <a:r>
              <a:rPr lang="en-GB" sz="1800" dirty="0">
                <a:latin typeface="Century Gothic" panose="020B0502020202020204" pitchFamily="34" charset="0"/>
              </a:rPr>
              <a:t>were </a:t>
            </a:r>
            <a:r>
              <a:rPr lang="en-GB" sz="1800" dirty="0" smtClean="0">
                <a:latin typeface="Century Gothic" panose="020B0502020202020204" pitchFamily="34" charset="0"/>
              </a:rPr>
              <a:t>requested </a:t>
            </a:r>
            <a:r>
              <a:rPr lang="en-GB" sz="1800" dirty="0">
                <a:latin typeface="Century Gothic" panose="020B0502020202020204" pitchFamily="34" charset="0"/>
              </a:rPr>
              <a:t>to </a:t>
            </a:r>
            <a:r>
              <a:rPr lang="en-GB" sz="1800" b="1" dirty="0" smtClean="0">
                <a:latin typeface="Century Gothic" panose="020B0502020202020204" pitchFamily="34" charset="0"/>
              </a:rPr>
              <a:t>visibly</a:t>
            </a:r>
            <a:r>
              <a:rPr lang="en-GB" sz="1800" dirty="0" smtClean="0">
                <a:latin typeface="Century Gothic" panose="020B0502020202020204" pitchFamily="34" charset="0"/>
              </a:rPr>
              <a:t> display </a:t>
            </a:r>
            <a:r>
              <a:rPr lang="en-GB" sz="1800" dirty="0">
                <a:latin typeface="Century Gothic" panose="020B0502020202020204" pitchFamily="34" charset="0"/>
              </a:rPr>
              <a:t>the </a:t>
            </a:r>
            <a:r>
              <a:rPr lang="en-GB" sz="1800" dirty="0" smtClean="0">
                <a:latin typeface="Century Gothic" panose="020B0502020202020204" pitchFamily="34" charset="0"/>
              </a:rPr>
              <a:t>awareness campaign </a:t>
            </a:r>
            <a:r>
              <a:rPr lang="en-GB" sz="1800" b="1" dirty="0" smtClean="0">
                <a:latin typeface="Century Gothic" panose="020B0502020202020204" pitchFamily="34" charset="0"/>
              </a:rPr>
              <a:t>message</a:t>
            </a:r>
            <a:r>
              <a:rPr lang="en-GB" sz="1800" dirty="0" smtClean="0">
                <a:latin typeface="Century Gothic" panose="020B0502020202020204" pitchFamily="34" charset="0"/>
              </a:rPr>
              <a:t> </a:t>
            </a:r>
            <a:r>
              <a:rPr lang="en-GB" sz="1800" dirty="0">
                <a:latin typeface="Century Gothic" panose="020B0502020202020204" pitchFamily="34" charset="0"/>
              </a:rPr>
              <a:t>on their websites. Accordingly, </a:t>
            </a:r>
            <a:r>
              <a:rPr lang="en-GB" sz="1800" dirty="0" smtClean="0">
                <a:latin typeface="Century Gothic" panose="020B0502020202020204" pitchFamily="34" charset="0"/>
              </a:rPr>
              <a:t>softcopies of the awareness </a:t>
            </a:r>
            <a:r>
              <a:rPr lang="en-GB" sz="1800" dirty="0">
                <a:latin typeface="Century Gothic" panose="020B0502020202020204" pitchFamily="34" charset="0"/>
              </a:rPr>
              <a:t>message</a:t>
            </a:r>
            <a:r>
              <a:rPr lang="en-GB" sz="1800" dirty="0" smtClean="0">
                <a:latin typeface="Century Gothic" panose="020B0502020202020204" pitchFamily="34" charset="0"/>
              </a:rPr>
              <a:t> were </a:t>
            </a:r>
            <a:r>
              <a:rPr lang="en-GB" sz="1800" dirty="0">
                <a:latin typeface="Century Gothic" panose="020B0502020202020204" pitchFamily="34" charset="0"/>
              </a:rPr>
              <a:t>sent to </a:t>
            </a:r>
            <a:r>
              <a:rPr lang="en-GB" sz="1800" dirty="0" smtClean="0">
                <a:latin typeface="Century Gothic" panose="020B0502020202020204" pitchFamily="34" charset="0"/>
              </a:rPr>
              <a:t>the CMOs </a:t>
            </a:r>
            <a:r>
              <a:rPr lang="en-GB" sz="1800" dirty="0">
                <a:latin typeface="Century Gothic" panose="020B0502020202020204" pitchFamily="34" charset="0"/>
              </a:rPr>
              <a:t>and Trade </a:t>
            </a:r>
            <a:r>
              <a:rPr lang="en-GB" sz="1800" dirty="0" smtClean="0">
                <a:latin typeface="Century Gothic" panose="020B0502020202020204" pitchFamily="34" charset="0"/>
              </a:rPr>
              <a:t>Groups.</a:t>
            </a:r>
          </a:p>
          <a:p>
            <a:pPr algn="just"/>
            <a:endParaRPr lang="en-GB" sz="1800" dirty="0">
              <a:latin typeface="Century Gothic" panose="020B0502020202020204" pitchFamily="34" charset="0"/>
            </a:endParaRPr>
          </a:p>
          <a:p>
            <a:pPr algn="just"/>
            <a:endParaRPr lang="en-GB" sz="1800" dirty="0" smtClean="0">
              <a:latin typeface="Century Gothic" panose="020B0502020202020204" pitchFamily="34" charset="0"/>
            </a:endParaRPr>
          </a:p>
          <a:p>
            <a:pPr algn="just"/>
            <a:endParaRPr lang="en-GB" sz="1800" dirty="0">
              <a:latin typeface="Century Gothic" panose="020B0502020202020204" pitchFamily="34" charset="0"/>
            </a:endParaRPr>
          </a:p>
        </p:txBody>
      </p:sp>
    </p:spTree>
    <p:extLst>
      <p:ext uri="{BB962C8B-B14F-4D97-AF65-F5344CB8AC3E}">
        <p14:creationId xmlns:p14="http://schemas.microsoft.com/office/powerpoint/2010/main" val="2329508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8074"/>
            <a:ext cx="8229600" cy="609600"/>
          </a:xfrm>
        </p:spPr>
        <p:txBody>
          <a:bodyPr>
            <a:normAutofit/>
          </a:bodyPr>
          <a:lstStyle/>
          <a:p>
            <a:r>
              <a:rPr lang="en-GB" sz="3200" b="1" dirty="0" smtClean="0"/>
              <a:t>OPTIMIZING AWARENESS CAMPAINGS </a:t>
            </a:r>
            <a:endParaRPr lang="en-GB" sz="3200" b="1" dirty="0"/>
          </a:p>
        </p:txBody>
      </p:sp>
      <p:sp>
        <p:nvSpPr>
          <p:cNvPr id="3" name="Content Placeholder 2"/>
          <p:cNvSpPr>
            <a:spLocks noGrp="1"/>
          </p:cNvSpPr>
          <p:nvPr>
            <p:ph idx="1"/>
          </p:nvPr>
        </p:nvSpPr>
        <p:spPr>
          <a:xfrm>
            <a:off x="457200" y="1311564"/>
            <a:ext cx="8229600" cy="5043054"/>
          </a:xfrm>
        </p:spPr>
        <p:txBody>
          <a:bodyPr>
            <a:normAutofit fontScale="40000" lnSpcReduction="20000"/>
          </a:bodyPr>
          <a:lstStyle/>
          <a:p>
            <a:pPr lvl="0" algn="just"/>
            <a:r>
              <a:rPr lang="en-US" sz="3500" dirty="0" smtClean="0"/>
              <a:t>Believing that the Regularization of Multiple Accounts remains one of the most critical means of stemming the continuous growth of unclaimed dividends, the Committee recommends the consideration of the following, for implementation, to further boost </a:t>
            </a:r>
            <a:r>
              <a:rPr lang="en-US" sz="3500" dirty="0"/>
              <a:t>and </a:t>
            </a:r>
            <a:r>
              <a:rPr lang="en-US" sz="3500" dirty="0" smtClean="0"/>
              <a:t>optimize the awareness campaign on the exercise:</a:t>
            </a:r>
          </a:p>
          <a:p>
            <a:pPr marL="0" lvl="0" indent="0" algn="just">
              <a:buNone/>
            </a:pPr>
            <a:endParaRPr lang="en-GB" dirty="0"/>
          </a:p>
          <a:p>
            <a:pPr lvl="1" algn="just">
              <a:buFont typeface="Courier New" panose="02070309020205020404" pitchFamily="49" charset="0"/>
              <a:buChar char="o"/>
            </a:pPr>
            <a:r>
              <a:rPr lang="en-GB" sz="3000" dirty="0" smtClean="0"/>
              <a:t>Capital </a:t>
            </a:r>
            <a:r>
              <a:rPr lang="en-GB" sz="3000" dirty="0"/>
              <a:t>Market Operators (CMOs) to display </a:t>
            </a:r>
            <a:r>
              <a:rPr lang="en-GB" sz="3000" dirty="0" smtClean="0"/>
              <a:t>awareness campaign banners </a:t>
            </a:r>
            <a:r>
              <a:rPr lang="en-GB" sz="3000" dirty="0"/>
              <a:t>at their offices and </a:t>
            </a:r>
            <a:r>
              <a:rPr lang="en-GB" sz="3000" dirty="0" smtClean="0"/>
              <a:t>venues of </a:t>
            </a:r>
            <a:r>
              <a:rPr lang="en-GB" sz="3000" dirty="0"/>
              <a:t>Annual General Meetings (AGMs</a:t>
            </a:r>
            <a:r>
              <a:rPr lang="en-GB" sz="3000" dirty="0" smtClean="0"/>
              <a:t>).</a:t>
            </a:r>
            <a:r>
              <a:rPr lang="en-GB" dirty="0" smtClean="0"/>
              <a:t> </a:t>
            </a:r>
            <a:endParaRPr lang="en-GB" dirty="0"/>
          </a:p>
          <a:p>
            <a:pPr lvl="1" algn="just">
              <a:buFont typeface="Courier New" panose="02070309020205020404" pitchFamily="49" charset="0"/>
              <a:buChar char="o"/>
            </a:pPr>
            <a:endParaRPr lang="en-GB" sz="2300" dirty="0" smtClean="0"/>
          </a:p>
          <a:p>
            <a:pPr lvl="1" algn="just">
              <a:buFont typeface="Courier New" panose="02070309020205020404" pitchFamily="49" charset="0"/>
              <a:buChar char="o"/>
            </a:pPr>
            <a:r>
              <a:rPr lang="en-GB" sz="3000" dirty="0" smtClean="0"/>
              <a:t>Social </a:t>
            </a:r>
            <a:r>
              <a:rPr lang="en-GB" sz="3000" dirty="0"/>
              <a:t>Media Teams of CMOs </a:t>
            </a:r>
            <a:r>
              <a:rPr lang="en-GB" sz="3000" dirty="0" smtClean="0"/>
              <a:t>to </a:t>
            </a:r>
            <a:r>
              <a:rPr lang="en-GB" sz="3000" dirty="0"/>
              <a:t>support the SEC Social Media Team, </a:t>
            </a:r>
            <a:r>
              <a:rPr lang="en-GB" sz="3000" dirty="0" smtClean="0"/>
              <a:t>by </a:t>
            </a:r>
            <a:r>
              <a:rPr lang="en-GB" sz="3000" dirty="0"/>
              <a:t>sharing </a:t>
            </a:r>
            <a:r>
              <a:rPr lang="en-GB" sz="3000" dirty="0" smtClean="0"/>
              <a:t>the awareness message </a:t>
            </a:r>
            <a:r>
              <a:rPr lang="en-GB" sz="3000" dirty="0"/>
              <a:t>on “WhatsApp” Groups and other social media platforms.</a:t>
            </a:r>
            <a:endParaRPr lang="en-US" sz="3000" dirty="0"/>
          </a:p>
          <a:p>
            <a:pPr lvl="1" algn="just">
              <a:buFont typeface="Courier New" panose="02070309020205020404" pitchFamily="49" charset="0"/>
              <a:buChar char="o"/>
            </a:pPr>
            <a:endParaRPr lang="en-US" sz="2700" dirty="0"/>
          </a:p>
          <a:p>
            <a:pPr lvl="1" algn="just">
              <a:buFont typeface="Courier New" panose="02070309020205020404" pitchFamily="49" charset="0"/>
              <a:buChar char="o"/>
            </a:pPr>
            <a:r>
              <a:rPr lang="en-US" sz="3000" dirty="0"/>
              <a:t>Engagement of some popular Nigerian Celebrities/Artistes as Ambassadors of the exercise;</a:t>
            </a:r>
            <a:endParaRPr lang="en-GB" sz="3000" dirty="0"/>
          </a:p>
          <a:p>
            <a:pPr lvl="1" algn="just">
              <a:buFont typeface="Courier New" panose="02070309020205020404" pitchFamily="49" charset="0"/>
              <a:buChar char="o"/>
            </a:pPr>
            <a:endParaRPr lang="en-US" dirty="0" smtClean="0"/>
          </a:p>
          <a:p>
            <a:pPr lvl="1" algn="just">
              <a:buFont typeface="Courier New" panose="02070309020205020404" pitchFamily="49" charset="0"/>
              <a:buChar char="o"/>
            </a:pPr>
            <a:r>
              <a:rPr lang="en-US" sz="3000" dirty="0"/>
              <a:t>Requesting Chairmen of Boards of Companies to dedicate a short session to read the awareness campaign message during their AGMs, in addition to the displayed banners;</a:t>
            </a:r>
          </a:p>
          <a:p>
            <a:pPr lvl="1" algn="just">
              <a:buFont typeface="Courier New" panose="02070309020205020404" pitchFamily="49" charset="0"/>
              <a:buChar char="o"/>
            </a:pPr>
            <a:endParaRPr lang="en-GB" dirty="0"/>
          </a:p>
          <a:p>
            <a:pPr lvl="1" algn="just">
              <a:buFont typeface="Courier New" panose="02070309020205020404" pitchFamily="49" charset="0"/>
              <a:buChar char="o"/>
            </a:pPr>
            <a:r>
              <a:rPr lang="en-US" sz="3000" dirty="0"/>
              <a:t>Utilizing the platform of Shareholders’ </a:t>
            </a:r>
            <a:r>
              <a:rPr lang="en-US" sz="3000" dirty="0" smtClean="0"/>
              <a:t>Associations’ </a:t>
            </a:r>
            <a:r>
              <a:rPr lang="en-US" sz="3000" dirty="0"/>
              <a:t>Meetings for dissemination of the awareness message</a:t>
            </a:r>
            <a:r>
              <a:rPr lang="en-US" dirty="0" smtClean="0"/>
              <a:t>,</a:t>
            </a:r>
          </a:p>
          <a:p>
            <a:pPr lvl="1" algn="just">
              <a:buFont typeface="Courier New" panose="02070309020205020404" pitchFamily="49" charset="0"/>
              <a:buChar char="o"/>
            </a:pPr>
            <a:endParaRPr lang="en-GB" dirty="0"/>
          </a:p>
          <a:p>
            <a:pPr lvl="1" algn="just">
              <a:buFont typeface="Courier New" panose="02070309020205020404" pitchFamily="49" charset="0"/>
              <a:buChar char="o"/>
            </a:pPr>
            <a:r>
              <a:rPr lang="en-US" sz="3000" dirty="0"/>
              <a:t>CMOs to disseminate the awareness message to their clients while waiting to be attended to at their offices</a:t>
            </a:r>
            <a:endParaRPr lang="en-GB" sz="3000" dirty="0"/>
          </a:p>
          <a:p>
            <a:pPr lvl="1" algn="just">
              <a:buFont typeface="Courier New" panose="02070309020205020404" pitchFamily="49" charset="0"/>
              <a:buChar char="o"/>
            </a:pPr>
            <a:endParaRPr lang="en-US" dirty="0" smtClean="0"/>
          </a:p>
          <a:p>
            <a:pPr lvl="1" algn="just">
              <a:buFont typeface="Courier New" panose="02070309020205020404" pitchFamily="49" charset="0"/>
              <a:buChar char="o"/>
            </a:pPr>
            <a:r>
              <a:rPr lang="en-US" sz="3000" dirty="0"/>
              <a:t>Engaging the Committee of Heads of Bank Operations (CHBO) to send e-mail blasts to their Customers, using their individual Banks platforms.</a:t>
            </a:r>
          </a:p>
          <a:p>
            <a:pPr lvl="1" algn="just">
              <a:buFont typeface="Courier New" panose="02070309020205020404" pitchFamily="49" charset="0"/>
              <a:buChar char="o"/>
            </a:pPr>
            <a:endParaRPr lang="en-US" dirty="0" smtClean="0"/>
          </a:p>
          <a:p>
            <a:pPr lvl="1" algn="just">
              <a:buFont typeface="Courier New" panose="02070309020205020404" pitchFamily="49" charset="0"/>
              <a:buChar char="o"/>
            </a:pPr>
            <a:r>
              <a:rPr lang="en-US" sz="3000" dirty="0"/>
              <a:t>All Market Stakeholders to Share </a:t>
            </a:r>
            <a:r>
              <a:rPr lang="en-US" sz="3000" b="1" dirty="0"/>
              <a:t>video clips </a:t>
            </a:r>
            <a:r>
              <a:rPr lang="en-US" sz="3000" dirty="0" smtClean="0"/>
              <a:t>of the </a:t>
            </a:r>
            <a:r>
              <a:rPr lang="en-US" sz="3000" dirty="0"/>
              <a:t>awareness campaign </a:t>
            </a:r>
            <a:r>
              <a:rPr lang="en-US" sz="3000" dirty="0" smtClean="0"/>
              <a:t>message </a:t>
            </a:r>
            <a:r>
              <a:rPr lang="en-US" sz="3000" dirty="0"/>
              <a:t>on their Social Media handles </a:t>
            </a:r>
            <a:endParaRPr lang="en-GB" sz="3000" dirty="0"/>
          </a:p>
        </p:txBody>
      </p:sp>
    </p:spTree>
    <p:extLst>
      <p:ext uri="{BB962C8B-B14F-4D97-AF65-F5344CB8AC3E}">
        <p14:creationId xmlns:p14="http://schemas.microsoft.com/office/powerpoint/2010/main" val="3388336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3770"/>
            <a:ext cx="8229600" cy="633867"/>
          </a:xfrm>
        </p:spPr>
        <p:txBody>
          <a:bodyPr>
            <a:normAutofit/>
          </a:bodyPr>
          <a:lstStyle/>
          <a:p>
            <a:r>
              <a:rPr lang="en-GB" sz="2800" b="1" dirty="0"/>
              <a:t>ISSUES FOR CMC DELIBRATION</a:t>
            </a:r>
          </a:p>
        </p:txBody>
      </p:sp>
      <p:sp>
        <p:nvSpPr>
          <p:cNvPr id="3" name="Content Placeholder 2"/>
          <p:cNvSpPr>
            <a:spLocks noGrp="1"/>
          </p:cNvSpPr>
          <p:nvPr>
            <p:ph idx="1"/>
          </p:nvPr>
        </p:nvSpPr>
        <p:spPr/>
        <p:txBody>
          <a:bodyPr>
            <a:normAutofit fontScale="92500" lnSpcReduction="20000"/>
          </a:bodyPr>
          <a:lstStyle/>
          <a:p>
            <a:pPr algn="just"/>
            <a:r>
              <a:rPr lang="en-US" sz="2400" dirty="0" smtClean="0"/>
              <a:t>In </a:t>
            </a:r>
            <a:r>
              <a:rPr lang="en-US" sz="2400" dirty="0" smtClean="0"/>
              <a:t>view of the </a:t>
            </a:r>
            <a:r>
              <a:rPr lang="en-US" sz="2400" b="1" dirty="0" smtClean="0"/>
              <a:t>very low level of achievement thus far recorded</a:t>
            </a:r>
            <a:r>
              <a:rPr lang="en-US" sz="2400" dirty="0" smtClean="0"/>
              <a:t>, due primarily to low awareness, an extension </a:t>
            </a:r>
            <a:r>
              <a:rPr lang="en-US" sz="2400" dirty="0"/>
              <a:t>of the </a:t>
            </a:r>
            <a:r>
              <a:rPr lang="en-US" sz="2400" dirty="0" smtClean="0"/>
              <a:t>Regularization exercise till 30</a:t>
            </a:r>
            <a:r>
              <a:rPr lang="en-US" sz="2400" baseline="30000" dirty="0" smtClean="0"/>
              <a:t>th</a:t>
            </a:r>
            <a:r>
              <a:rPr lang="en-US" sz="2400" dirty="0" smtClean="0"/>
              <a:t> September, 2020, </a:t>
            </a:r>
            <a:r>
              <a:rPr lang="en-US" sz="2400" dirty="0"/>
              <a:t>as against </a:t>
            </a:r>
            <a:r>
              <a:rPr lang="en-US" sz="2400" dirty="0" smtClean="0"/>
              <a:t>its </a:t>
            </a:r>
            <a:r>
              <a:rPr lang="en-US" sz="2400" dirty="0" smtClean="0"/>
              <a:t>earlier expiration date of 31</a:t>
            </a:r>
            <a:r>
              <a:rPr lang="en-US" sz="2400" baseline="30000" dirty="0" smtClean="0"/>
              <a:t>st</a:t>
            </a:r>
            <a:r>
              <a:rPr lang="en-US" sz="2400" dirty="0" smtClean="0"/>
              <a:t> </a:t>
            </a:r>
            <a:r>
              <a:rPr lang="en-US" sz="2400" dirty="0"/>
              <a:t>December, </a:t>
            </a:r>
            <a:r>
              <a:rPr lang="en-US" sz="2400" dirty="0" smtClean="0"/>
              <a:t>2019, is recommended.</a:t>
            </a:r>
            <a:r>
              <a:rPr lang="en-US" sz="2400" dirty="0"/>
              <a:t> </a:t>
            </a:r>
            <a:endParaRPr lang="en-US" sz="2400" dirty="0" smtClean="0"/>
          </a:p>
          <a:p>
            <a:pPr algn="just"/>
            <a:endParaRPr lang="en-US" sz="2400" dirty="0"/>
          </a:p>
          <a:p>
            <a:pPr algn="just"/>
            <a:r>
              <a:rPr lang="en-US" sz="2400" dirty="0" smtClean="0"/>
              <a:t>If </a:t>
            </a:r>
            <a:r>
              <a:rPr lang="en-US" sz="2400" dirty="0" smtClean="0"/>
              <a:t>approved, </a:t>
            </a:r>
            <a:r>
              <a:rPr lang="en-US" sz="2400" dirty="0"/>
              <a:t>it is </a:t>
            </a:r>
            <a:r>
              <a:rPr lang="en-US" sz="2400" dirty="0" smtClean="0"/>
              <a:t>further </a:t>
            </a:r>
            <a:r>
              <a:rPr lang="en-US" sz="2400" dirty="0"/>
              <a:t>recommended </a:t>
            </a:r>
            <a:r>
              <a:rPr lang="en-US" sz="2400" dirty="0" smtClean="0"/>
              <a:t>that massive </a:t>
            </a:r>
            <a:r>
              <a:rPr lang="en-US" sz="2400" dirty="0" smtClean="0"/>
              <a:t>and deliberate awareness campaigns, by all Stakeholders, </a:t>
            </a:r>
            <a:r>
              <a:rPr lang="en-US" sz="2400" dirty="0" smtClean="0"/>
              <a:t>be </a:t>
            </a:r>
            <a:r>
              <a:rPr lang="en-US" sz="2400" smtClean="0"/>
              <a:t>undertaken between </a:t>
            </a:r>
            <a:r>
              <a:rPr lang="en-US" sz="2400" dirty="0"/>
              <a:t>January and </a:t>
            </a:r>
            <a:r>
              <a:rPr lang="en-US" sz="2400" dirty="0" smtClean="0"/>
              <a:t>March, 2020.</a:t>
            </a:r>
          </a:p>
          <a:p>
            <a:pPr marL="0" indent="0" algn="just">
              <a:buNone/>
            </a:pPr>
            <a:endParaRPr lang="en-US" sz="2400" dirty="0" smtClean="0"/>
          </a:p>
          <a:p>
            <a:pPr algn="just"/>
            <a:r>
              <a:rPr lang="en-GB" sz="2400" dirty="0"/>
              <a:t>To enable </a:t>
            </a:r>
            <a:r>
              <a:rPr lang="en-GB" sz="2400" dirty="0" smtClean="0"/>
              <a:t>the continuous evaluation </a:t>
            </a:r>
            <a:r>
              <a:rPr lang="en-GB" sz="2400" dirty="0"/>
              <a:t>of progress </a:t>
            </a:r>
            <a:r>
              <a:rPr lang="en-GB" sz="2400" dirty="0" smtClean="0"/>
              <a:t>made on </a:t>
            </a:r>
            <a:r>
              <a:rPr lang="en-GB" sz="2400" dirty="0"/>
              <a:t>the Multiple </a:t>
            </a:r>
            <a:r>
              <a:rPr lang="en-GB" sz="2400" dirty="0" smtClean="0"/>
              <a:t>Accounts’ </a:t>
            </a:r>
            <a:r>
              <a:rPr lang="en-GB" sz="2400" dirty="0"/>
              <a:t>regularization exercise</a:t>
            </a:r>
            <a:r>
              <a:rPr lang="en-GB" sz="2400" dirty="0" smtClean="0"/>
              <a:t>, the Registrars and Stockbrokers are </a:t>
            </a:r>
            <a:r>
              <a:rPr lang="en-GB" sz="2400" dirty="0"/>
              <a:t>implored to effectively comply with the </a:t>
            </a:r>
            <a:r>
              <a:rPr lang="en-GB" sz="2400" b="1" dirty="0" smtClean="0"/>
              <a:t>quarterly</a:t>
            </a:r>
            <a:r>
              <a:rPr lang="en-GB" sz="2400" dirty="0" smtClean="0"/>
              <a:t> </a:t>
            </a:r>
            <a:r>
              <a:rPr lang="en-GB" sz="2400" dirty="0"/>
              <a:t>submission of report on the  number of consolidated accounts</a:t>
            </a:r>
          </a:p>
        </p:txBody>
      </p:sp>
    </p:spTree>
    <p:extLst>
      <p:ext uri="{BB962C8B-B14F-4D97-AF65-F5344CB8AC3E}">
        <p14:creationId xmlns:p14="http://schemas.microsoft.com/office/powerpoint/2010/main" val="4640176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MC COMMITTEE PRESENTATION TEMPLATE.potx" id="{865C88FB-927F-4486-84DF-EDE2B4290B7A}" vid="{C9DE4359-8664-4C56-ABBA-2EFA38E7ACC1}"/>
    </a:ext>
  </a:extLst>
</a:theme>
</file>

<file path=docProps/app.xml><?xml version="1.0" encoding="utf-8"?>
<Properties xmlns="http://schemas.openxmlformats.org/officeDocument/2006/extended-properties" xmlns:vt="http://schemas.openxmlformats.org/officeDocument/2006/docPropsVTypes">
  <Template>2018 CMC COMMITTEES' PRESENTATION TEMPLATE</Template>
  <TotalTime>326</TotalTime>
  <Words>595</Words>
  <Application>Microsoft Office PowerPoint</Application>
  <PresentationFormat>On-screen Show (4:3)</PresentationFormat>
  <Paragraphs>39</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Algerian</vt:lpstr>
      <vt:lpstr>Arial</vt:lpstr>
      <vt:lpstr>Arial Black</vt:lpstr>
      <vt:lpstr>Calibri</vt:lpstr>
      <vt:lpstr>Century Gothic</vt:lpstr>
      <vt:lpstr>Courier New</vt:lpstr>
      <vt:lpstr>Office Theme</vt:lpstr>
      <vt:lpstr>2019 3RD CAPITAL MARKET COMMITTEE MEETING Thursday, 21st November, 2019</vt:lpstr>
      <vt:lpstr>PowerPoint Presentation</vt:lpstr>
      <vt:lpstr>OPTIMIZING AWARENESS CAMPAINGS </vt:lpstr>
      <vt:lpstr>ISSUES FOR CMC DELIBRATION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CAPITAL MARKET COMMITTEE MEETING</dc:title>
  <dc:creator>Akingbelure Folasade S.</dc:creator>
  <cp:lastModifiedBy>Rowlands, Henry</cp:lastModifiedBy>
  <cp:revision>59</cp:revision>
  <cp:lastPrinted>2019-07-01T15:32:57Z</cp:lastPrinted>
  <dcterms:created xsi:type="dcterms:W3CDTF">2018-02-07T11:05:24Z</dcterms:created>
  <dcterms:modified xsi:type="dcterms:W3CDTF">2019-11-21T00:09:04Z</dcterms:modified>
</cp:coreProperties>
</file>