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9" r:id="rId3"/>
    <p:sldId id="271" r:id="rId4"/>
    <p:sldId id="272" r:id="rId5"/>
    <p:sldId id="273" r:id="rId6"/>
    <p:sldId id="274" r:id="rId7"/>
    <p:sldId id="275" r:id="rId8"/>
    <p:sldId id="276" r:id="rId9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98" autoAdjust="0"/>
  </p:normalViewPr>
  <p:slideViewPr>
    <p:cSldViewPr snapToGrid="0" snapToObjects="1">
      <p:cViewPr varScale="1">
        <p:scale>
          <a:sx n="69" d="100"/>
          <a:sy n="69" d="100"/>
        </p:scale>
        <p:origin x="122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9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6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8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5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0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8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4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6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15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9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4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FFE9B834-338E-8540-B8AF-0EF387E84815}" type="datetimeFigureOut">
              <a:rPr lang="en-US" smtClean="0"/>
              <a:pPr/>
              <a:t>8/22/2019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6B36B416-6026-264C-935D-12F1EDEC3F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9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entury Gothic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721373"/>
            <a:ext cx="8269941" cy="2271209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2019 2</a:t>
            </a:r>
            <a:r>
              <a:rPr lang="en-US" sz="3200" baseline="30000" dirty="0" smtClean="0">
                <a:latin typeface="Arial Black" panose="020B0A04020102020204" pitchFamily="34" charset="0"/>
              </a:rPr>
              <a:t>ND</a:t>
            </a:r>
            <a:r>
              <a:rPr lang="en-US" sz="3200" dirty="0" smtClean="0">
                <a:latin typeface="Arial Black" panose="020B0A04020102020204" pitchFamily="34" charset="0"/>
              </a:rPr>
              <a:t> QUARTER MEETING </a:t>
            </a:r>
            <a:r>
              <a:rPr lang="en-US" sz="3200" dirty="0">
                <a:latin typeface="Arial Black" panose="020B0A04020102020204" pitchFamily="34" charset="0"/>
              </a:rPr>
              <a:t>OF THE</a:t>
            </a:r>
            <a:br>
              <a:rPr lang="en-US" sz="3200" dirty="0">
                <a:latin typeface="Arial Black" panose="020B0A04020102020204" pitchFamily="34" charset="0"/>
              </a:rPr>
            </a:br>
            <a:r>
              <a:rPr lang="en-US" sz="3200" dirty="0" smtClean="0">
                <a:latin typeface="Arial Black" panose="020B0A04020102020204" pitchFamily="34" charset="0"/>
              </a:rPr>
              <a:t>CAPITAL MARKET COMMITTEE</a:t>
            </a:r>
            <a:br>
              <a:rPr lang="en-US" sz="3200" dirty="0" smtClean="0">
                <a:latin typeface="Arial Black" panose="020B0A04020102020204" pitchFamily="34" charset="0"/>
              </a:rPr>
            </a:br>
            <a:endParaRPr lang="en-US" sz="3200" dirty="0">
              <a:cs typeface="Century Gothic"/>
            </a:endParaRPr>
          </a:p>
        </p:txBody>
      </p:sp>
      <p:pic>
        <p:nvPicPr>
          <p:cNvPr id="4" name="Picture 3" descr="SecLogoHiDefCrestAloneWe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375" y="2613548"/>
            <a:ext cx="3079219" cy="226754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98490" y="4881093"/>
            <a:ext cx="7659710" cy="13978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entury Gothic"/>
                <a:ea typeface="+mj-ea"/>
                <a:cs typeface="+mj-cs"/>
              </a:defRPr>
            </a:lvl1pPr>
          </a:lstStyle>
          <a:p>
            <a:endParaRPr lang="en-US" sz="2800" dirty="0" smtClean="0">
              <a:latin typeface="Arial Black" panose="020B0A04020102020204" pitchFamily="34" charset="0"/>
            </a:endParaRPr>
          </a:p>
          <a:p>
            <a:r>
              <a:rPr lang="en-US" sz="2800" dirty="0" smtClean="0">
                <a:latin typeface="Arial Black" panose="020B0A04020102020204" pitchFamily="34" charset="0"/>
              </a:rPr>
              <a:t>UPDATES BY THE MULTIPLE SUBSCRIPTIONS </a:t>
            </a:r>
            <a:r>
              <a:rPr lang="en-US" sz="2800" dirty="0">
                <a:latin typeface="Arial Black" panose="020B0A04020102020204" pitchFamily="34" charset="0"/>
              </a:rPr>
              <a:t>TECHNICAL COMMITTEE</a:t>
            </a:r>
            <a:br>
              <a:rPr lang="en-US" sz="2800" dirty="0">
                <a:latin typeface="Arial Black" panose="020B0A04020102020204" pitchFamily="34" charset="0"/>
              </a:rPr>
            </a:br>
            <a:endParaRPr lang="en-US" sz="2800" dirty="0">
              <a:latin typeface="Algerian" panose="04020705040A02060702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48141" y="569099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78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2732"/>
            <a:ext cx="8229600" cy="37509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sz="2400" b="1" dirty="0" smtClean="0"/>
              <a:t>Submission </a:t>
            </a:r>
            <a:r>
              <a:rPr lang="en-GB" sz="2400" b="1" dirty="0"/>
              <a:t>of </a:t>
            </a:r>
            <a:r>
              <a:rPr lang="en-GB" sz="2400" b="1" dirty="0" smtClean="0"/>
              <a:t>Periodic Progress Reports </a:t>
            </a:r>
            <a:r>
              <a:rPr lang="en-GB" sz="2400" b="1" dirty="0"/>
              <a:t>on </a:t>
            </a:r>
            <a:r>
              <a:rPr lang="en-GB" sz="2400" b="1" dirty="0" smtClean="0"/>
              <a:t>Consolidated Accounts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sz="2200" dirty="0" smtClean="0"/>
              <a:t>As </a:t>
            </a:r>
            <a:r>
              <a:rPr lang="en-GB" sz="2200" dirty="0"/>
              <a:t>part </a:t>
            </a:r>
            <a:r>
              <a:rPr lang="en-GB" sz="2200" dirty="0" smtClean="0"/>
              <a:t>of implementation </a:t>
            </a:r>
            <a:r>
              <a:rPr lang="en-GB" sz="2200" dirty="0"/>
              <a:t>of the </a:t>
            </a:r>
            <a:r>
              <a:rPr lang="en-GB" sz="2200" dirty="0" smtClean="0"/>
              <a:t>Committee’s </a:t>
            </a:r>
            <a:r>
              <a:rPr lang="en-GB" sz="2200" dirty="0"/>
              <a:t>strategy, circulars were issued </a:t>
            </a:r>
            <a:r>
              <a:rPr lang="en-GB" sz="2200" dirty="0" smtClean="0"/>
              <a:t>to both ICMR and </a:t>
            </a:r>
            <a:r>
              <a:rPr lang="en-GB" sz="2200" dirty="0"/>
              <a:t>ASHON </a:t>
            </a:r>
            <a:r>
              <a:rPr lang="en-GB" sz="2200" dirty="0" smtClean="0"/>
              <a:t>members asking them to submit periodic </a:t>
            </a:r>
            <a:r>
              <a:rPr lang="en-GB" sz="2200" dirty="0"/>
              <a:t>reports </a:t>
            </a:r>
            <a:r>
              <a:rPr lang="en-GB" sz="2200" dirty="0" smtClean="0"/>
              <a:t>of progress </a:t>
            </a:r>
            <a:r>
              <a:rPr lang="en-GB" sz="2200" smtClean="0"/>
              <a:t>being made on </a:t>
            </a:r>
            <a:r>
              <a:rPr lang="en-GB" sz="2200" dirty="0" smtClean="0"/>
              <a:t>the  </a:t>
            </a:r>
            <a:r>
              <a:rPr lang="en-GB" sz="2200" dirty="0"/>
              <a:t>consolidated </a:t>
            </a:r>
            <a:r>
              <a:rPr lang="en-GB" sz="2200" dirty="0" smtClean="0"/>
              <a:t>accounts;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200" dirty="0" smtClean="0"/>
              <a:t>As at the date of preparing this update, 14 </a:t>
            </a:r>
            <a:r>
              <a:rPr lang="en-GB" sz="2200" dirty="0"/>
              <a:t>Registrars have filed their </a:t>
            </a:r>
            <a:r>
              <a:rPr lang="en-GB" sz="2200" dirty="0" smtClean="0"/>
              <a:t>progress reports while 4 Registrars' reports are still pending;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/>
              <a:t>Out of about 172 active Stockbrokers, only 23 have submitted their </a:t>
            </a:r>
            <a:r>
              <a:rPr lang="en-GB" sz="2400" dirty="0" smtClean="0"/>
              <a:t>reports. </a:t>
            </a:r>
            <a:endParaRPr lang="en-GB" sz="22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200" dirty="0"/>
              <a:t>An analysis of the reports </a:t>
            </a:r>
            <a:r>
              <a:rPr lang="en-GB" sz="2200" dirty="0" smtClean="0"/>
              <a:t>so far received, revealed that, since inception of the program, a </a:t>
            </a:r>
            <a:r>
              <a:rPr lang="en-GB" sz="2200" dirty="0"/>
              <a:t>total of </a:t>
            </a:r>
            <a:r>
              <a:rPr lang="en-GB" sz="2200" dirty="0" smtClean="0"/>
              <a:t>40,755 multiple </a:t>
            </a:r>
            <a:r>
              <a:rPr lang="en-GB" sz="2200" dirty="0"/>
              <a:t>accounts have so far been </a:t>
            </a:r>
            <a:r>
              <a:rPr lang="en-GB" sz="2200" dirty="0" smtClean="0"/>
              <a:t>consolidated by the Registrars while </a:t>
            </a:r>
            <a:r>
              <a:rPr lang="en-GB" sz="2400" dirty="0"/>
              <a:t>1,868 </a:t>
            </a:r>
            <a:r>
              <a:rPr lang="en-GB" sz="2400" dirty="0" smtClean="0"/>
              <a:t>were consolidated </a:t>
            </a:r>
            <a:r>
              <a:rPr lang="en-GB" sz="2400" dirty="0"/>
              <a:t>by </a:t>
            </a:r>
            <a:r>
              <a:rPr lang="en-GB" sz="2400" dirty="0" smtClean="0"/>
              <a:t>brokers, making a total of 42,623 multiple accounts</a:t>
            </a:r>
            <a:r>
              <a:rPr lang="en-GB" sz="2200" dirty="0" smtClean="0"/>
              <a:t>;</a:t>
            </a:r>
            <a:endParaRPr lang="en-GB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200" dirty="0" smtClean="0"/>
              <a:t>In terms of number of shares, the 42,623 consolidated accounts equated to 3.48 billion </a:t>
            </a:r>
            <a:r>
              <a:rPr lang="en-GB" sz="2200" dirty="0"/>
              <a:t>units of shares.</a:t>
            </a:r>
          </a:p>
          <a:p>
            <a:pPr algn="just"/>
            <a:endParaRPr lang="en-GB" sz="2000" dirty="0"/>
          </a:p>
          <a:p>
            <a:endParaRPr lang="en-GB" sz="2000" dirty="0"/>
          </a:p>
          <a:p>
            <a:pPr latinLnBrk="1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 latinLnBrk="1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 latinLnBrk="1">
              <a:buFont typeface="Arial" panose="020B0604020202020204" pitchFamily="34" charset="0"/>
              <a:buChar char="•"/>
            </a:pPr>
            <a:endParaRPr lang="en-GB" sz="3400" dirty="0"/>
          </a:p>
          <a:p>
            <a:pPr marL="0" lvl="0" indent="0" latinLnBrk="1">
              <a:buNone/>
            </a:pPr>
            <a:endParaRPr lang="en-GB" sz="3400" dirty="0"/>
          </a:p>
          <a:p>
            <a:pPr marL="0" lvl="0" indent="0" latinLnBrk="1">
              <a:buNone/>
            </a:pPr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118641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4096"/>
            <a:ext cx="8229600" cy="683542"/>
          </a:xfrm>
        </p:spPr>
        <p:txBody>
          <a:bodyPr>
            <a:normAutofit/>
          </a:bodyPr>
          <a:lstStyle/>
          <a:p>
            <a:r>
              <a:rPr lang="en-GB" sz="2200" b="1" dirty="0" smtClean="0"/>
              <a:t>Exploration of PEBEC Platform for Enlightenment Campaign</a:t>
            </a:r>
            <a:endParaRPr lang="en-GB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sz="2200" dirty="0" smtClean="0"/>
              <a:t>As part of effort to increase the visibility of the regularization exercise, the Committee is presently exploring the possibility of</a:t>
            </a:r>
            <a:r>
              <a:rPr lang="en-GB" sz="2200" dirty="0"/>
              <a:t> using the </a:t>
            </a:r>
            <a:r>
              <a:rPr lang="en-GB" sz="2200" dirty="0" smtClean="0"/>
              <a:t>platform of “Ease of Doing Business” of the presidency (PEBEC) to drive the enlightenment campaign for the exercise. To this effect, engagement of the PEBEC Chairman, Dr. Oduwole, </a:t>
            </a:r>
            <a:r>
              <a:rPr lang="en-GB" sz="2200" dirty="0"/>
              <a:t>h</a:t>
            </a:r>
            <a:r>
              <a:rPr lang="en-GB" sz="2200" dirty="0" smtClean="0"/>
              <a:t>as been initiated.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200" dirty="0" smtClean="0"/>
              <a:t>Progress on this initiative would be reported at the next CMC meeting.</a:t>
            </a:r>
          </a:p>
        </p:txBody>
      </p:sp>
    </p:spTree>
    <p:extLst>
      <p:ext uri="{BB962C8B-B14F-4D97-AF65-F5344CB8AC3E}">
        <p14:creationId xmlns:p14="http://schemas.microsoft.com/office/powerpoint/2010/main" val="171050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9700"/>
            <a:ext cx="8229600" cy="747937"/>
          </a:xfrm>
        </p:spPr>
        <p:txBody>
          <a:bodyPr>
            <a:normAutofit/>
          </a:bodyPr>
          <a:lstStyle/>
          <a:p>
            <a:r>
              <a:rPr lang="en-GB" sz="2200" b="1" dirty="0" smtClean="0"/>
              <a:t>Awareness Campaign Using Banking Halls Across Nigeria</a:t>
            </a:r>
            <a:endParaRPr lang="en-GB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sz="2000" dirty="0" smtClean="0"/>
              <a:t>Contacts were established </a:t>
            </a:r>
            <a:r>
              <a:rPr lang="en-GB" sz="2000" dirty="0"/>
              <a:t>with the CBN </a:t>
            </a:r>
            <a:r>
              <a:rPr lang="en-GB" sz="2000" dirty="0" smtClean="0"/>
              <a:t>and Committee of Heads of Bank Operations (CHBO) of Nigeria, with a view to securing the collaboration of the Nigerian Banks to display the </a:t>
            </a:r>
            <a:r>
              <a:rPr lang="en-GB" sz="2000" dirty="0"/>
              <a:t>multiple subscription </a:t>
            </a:r>
            <a:r>
              <a:rPr lang="en-GB" sz="2000" dirty="0" smtClean="0"/>
              <a:t>awareness campaign banners in </a:t>
            </a:r>
            <a:r>
              <a:rPr lang="en-GB" sz="2000" dirty="0"/>
              <a:t>all the banking halls across Nigeria</a:t>
            </a:r>
            <a:r>
              <a:rPr lang="en-GB" sz="2000" dirty="0" smtClean="0"/>
              <a:t>.</a:t>
            </a:r>
          </a:p>
          <a:p>
            <a:pPr algn="just"/>
            <a:r>
              <a:rPr lang="en-GB" sz="2000" dirty="0" smtClean="0"/>
              <a:t>We are pleased to report that, the CHBO has confirmed their willingness, in writing </a:t>
            </a:r>
            <a:r>
              <a:rPr lang="en-GB" sz="2000" dirty="0"/>
              <a:t>to the SEC,</a:t>
            </a:r>
            <a:r>
              <a:rPr lang="en-GB" sz="2000" dirty="0" smtClean="0"/>
              <a:t> indicating its readiness to partner with the Capital Market community in this regard.</a:t>
            </a:r>
          </a:p>
          <a:p>
            <a:pPr algn="just"/>
            <a:r>
              <a:rPr lang="en-GB" sz="2000" dirty="0" smtClean="0"/>
              <a:t>The SEC is expected to finalise the logistics of giving effect to the collaboration</a:t>
            </a:r>
            <a:r>
              <a:rPr lang="en-GB" sz="2000" dirty="0" smtClean="0"/>
              <a:t>.</a:t>
            </a:r>
          </a:p>
          <a:p>
            <a:pPr algn="just"/>
            <a:r>
              <a:rPr lang="en-GB" sz="2000" dirty="0" smtClean="0"/>
              <a:t>In a similar vein, at the SEC’s request, Company Secretaries of all listed companies have agreed to display the awareness campaign banners in </a:t>
            </a:r>
            <a:r>
              <a:rPr lang="en-GB" sz="2000" smtClean="0"/>
              <a:t>all the </a:t>
            </a:r>
            <a:r>
              <a:rPr lang="en-GB" sz="2000" dirty="0" smtClean="0"/>
              <a:t>respective operational offices of their Companies across Nigeria, as well as on </a:t>
            </a:r>
            <a:r>
              <a:rPr lang="en-GB" sz="2000" smtClean="0"/>
              <a:t>their websites.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571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5458"/>
            <a:ext cx="8229600" cy="722179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Social Media Campaign Efforts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A copy of the </a:t>
            </a:r>
            <a:r>
              <a:rPr lang="en-GB" dirty="0"/>
              <a:t>awareness </a:t>
            </a:r>
            <a:r>
              <a:rPr lang="en-GB" dirty="0" smtClean="0"/>
              <a:t>campaign template/content, approved by  the CMC during its last Meeting, has since been passed </a:t>
            </a:r>
            <a:r>
              <a:rPr lang="en-GB" dirty="0"/>
              <a:t>to </a:t>
            </a:r>
            <a:r>
              <a:rPr lang="en-GB" dirty="0" smtClean="0"/>
              <a:t>the SEC </a:t>
            </a:r>
            <a:r>
              <a:rPr lang="en-GB" dirty="0"/>
              <a:t>Media Team </a:t>
            </a:r>
            <a:r>
              <a:rPr lang="en-GB" dirty="0" smtClean="0"/>
              <a:t>to be adapted for deployment on social </a:t>
            </a:r>
            <a:r>
              <a:rPr lang="en-GB" dirty="0"/>
              <a:t>media </a:t>
            </a:r>
            <a:r>
              <a:rPr lang="en-GB" dirty="0" smtClean="0"/>
              <a:t>handles/platforms (which are expected to include Facebook</a:t>
            </a:r>
            <a:r>
              <a:rPr lang="en-GB" dirty="0"/>
              <a:t>, </a:t>
            </a:r>
            <a:r>
              <a:rPr lang="en-GB" dirty="0" smtClean="0"/>
              <a:t>Twitter, </a:t>
            </a:r>
            <a:r>
              <a:rPr lang="en-GB" dirty="0"/>
              <a:t>WhatsApp</a:t>
            </a:r>
            <a:r>
              <a:rPr lang="en-GB" dirty="0" smtClean="0"/>
              <a:t>, Instagram</a:t>
            </a:r>
            <a:r>
              <a:rPr lang="en-GB" dirty="0"/>
              <a:t> </a:t>
            </a:r>
            <a:r>
              <a:rPr lang="en-GB" dirty="0" smtClean="0"/>
              <a:t>and YouTube, among others).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312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4096"/>
            <a:ext cx="8229600" cy="683542"/>
          </a:xfrm>
        </p:spPr>
        <p:txBody>
          <a:bodyPr>
            <a:normAutofit/>
          </a:bodyPr>
          <a:lstStyle/>
          <a:p>
            <a:r>
              <a:rPr lang="en-GB" sz="2600" b="1" dirty="0" smtClean="0"/>
              <a:t>List of Registrars that have filed their reports</a:t>
            </a:r>
            <a:endParaRPr lang="en-GB" sz="2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8104782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VERITAS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PACE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CARDINALSTONE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EDC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MERISTEM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APEL CAPITAL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GTL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UNITED SECURITIES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ATLAS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CENTURION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FIRST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CARNATION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AFRICA PRUDENTIAL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UNITY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236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8338"/>
            <a:ext cx="8229600" cy="502276"/>
          </a:xfrm>
        </p:spPr>
        <p:txBody>
          <a:bodyPr>
            <a:normAutofit fontScale="90000"/>
          </a:bodyPr>
          <a:lstStyle/>
          <a:p>
            <a:r>
              <a:rPr lang="en-GB" sz="2600" b="1" dirty="0" smtClean="0"/>
              <a:t>List of Stockbrokers that have submitted their reports</a:t>
            </a:r>
            <a:endParaRPr lang="en-GB" sz="2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208982"/>
              </p:ext>
            </p:extLst>
          </p:nvPr>
        </p:nvGraphicFramePr>
        <p:xfrm>
          <a:off x="457200" y="1316865"/>
          <a:ext cx="82296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APT Securities and Funds Limited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Reward Investments and Services Limited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De-Lords Securities Limited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Sigma Securities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Securities Africa Financial Limited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Capital Care Trust and Securities Limited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Compass Securities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Signet Stockbrokers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Rostrum Investment and Securities limited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Magnartis Finance &amp; Investment Limited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Qualinvest Capital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FBC Trust &amp; Securities Limited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Express Portfolio Services Limited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Lead Securities &amp; Investment Limited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Prominent Securities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mtClean="0"/>
                        <a:t>Tyndale Securities Limited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Planet Capital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Golden Securities Limited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Elixir Investment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Nigerian Stockbrokers Limited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Dynamic Portfolio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Cowry Securities Limited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Calyx Securities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58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sz="7200" b="1" dirty="0">
                <a:latin typeface="Brush Script MT" panose="03060802040406070304" pitchFamily="66" charset="0"/>
              </a:rPr>
              <a:t> </a:t>
            </a:r>
            <a:r>
              <a:rPr lang="en-GB" sz="7200" b="1" dirty="0" smtClean="0">
                <a:latin typeface="Brush Script MT" panose="03060802040406070304" pitchFamily="66" charset="0"/>
              </a:rPr>
              <a:t>        Thank you</a:t>
            </a:r>
            <a:endParaRPr lang="en-GB" sz="7200" b="1" dirty="0"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491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C COMMITTEE PRESENTATION TEMPLATE.potx" id="{865C88FB-927F-4486-84DF-EDE2B4290B7A}" vid="{C9DE4359-8664-4C56-ABBA-2EFA38E7ACC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CMC COMMITTEES' PRESENTATION TEMPLATE</Template>
  <TotalTime>1804</TotalTime>
  <Words>551</Words>
  <Application>Microsoft Office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Algerian</vt:lpstr>
      <vt:lpstr>Arial</vt:lpstr>
      <vt:lpstr>Arial Black</vt:lpstr>
      <vt:lpstr>Brush Script MT</vt:lpstr>
      <vt:lpstr>Calibri</vt:lpstr>
      <vt:lpstr>Century Gothic</vt:lpstr>
      <vt:lpstr>Office Theme</vt:lpstr>
      <vt:lpstr>2019 2ND QUARTER MEETING OF THE CAPITAL MARKET COMMITTEE </vt:lpstr>
      <vt:lpstr> Submission of Periodic Progress Reports on Consolidated Accounts</vt:lpstr>
      <vt:lpstr>Exploration of PEBEC Platform for Enlightenment Campaign</vt:lpstr>
      <vt:lpstr>Awareness Campaign Using Banking Halls Across Nigeria</vt:lpstr>
      <vt:lpstr>Social Media Campaign Efforts</vt:lpstr>
      <vt:lpstr>List of Registrars that have filed their reports</vt:lpstr>
      <vt:lpstr>List of Stockbrokers that have submitted their reports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CAPITAL MARKET COMMITTEE MEETING</dc:title>
  <dc:creator>Akingbelure Folasade S.</dc:creator>
  <cp:lastModifiedBy>Rowlands, Henry</cp:lastModifiedBy>
  <cp:revision>133</cp:revision>
  <cp:lastPrinted>2019-07-15T15:26:02Z</cp:lastPrinted>
  <dcterms:created xsi:type="dcterms:W3CDTF">2018-02-07T11:05:24Z</dcterms:created>
  <dcterms:modified xsi:type="dcterms:W3CDTF">2019-08-22T00:49:04Z</dcterms:modified>
</cp:coreProperties>
</file>