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5" r:id="rId4"/>
    <p:sldId id="266" r:id="rId5"/>
    <p:sldId id="267"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98" autoAdjust="0"/>
  </p:normalViewPr>
  <p:slideViewPr>
    <p:cSldViewPr snapToGrid="0" snapToObjects="1">
      <p:cViewPr varScale="1">
        <p:scale>
          <a:sx n="74" d="100"/>
          <a:sy n="74" d="100"/>
        </p:scale>
        <p:origin x="5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3074298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62196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751589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90135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E9B834-338E-8540-B8AF-0EF387E84815}"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3051805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E9B834-338E-8540-B8AF-0EF387E84815}" type="datetimeFigureOut">
              <a:rPr lang="en-US" smtClean="0"/>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040087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E9B834-338E-8540-B8AF-0EF387E84815}" type="datetimeFigureOut">
              <a:rPr lang="en-US" smtClean="0"/>
              <a:t>3/21/2019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98614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E9B834-338E-8540-B8AF-0EF387E84815}" type="datetimeFigureOut">
              <a:rPr lang="en-US" smtClean="0"/>
              <a:t>3/21/2019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519961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E9B834-338E-8540-B8AF-0EF387E84815}" type="datetimeFigureOut">
              <a:rPr lang="en-US" smtClean="0"/>
              <a:t>3/21/2019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820815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42729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815142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Century Gothic"/>
              </a:defRPr>
            </a:lvl1pPr>
          </a:lstStyle>
          <a:p>
            <a:fld id="{FFE9B834-338E-8540-B8AF-0EF387E84815}" type="datetimeFigureOut">
              <a:rPr lang="en-US" smtClean="0"/>
              <a:pPr/>
              <a:t>3/21/2019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entury Gothic"/>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Century Gothic"/>
              </a:defRPr>
            </a:lvl1pPr>
          </a:lstStyle>
          <a:p>
            <a:fld id="{6B36B416-6026-264C-935D-12F1EDEC3F79}" type="slidenum">
              <a:rPr lang="en-US" smtClean="0"/>
              <a:pPr/>
              <a:t>‹#›</a:t>
            </a:fld>
            <a:endParaRPr lang="en-US" dirty="0"/>
          </a:p>
        </p:txBody>
      </p:sp>
    </p:spTree>
    <p:extLst>
      <p:ext uri="{BB962C8B-B14F-4D97-AF65-F5344CB8AC3E}">
        <p14:creationId xmlns:p14="http://schemas.microsoft.com/office/powerpoint/2010/main" val="424099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Century Gothic"/>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721373"/>
            <a:ext cx="8269941" cy="2271209"/>
          </a:xfrm>
        </p:spPr>
        <p:txBody>
          <a:bodyPr>
            <a:normAutofit/>
          </a:bodyPr>
          <a:lstStyle/>
          <a:p>
            <a:r>
              <a:rPr lang="en-US" sz="3200" dirty="0">
                <a:latin typeface="Arial Black" panose="020B0A04020102020204" pitchFamily="34" charset="0"/>
              </a:rPr>
              <a:t>2019 1</a:t>
            </a:r>
            <a:r>
              <a:rPr lang="en-US" sz="3200" baseline="30000" dirty="0">
                <a:latin typeface="Arial Black" panose="020B0A04020102020204" pitchFamily="34" charset="0"/>
              </a:rPr>
              <a:t>ST</a:t>
            </a:r>
            <a:r>
              <a:rPr lang="en-US" sz="3200" dirty="0">
                <a:latin typeface="Arial Black" panose="020B0A04020102020204" pitchFamily="34" charset="0"/>
              </a:rPr>
              <a:t> QUARTER MEETING OF THE</a:t>
            </a:r>
            <a:br>
              <a:rPr lang="en-US" sz="3200" dirty="0">
                <a:latin typeface="Arial Black" panose="020B0A04020102020204" pitchFamily="34" charset="0"/>
              </a:rPr>
            </a:br>
            <a:r>
              <a:rPr lang="en-US" sz="3200" dirty="0" smtClean="0">
                <a:latin typeface="Arial Black" panose="020B0A04020102020204" pitchFamily="34" charset="0"/>
              </a:rPr>
              <a:t>CAPITAL MARKET COMMITTEE</a:t>
            </a:r>
            <a:br>
              <a:rPr lang="en-US" sz="3200" dirty="0" smtClean="0">
                <a:latin typeface="Arial Black" panose="020B0A04020102020204" pitchFamily="34" charset="0"/>
              </a:rPr>
            </a:br>
            <a:endParaRPr lang="en-US" sz="3200" dirty="0">
              <a:cs typeface="Century Gothic"/>
            </a:endParaRPr>
          </a:p>
        </p:txBody>
      </p:sp>
      <p:pic>
        <p:nvPicPr>
          <p:cNvPr id="4" name="Picture 3" descr="SecLogoHiDefCrestAloneWeb.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7375" y="2613548"/>
            <a:ext cx="3079219" cy="2267545"/>
          </a:xfrm>
          <a:prstGeom prst="rect">
            <a:avLst/>
          </a:prstGeom>
        </p:spPr>
      </p:pic>
      <p:sp>
        <p:nvSpPr>
          <p:cNvPr id="5" name="Title 1"/>
          <p:cNvSpPr txBox="1">
            <a:spLocks/>
          </p:cNvSpPr>
          <p:nvPr/>
        </p:nvSpPr>
        <p:spPr>
          <a:xfrm>
            <a:off x="798490" y="4881093"/>
            <a:ext cx="7659710" cy="139781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Century Gothic"/>
                <a:ea typeface="+mj-ea"/>
                <a:cs typeface="+mj-cs"/>
              </a:defRPr>
            </a:lvl1pPr>
          </a:lstStyle>
          <a:p>
            <a:r>
              <a:rPr lang="en-US" sz="2800" dirty="0" smtClean="0">
                <a:latin typeface="Arial Black" panose="020B0A04020102020204" pitchFamily="34" charset="0"/>
              </a:rPr>
              <a:t>UPDATES BY THE MULTIPLE </a:t>
            </a:r>
            <a:r>
              <a:rPr lang="en-US" sz="2800" dirty="0">
                <a:latin typeface="Arial Black" panose="020B0A04020102020204" pitchFamily="34" charset="0"/>
              </a:rPr>
              <a:t>ACCOUNTS TECHNICAL COMMITTEE</a:t>
            </a:r>
            <a:br>
              <a:rPr lang="en-US" sz="2800" dirty="0">
                <a:latin typeface="Arial Black" panose="020B0A04020102020204" pitchFamily="34" charset="0"/>
              </a:rPr>
            </a:br>
            <a:endParaRPr lang="en-US" sz="2800" dirty="0">
              <a:latin typeface="Algerian" panose="04020705040A02060702" pitchFamily="82" charset="0"/>
            </a:endParaRPr>
          </a:p>
        </p:txBody>
      </p:sp>
      <p:sp>
        <p:nvSpPr>
          <p:cNvPr id="7" name="TextBox 6"/>
          <p:cNvSpPr txBox="1"/>
          <p:nvPr/>
        </p:nvSpPr>
        <p:spPr>
          <a:xfrm>
            <a:off x="14348141" y="5690994"/>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053789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452" y="1502229"/>
            <a:ext cx="8255726" cy="3539717"/>
          </a:xfrm>
        </p:spPr>
        <p:txBody>
          <a:bodyPr>
            <a:normAutofit fontScale="47500" lnSpcReduction="20000"/>
          </a:bodyPr>
          <a:lstStyle/>
          <a:p>
            <a:pPr marL="0" indent="0">
              <a:buNone/>
            </a:pPr>
            <a:endParaRPr lang="en-US" sz="1600" b="1" dirty="0" smtClean="0">
              <a:latin typeface="Arial Black" panose="020B0A04020102020204" pitchFamily="34" charset="0"/>
            </a:endParaRPr>
          </a:p>
          <a:p>
            <a:pPr marL="0" indent="0">
              <a:buNone/>
            </a:pPr>
            <a:endParaRPr lang="en-US" sz="1600" dirty="0" smtClean="0">
              <a:latin typeface="Arial Black" panose="020B0A04020102020204" pitchFamily="34" charset="0"/>
            </a:endParaRPr>
          </a:p>
          <a:p>
            <a:r>
              <a:rPr lang="en-GB" dirty="0" smtClean="0"/>
              <a:t>Arising </a:t>
            </a:r>
            <a:r>
              <a:rPr lang="en-GB" dirty="0"/>
              <a:t>from the realization that the Attorney General through the Ministry of Justice has discretion of prosecuting anyone for whatever offences committed regardless of any forbearance/amnesty by any entity, it was resolved that the SEC should engage the Ministry of Justice to get their buy-in on the forbearance for multiple application investors. This could be done by signing an MOU with the Ministry. This, it was believed, could assist in encouraging the Politically Exposed Persons (PEPs) to come forward and regularise their accounts</a:t>
            </a:r>
            <a:r>
              <a:rPr lang="en-GB" dirty="0" smtClean="0"/>
              <a:t>.</a:t>
            </a:r>
          </a:p>
          <a:p>
            <a:pPr marL="0" indent="0">
              <a:buNone/>
            </a:pPr>
            <a:r>
              <a:rPr lang="en-GB" dirty="0"/>
              <a:t> </a:t>
            </a:r>
          </a:p>
          <a:p>
            <a:r>
              <a:rPr lang="en-GB" dirty="0" smtClean="0"/>
              <a:t> </a:t>
            </a:r>
            <a:r>
              <a:rPr lang="en-GB" dirty="0"/>
              <a:t>To gain more traction and visibility, it was also resolved that the SEC should engage the Presidential Enabling Business Environment Council (PEBEC) to explore the possibility of utilising the Executive Order option to encourage the target investors consolidate their holdings. To this end, Mr. Kamar Raji and Mrs. Uchechi </a:t>
            </a:r>
            <a:r>
              <a:rPr lang="en-GB" dirty="0" err="1"/>
              <a:t>Akinwale</a:t>
            </a:r>
            <a:r>
              <a:rPr lang="en-GB" dirty="0"/>
              <a:t> were asked to come up with a draft proposal for submission to PEBEC (learning from the experience of FIRS on VAIDS). </a:t>
            </a:r>
          </a:p>
          <a:p>
            <a:pPr marL="0" indent="0">
              <a:buNone/>
            </a:pPr>
            <a:endParaRPr lang="en-US" dirty="0"/>
          </a:p>
        </p:txBody>
      </p:sp>
    </p:spTree>
    <p:extLst>
      <p:ext uri="{BB962C8B-B14F-4D97-AF65-F5344CB8AC3E}">
        <p14:creationId xmlns:p14="http://schemas.microsoft.com/office/powerpoint/2010/main" val="2329508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452" y="1502229"/>
            <a:ext cx="8255726" cy="3539717"/>
          </a:xfrm>
        </p:spPr>
        <p:txBody>
          <a:bodyPr>
            <a:normAutofit fontScale="47500" lnSpcReduction="20000"/>
          </a:bodyPr>
          <a:lstStyle/>
          <a:p>
            <a:pPr marL="0" indent="0">
              <a:buNone/>
            </a:pPr>
            <a:endParaRPr lang="en-US" sz="1600" b="1" dirty="0" smtClean="0">
              <a:latin typeface="Arial Black" panose="020B0A04020102020204" pitchFamily="34" charset="0"/>
            </a:endParaRPr>
          </a:p>
          <a:p>
            <a:pPr marL="0" indent="0">
              <a:buNone/>
            </a:pPr>
            <a:endParaRPr lang="en-US" sz="1600" dirty="0" smtClean="0">
              <a:latin typeface="Arial Black" panose="020B0A04020102020204" pitchFamily="34" charset="0"/>
            </a:endParaRPr>
          </a:p>
          <a:p>
            <a:r>
              <a:rPr lang="en-GB" dirty="0" smtClean="0"/>
              <a:t> It </a:t>
            </a:r>
            <a:r>
              <a:rPr lang="en-GB" dirty="0"/>
              <a:t>was also resolved that the handshake between NIBSS and CSCS be strengthened to enable CHN-tied accounts without BVN to be linked to their BVN. </a:t>
            </a:r>
            <a:endParaRPr lang="en-GB" dirty="0" smtClean="0"/>
          </a:p>
          <a:p>
            <a:pPr marL="0" indent="0">
              <a:buNone/>
            </a:pPr>
            <a:endParaRPr lang="en-GB" dirty="0"/>
          </a:p>
          <a:p>
            <a:r>
              <a:rPr lang="en-GB" dirty="0" smtClean="0"/>
              <a:t>To </a:t>
            </a:r>
            <a:r>
              <a:rPr lang="en-GB" dirty="0"/>
              <a:t>achieve the above objective, it was resolved that the SEC should issue a Circular directing Stockbrokers to reach out to their clients to update their Bank details (missing information) within a time line to be specified. </a:t>
            </a:r>
            <a:endParaRPr lang="en-GB" dirty="0" smtClean="0"/>
          </a:p>
          <a:p>
            <a:endParaRPr lang="en-GB" dirty="0"/>
          </a:p>
          <a:p>
            <a:r>
              <a:rPr lang="en-GB" dirty="0" smtClean="0"/>
              <a:t>In </a:t>
            </a:r>
            <a:r>
              <a:rPr lang="en-GB" dirty="0"/>
              <a:t>order to track performance, it was resolved that Registrars, Stockbrokers and CSCS should be preparing and submitting reports (in a specified format) starting from the next Committee meeting. The report should contain among others the number of applications received and consolidated. </a:t>
            </a:r>
            <a:endParaRPr lang="en-US" dirty="0"/>
          </a:p>
        </p:txBody>
      </p:sp>
    </p:spTree>
    <p:extLst>
      <p:ext uri="{BB962C8B-B14F-4D97-AF65-F5344CB8AC3E}">
        <p14:creationId xmlns:p14="http://schemas.microsoft.com/office/powerpoint/2010/main" val="28320180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452" y="1502229"/>
            <a:ext cx="8255726" cy="3539717"/>
          </a:xfrm>
        </p:spPr>
        <p:txBody>
          <a:bodyPr>
            <a:normAutofit fontScale="62500" lnSpcReduction="20000"/>
          </a:bodyPr>
          <a:lstStyle/>
          <a:p>
            <a:pPr marL="0" indent="0">
              <a:buNone/>
            </a:pPr>
            <a:endParaRPr lang="en-US" sz="1600" b="1" dirty="0" smtClean="0">
              <a:latin typeface="Arial Black" panose="020B0A04020102020204" pitchFamily="34" charset="0"/>
            </a:endParaRPr>
          </a:p>
          <a:p>
            <a:pPr marL="0" indent="0">
              <a:buNone/>
            </a:pPr>
            <a:r>
              <a:rPr lang="en-GB" dirty="0"/>
              <a:t> </a:t>
            </a:r>
          </a:p>
          <a:p>
            <a:r>
              <a:rPr lang="en-GB" sz="2500" dirty="0" smtClean="0"/>
              <a:t>To </a:t>
            </a:r>
            <a:r>
              <a:rPr lang="en-GB" sz="2500" dirty="0"/>
              <a:t>give more comfort to investors coming forward and to guarantee their confidentiality, it was recommended that a confidentiality document be developed for the consideration of the SEC's Rules Committee and subsequent adoption</a:t>
            </a:r>
            <a:r>
              <a:rPr lang="en-GB" sz="2500" dirty="0" smtClean="0"/>
              <a:t>.</a:t>
            </a:r>
          </a:p>
          <a:p>
            <a:endParaRPr lang="en-GB" sz="2500" dirty="0"/>
          </a:p>
          <a:p>
            <a:r>
              <a:rPr lang="en-GB" sz="2500" dirty="0" smtClean="0"/>
              <a:t> </a:t>
            </a:r>
            <a:r>
              <a:rPr lang="en-GB" sz="2500" dirty="0"/>
              <a:t>Believing that the achievement recorded so far was not impressive, it was resolved that awareness campaigns needed to be galvanised by all stakeholders. It was also recommended that cheaper means of campaigns be adopted such as the use of roll-up banners by CMOs as done in the case of e-Dividend, AGM platforms and social media</a:t>
            </a:r>
            <a:r>
              <a:rPr lang="en-GB" dirty="0"/>
              <a:t>.</a:t>
            </a:r>
          </a:p>
          <a:p>
            <a:endParaRPr lang="en-GB" dirty="0"/>
          </a:p>
          <a:p>
            <a:pPr marL="0" indent="0">
              <a:buNone/>
            </a:pPr>
            <a:r>
              <a:rPr lang="en-GB" dirty="0"/>
              <a:t> </a:t>
            </a:r>
            <a:endParaRPr lang="en-US" dirty="0"/>
          </a:p>
        </p:txBody>
      </p:sp>
    </p:spTree>
    <p:extLst>
      <p:ext uri="{BB962C8B-B14F-4D97-AF65-F5344CB8AC3E}">
        <p14:creationId xmlns:p14="http://schemas.microsoft.com/office/powerpoint/2010/main" val="879846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452" y="997527"/>
            <a:ext cx="8255726" cy="4044419"/>
          </a:xfrm>
        </p:spPr>
        <p:txBody>
          <a:bodyPr>
            <a:normAutofit fontScale="25000" lnSpcReduction="20000"/>
          </a:bodyPr>
          <a:lstStyle/>
          <a:p>
            <a:pPr marL="0" indent="0">
              <a:buNone/>
            </a:pPr>
            <a:endParaRPr lang="en-US" sz="1600" b="1" dirty="0" smtClean="0">
              <a:latin typeface="Arial Black" panose="020B0A04020102020204" pitchFamily="34" charset="0"/>
            </a:endParaRPr>
          </a:p>
          <a:p>
            <a:pPr marL="0" indent="0">
              <a:buNone/>
            </a:pPr>
            <a:r>
              <a:rPr lang="en-GB" dirty="0"/>
              <a:t> </a:t>
            </a:r>
            <a:endParaRPr lang="en-GB" sz="5600" dirty="0"/>
          </a:p>
          <a:p>
            <a:r>
              <a:rPr lang="en-GB" sz="5600" dirty="0"/>
              <a:t>On the issue of Identity Management, the following scenarios were considered</a:t>
            </a:r>
            <a:r>
              <a:rPr lang="en-GB" sz="5600" dirty="0" smtClean="0"/>
              <a:t>:</a:t>
            </a:r>
          </a:p>
          <a:p>
            <a:endParaRPr lang="en-GB" sz="5600" dirty="0"/>
          </a:p>
          <a:p>
            <a:pPr marL="0" indent="0">
              <a:buNone/>
            </a:pPr>
            <a:r>
              <a:rPr lang="en-GB" sz="5600" dirty="0" smtClean="0"/>
              <a:t>	i</a:t>
            </a:r>
            <a:r>
              <a:rPr lang="en-GB" sz="5600" dirty="0"/>
              <a:t>. Where Evidence of Payment to any Receiving Agent is provided such as:</a:t>
            </a:r>
          </a:p>
          <a:p>
            <a:pPr marL="0" indent="0">
              <a:buNone/>
            </a:pPr>
            <a:r>
              <a:rPr lang="en-GB" sz="5600" dirty="0" smtClean="0"/>
              <a:t>		a</a:t>
            </a:r>
            <a:r>
              <a:rPr lang="en-GB" sz="5600" dirty="0"/>
              <a:t>) Bank statement with correct /detailed narration;</a:t>
            </a:r>
          </a:p>
          <a:p>
            <a:pPr marL="0" indent="0">
              <a:buNone/>
            </a:pPr>
            <a:r>
              <a:rPr lang="en-GB" sz="5600" dirty="0" smtClean="0"/>
              <a:t>		b</a:t>
            </a:r>
            <a:r>
              <a:rPr lang="en-GB" sz="5600" dirty="0"/>
              <a:t>) In-house Stockbroking account statements (arising from either cash </a:t>
            </a:r>
            <a:r>
              <a:rPr lang="en-GB" sz="5600" dirty="0" smtClean="0"/>
              <a:t>			      	              payment </a:t>
            </a:r>
            <a:r>
              <a:rPr lang="en-GB" sz="5600" dirty="0"/>
              <a:t>or </a:t>
            </a:r>
            <a:r>
              <a:rPr lang="en-GB" sz="5600" dirty="0" smtClean="0"/>
              <a:t>Sales  Proceeds </a:t>
            </a:r>
            <a:r>
              <a:rPr lang="en-GB" sz="5600" dirty="0"/>
              <a:t>by clients);</a:t>
            </a:r>
          </a:p>
          <a:p>
            <a:pPr marL="0" indent="0">
              <a:buNone/>
            </a:pPr>
            <a:r>
              <a:rPr lang="en-GB" sz="5600" dirty="0" smtClean="0"/>
              <a:t>		c</a:t>
            </a:r>
            <a:r>
              <a:rPr lang="en-GB" sz="5600" dirty="0"/>
              <a:t>) Receipts from Stockbrokers </a:t>
            </a:r>
            <a:endParaRPr lang="en-GB" sz="5600" dirty="0" smtClean="0"/>
          </a:p>
          <a:p>
            <a:pPr marL="0" indent="0">
              <a:buNone/>
            </a:pPr>
            <a:endParaRPr lang="en-GB" sz="5600" dirty="0"/>
          </a:p>
          <a:p>
            <a:pPr marL="0" indent="0">
              <a:buNone/>
            </a:pPr>
            <a:r>
              <a:rPr lang="en-GB" sz="5600" dirty="0" smtClean="0"/>
              <a:t>	ii</a:t>
            </a:r>
            <a:r>
              <a:rPr lang="en-GB" sz="5600" dirty="0"/>
              <a:t>) Where Evidence of past dividend payments is provided such as Stub, Uncleared or </a:t>
            </a:r>
            <a:r>
              <a:rPr lang="en-GB" sz="5600" dirty="0" smtClean="0"/>
              <a:t>	    Stale  dividend </a:t>
            </a:r>
            <a:r>
              <a:rPr lang="en-GB" sz="5600" dirty="0"/>
              <a:t>warrant and Bank statement of account through which the investor </a:t>
            </a:r>
            <a:r>
              <a:rPr lang="en-GB" sz="5600" dirty="0" smtClean="0"/>
              <a:t>	    has been receiving </a:t>
            </a:r>
            <a:r>
              <a:rPr lang="en-GB" sz="5600" dirty="0"/>
              <a:t>dividend. </a:t>
            </a:r>
          </a:p>
          <a:p>
            <a:endParaRPr lang="en-GB" sz="5600" dirty="0" smtClean="0"/>
          </a:p>
          <a:p>
            <a:r>
              <a:rPr lang="en-GB" sz="5600" dirty="0" smtClean="0"/>
              <a:t>The </a:t>
            </a:r>
            <a:r>
              <a:rPr lang="en-GB" sz="5600" dirty="0"/>
              <a:t>above items i) &amp; ii) were considered stand-alone and dependable means of identification. </a:t>
            </a:r>
          </a:p>
          <a:p>
            <a:endParaRPr lang="en-GB" sz="5600" dirty="0" smtClean="0"/>
          </a:p>
          <a:p>
            <a:r>
              <a:rPr lang="en-GB" sz="5600" dirty="0" smtClean="0"/>
              <a:t>Other </a:t>
            </a:r>
            <a:r>
              <a:rPr lang="en-GB" sz="5600" dirty="0"/>
              <a:t>Means of Identification considered were: address at the time of purchase, subscription / application forms, certificate and signature. However, any of these must be tied to one of the two above. </a:t>
            </a:r>
            <a:r>
              <a:rPr lang="en-GB" sz="5600" dirty="0" smtClean="0"/>
              <a:t>.</a:t>
            </a:r>
            <a:endParaRPr lang="en-GB" sz="5600" dirty="0"/>
          </a:p>
          <a:p>
            <a:endParaRPr lang="en-GB" sz="5600" dirty="0"/>
          </a:p>
          <a:p>
            <a:pPr marL="0" indent="0">
              <a:buNone/>
            </a:pPr>
            <a:r>
              <a:rPr lang="en-GB" dirty="0"/>
              <a:t> </a:t>
            </a:r>
            <a:endParaRPr lang="en-US" dirty="0"/>
          </a:p>
        </p:txBody>
      </p:sp>
    </p:spTree>
    <p:extLst>
      <p:ext uri="{BB962C8B-B14F-4D97-AF65-F5344CB8AC3E}">
        <p14:creationId xmlns:p14="http://schemas.microsoft.com/office/powerpoint/2010/main" val="4396435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MC COMMITTEE PRESENTATION TEMPLATE.potx" id="{865C88FB-927F-4486-84DF-EDE2B4290B7A}" vid="{C9DE4359-8664-4C56-ABBA-2EFA38E7ACC1}"/>
    </a:ext>
  </a:extLst>
</a:theme>
</file>

<file path=docProps/app.xml><?xml version="1.0" encoding="utf-8"?>
<Properties xmlns="http://schemas.openxmlformats.org/officeDocument/2006/extended-properties" xmlns:vt="http://schemas.openxmlformats.org/officeDocument/2006/docPropsVTypes">
  <Template>2018 CMC COMMITTEES' PRESENTATION TEMPLATE</Template>
  <TotalTime>685</TotalTime>
  <Words>116</Words>
  <Application>Microsoft Office PowerPoint</Application>
  <PresentationFormat>On-screen Show (4:3)</PresentationFormat>
  <Paragraphs>37</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Algerian</vt:lpstr>
      <vt:lpstr>Arial</vt:lpstr>
      <vt:lpstr>Arial Black</vt:lpstr>
      <vt:lpstr>Calibri</vt:lpstr>
      <vt:lpstr>Century Gothic</vt:lpstr>
      <vt:lpstr>Office Theme</vt:lpstr>
      <vt:lpstr>2019 1ST QUARTER MEETING OF THE CAPITAL MARKET COMMITTEE </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CAPITAL MARKET COMMITTEE MEETING</dc:title>
  <dc:creator>Akingbelure Folasade S.</dc:creator>
  <cp:lastModifiedBy>Austin Tobi</cp:lastModifiedBy>
  <cp:revision>46</cp:revision>
  <cp:lastPrinted>2019-03-18T12:44:01Z</cp:lastPrinted>
  <dcterms:created xsi:type="dcterms:W3CDTF">2018-02-07T11:05:24Z</dcterms:created>
  <dcterms:modified xsi:type="dcterms:W3CDTF">2019-03-21T08:17:36Z</dcterms:modified>
</cp:coreProperties>
</file>