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8" r:id="rId2"/>
    <p:sldId id="287" r:id="rId3"/>
    <p:sldId id="288" r:id="rId4"/>
    <p:sldId id="291" r:id="rId5"/>
    <p:sldId id="289" r:id="rId6"/>
    <p:sldId id="290" r:id="rId7"/>
  </p:sldIdLst>
  <p:sldSz cx="9144000" cy="6858000" type="screen4x3"/>
  <p:notesSz cx="6881813" cy="92964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MS PGothic"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MS PGothic"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MS PGothic"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MS PGothic"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MS PGothic" charset="-128"/>
        <a:cs typeface="+mn-cs"/>
      </a:defRPr>
    </a:lvl5pPr>
    <a:lvl6pPr marL="2286000" algn="l" defTabSz="914400" rtl="0" eaLnBrk="1" latinLnBrk="0" hangingPunct="1">
      <a:defRPr kern="1200">
        <a:solidFill>
          <a:schemeClr val="tx1"/>
        </a:solidFill>
        <a:latin typeface="Calibri" charset="0"/>
        <a:ea typeface="MS PGothic" charset="-128"/>
        <a:cs typeface="+mn-cs"/>
      </a:defRPr>
    </a:lvl6pPr>
    <a:lvl7pPr marL="2743200" algn="l" defTabSz="914400" rtl="0" eaLnBrk="1" latinLnBrk="0" hangingPunct="1">
      <a:defRPr kern="1200">
        <a:solidFill>
          <a:schemeClr val="tx1"/>
        </a:solidFill>
        <a:latin typeface="Calibri" charset="0"/>
        <a:ea typeface="MS PGothic" charset="-128"/>
        <a:cs typeface="+mn-cs"/>
      </a:defRPr>
    </a:lvl7pPr>
    <a:lvl8pPr marL="3200400" algn="l" defTabSz="914400" rtl="0" eaLnBrk="1" latinLnBrk="0" hangingPunct="1">
      <a:defRPr kern="1200">
        <a:solidFill>
          <a:schemeClr val="tx1"/>
        </a:solidFill>
        <a:latin typeface="Calibri" charset="0"/>
        <a:ea typeface="MS PGothic" charset="-128"/>
        <a:cs typeface="+mn-cs"/>
      </a:defRPr>
    </a:lvl8pPr>
    <a:lvl9pPr marL="3657600" algn="l" defTabSz="914400" rtl="0" eaLnBrk="1" latinLnBrk="0" hangingPunct="1">
      <a:defRPr kern="1200">
        <a:solidFill>
          <a:schemeClr val="tx1"/>
        </a:solidFill>
        <a:latin typeface="Calibri" charset="0"/>
        <a:ea typeface="MS P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eaLnBrk="1" hangingPunct="1">
              <a:defRPr sz="1200">
                <a:latin typeface="Calibri" panose="020F0502020204030204" pitchFamily="34" charset="0"/>
                <a:ea typeface="MS PGothic" panose="020B0600070205080204" pitchFamily="34" charset="-128"/>
                <a:cs typeface="+mn-cs"/>
              </a:defRPr>
            </a:lvl1pPr>
          </a:lstStyle>
          <a:p>
            <a:pPr>
              <a:defRPr/>
            </a:pPr>
            <a:endParaRPr lang="en-US" dirty="0"/>
          </a:p>
        </p:txBody>
      </p:sp>
      <p:sp>
        <p:nvSpPr>
          <p:cNvPr id="3" name="Date Placeholder 2"/>
          <p:cNvSpPr>
            <a:spLocks noGrp="1"/>
          </p:cNvSpPr>
          <p:nvPr>
            <p:ph type="dt" idx="1"/>
          </p:nvPr>
        </p:nvSpPr>
        <p:spPr>
          <a:xfrm>
            <a:off x="3897313" y="0"/>
            <a:ext cx="2982912" cy="465138"/>
          </a:xfrm>
          <a:prstGeom prst="rect">
            <a:avLst/>
          </a:prstGeom>
        </p:spPr>
        <p:txBody>
          <a:bodyPr vert="horz" wrap="square" lIns="92446" tIns="46223" rIns="92446" bIns="46223" numCol="1" anchor="t" anchorCtr="0" compatLnSpc="1">
            <a:prstTxWarp prst="textNoShape">
              <a:avLst/>
            </a:prstTxWarp>
          </a:bodyPr>
          <a:lstStyle>
            <a:lvl1pPr algn="r" eaLnBrk="1" hangingPunct="1">
              <a:defRPr sz="1200"/>
            </a:lvl1pPr>
          </a:lstStyle>
          <a:p>
            <a:fld id="{B74626D0-E51F-E54F-A024-01477FFA5B26}" type="datetimeFigureOut">
              <a:rPr lang="en-US" altLang="en-GB"/>
              <a:pPr/>
              <a:t>3/21/2019</a:t>
            </a:fld>
            <a:endParaRPr lang="en-US" altLang="en-GB"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dirty="0" smtClean="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82913" cy="465138"/>
          </a:xfrm>
          <a:prstGeom prst="rect">
            <a:avLst/>
          </a:prstGeom>
        </p:spPr>
        <p:txBody>
          <a:bodyPr vert="horz" lIns="92446" tIns="46223" rIns="92446" bIns="46223" rtlCol="0" anchor="b"/>
          <a:lstStyle>
            <a:lvl1pPr algn="l" eaLnBrk="1" hangingPunct="1">
              <a:defRPr sz="1200">
                <a:latin typeface="Calibri" panose="020F0502020204030204" pitchFamily="34" charset="0"/>
                <a:ea typeface="MS PGothic" panose="020B0600070205080204" pitchFamily="34" charset="-128"/>
                <a:cs typeface="+mn-cs"/>
              </a:defRPr>
            </a:lvl1pPr>
          </a:lstStyle>
          <a:p>
            <a:pPr>
              <a:defRPr/>
            </a:pPr>
            <a:endParaRPr lang="en-US" dirty="0"/>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fld id="{8C2B85BC-1447-B147-B7B8-E63E984E161E}" type="slidenum">
              <a:rPr lang="en-US" altLang="en-GB"/>
              <a:pPr/>
              <a:t>‹#›</a:t>
            </a:fld>
            <a:endParaRPr lang="en-US" altLang="en-GB" dirty="0"/>
          </a:p>
        </p:txBody>
      </p:sp>
    </p:spTree>
    <p:extLst>
      <p:ext uri="{BB962C8B-B14F-4D97-AF65-F5344CB8AC3E}">
        <p14:creationId xmlns:p14="http://schemas.microsoft.com/office/powerpoint/2010/main" val="1630427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October 2015</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C9C607FD-D668-394D-A408-9AFF12030F27}" type="slidenum">
              <a:rPr lang="en-US" altLang="en-GB"/>
              <a:pPr/>
              <a:t>‹#›</a:t>
            </a:fld>
            <a:endParaRPr lang="en-US" altLang="en-GB" dirty="0"/>
          </a:p>
        </p:txBody>
      </p:sp>
    </p:spTree>
    <p:extLst>
      <p:ext uri="{BB962C8B-B14F-4D97-AF65-F5344CB8AC3E}">
        <p14:creationId xmlns:p14="http://schemas.microsoft.com/office/powerpoint/2010/main" val="70320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October 2015</a:t>
            </a:r>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CFEC7EC2-00A4-4242-9A7E-87445402DEAA}" type="slidenum">
              <a:rPr lang="en-US" altLang="en-GB"/>
              <a:pPr/>
              <a:t>‹#›</a:t>
            </a:fld>
            <a:endParaRPr lang="en-US" altLang="en-GB" dirty="0"/>
          </a:p>
        </p:txBody>
      </p:sp>
    </p:spTree>
    <p:extLst>
      <p:ext uri="{BB962C8B-B14F-4D97-AF65-F5344CB8AC3E}">
        <p14:creationId xmlns:p14="http://schemas.microsoft.com/office/powerpoint/2010/main" val="77278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October 2015</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F70623D-BA57-E049-8AAB-61D6509E3009}" type="slidenum">
              <a:rPr lang="en-US" altLang="en-GB"/>
              <a:pPr/>
              <a:t>‹#›</a:t>
            </a:fld>
            <a:endParaRPr lang="en-US" altLang="en-GB" dirty="0"/>
          </a:p>
        </p:txBody>
      </p:sp>
    </p:spTree>
    <p:extLst>
      <p:ext uri="{BB962C8B-B14F-4D97-AF65-F5344CB8AC3E}">
        <p14:creationId xmlns:p14="http://schemas.microsoft.com/office/powerpoint/2010/main" val="19765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October 2015</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43DDF95-AC60-1A47-A454-7F2A2EE35163}" type="slidenum">
              <a:rPr lang="en-US" altLang="en-GB"/>
              <a:pPr/>
              <a:t>‹#›</a:t>
            </a:fld>
            <a:endParaRPr lang="en-US" altLang="en-GB" dirty="0"/>
          </a:p>
        </p:txBody>
      </p:sp>
    </p:spTree>
    <p:extLst>
      <p:ext uri="{BB962C8B-B14F-4D97-AF65-F5344CB8AC3E}">
        <p14:creationId xmlns:p14="http://schemas.microsoft.com/office/powerpoint/2010/main" val="203062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45373" y="2391123"/>
            <a:ext cx="8229600" cy="11430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dirty="0"/>
              <a:t>October 2015</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69AD7B1D-F245-1742-8C75-0CCBF8466AB9}" type="slidenum">
              <a:rPr lang="en-US" altLang="en-GB"/>
              <a:pPr/>
              <a:t>‹#›</a:t>
            </a:fld>
            <a:endParaRPr lang="en-US" altLang="en-GB" dirty="0"/>
          </a:p>
        </p:txBody>
      </p:sp>
    </p:spTree>
    <p:extLst>
      <p:ext uri="{BB962C8B-B14F-4D97-AF65-F5344CB8AC3E}">
        <p14:creationId xmlns:p14="http://schemas.microsoft.com/office/powerpoint/2010/main" val="1130160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October 2015</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DE693EB-F91A-AD43-9007-A8C7745A081C}" type="slidenum">
              <a:rPr lang="en-US" altLang="en-GB"/>
              <a:pPr/>
              <a:t>‹#›</a:t>
            </a:fld>
            <a:endParaRPr lang="en-US" altLang="en-GB" dirty="0"/>
          </a:p>
        </p:txBody>
      </p:sp>
    </p:spTree>
    <p:extLst>
      <p:ext uri="{BB962C8B-B14F-4D97-AF65-F5344CB8AC3E}">
        <p14:creationId xmlns:p14="http://schemas.microsoft.com/office/powerpoint/2010/main" val="11123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October 2015</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40381C41-3C3C-D84F-BB67-75253D5D6291}" type="slidenum">
              <a:rPr lang="en-US" altLang="en-GB"/>
              <a:pPr/>
              <a:t>‹#›</a:t>
            </a:fld>
            <a:endParaRPr lang="en-US" altLang="en-GB" dirty="0"/>
          </a:p>
        </p:txBody>
      </p:sp>
    </p:spTree>
    <p:extLst>
      <p:ext uri="{BB962C8B-B14F-4D97-AF65-F5344CB8AC3E}">
        <p14:creationId xmlns:p14="http://schemas.microsoft.com/office/powerpoint/2010/main" val="125212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a:t>October 2015</a:t>
            </a:r>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C389691D-8D65-3E4B-AD3D-4C2496079EB0}" type="slidenum">
              <a:rPr lang="en-US" altLang="en-GB"/>
              <a:pPr/>
              <a:t>‹#›</a:t>
            </a:fld>
            <a:endParaRPr lang="en-US" altLang="en-GB" dirty="0"/>
          </a:p>
        </p:txBody>
      </p:sp>
    </p:spTree>
    <p:extLst>
      <p:ext uri="{BB962C8B-B14F-4D97-AF65-F5344CB8AC3E}">
        <p14:creationId xmlns:p14="http://schemas.microsoft.com/office/powerpoint/2010/main" val="126940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a:t>October 2015</a:t>
            </a:r>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F8203C01-1737-D147-ABEB-54681CAEE13D}" type="slidenum">
              <a:rPr lang="en-US" altLang="en-GB"/>
              <a:pPr/>
              <a:t>‹#›</a:t>
            </a:fld>
            <a:endParaRPr lang="en-US" altLang="en-GB" dirty="0"/>
          </a:p>
        </p:txBody>
      </p:sp>
    </p:spTree>
    <p:extLst>
      <p:ext uri="{BB962C8B-B14F-4D97-AF65-F5344CB8AC3E}">
        <p14:creationId xmlns:p14="http://schemas.microsoft.com/office/powerpoint/2010/main" val="1836194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a:t>October 2015</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7B8A3C31-56D2-2E40-9632-7DE092525CF8}" type="slidenum">
              <a:rPr lang="en-US" altLang="en-GB"/>
              <a:pPr/>
              <a:t>‹#›</a:t>
            </a:fld>
            <a:endParaRPr lang="en-US" altLang="en-GB" dirty="0"/>
          </a:p>
        </p:txBody>
      </p:sp>
    </p:spTree>
    <p:extLst>
      <p:ext uri="{BB962C8B-B14F-4D97-AF65-F5344CB8AC3E}">
        <p14:creationId xmlns:p14="http://schemas.microsoft.com/office/powerpoint/2010/main" val="157376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a:t>October 2015</a:t>
            </a:r>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BC750514-F3EE-E242-95A1-0861E04639AA}" type="slidenum">
              <a:rPr lang="en-US" altLang="en-GB"/>
              <a:pPr/>
              <a:t>‹#›</a:t>
            </a:fld>
            <a:endParaRPr lang="en-US" altLang="en-GB" dirty="0"/>
          </a:p>
        </p:txBody>
      </p:sp>
    </p:spTree>
    <p:extLst>
      <p:ext uri="{BB962C8B-B14F-4D97-AF65-F5344CB8AC3E}">
        <p14:creationId xmlns:p14="http://schemas.microsoft.com/office/powerpoint/2010/main" val="178772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October 2015</a:t>
            </a:r>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129D7BE2-B3FD-0F45-859C-6CD741D2D4D2}" type="slidenum">
              <a:rPr lang="en-US" altLang="en-GB"/>
              <a:pPr/>
              <a:t>‹#›</a:t>
            </a:fld>
            <a:endParaRPr lang="en-US" altLang="en-GB" dirty="0"/>
          </a:p>
        </p:txBody>
      </p:sp>
    </p:spTree>
    <p:extLst>
      <p:ext uri="{BB962C8B-B14F-4D97-AF65-F5344CB8AC3E}">
        <p14:creationId xmlns:p14="http://schemas.microsoft.com/office/powerpoint/2010/main" val="829293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GB"/>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GB"/>
              <a:t>Click to edit Master text styles</a:t>
            </a:r>
          </a:p>
          <a:p>
            <a:pPr lvl="1"/>
            <a:r>
              <a:rPr lang="en-US" altLang="en-GB"/>
              <a:t>Second level</a:t>
            </a:r>
          </a:p>
          <a:p>
            <a:pPr lvl="2"/>
            <a:r>
              <a:rPr lang="en-US" altLang="en-GB"/>
              <a:t>Third level</a:t>
            </a:r>
          </a:p>
          <a:p>
            <a:pPr lvl="3"/>
            <a:r>
              <a:rPr lang="en-US" altLang="en-GB"/>
              <a:t>Fourth level</a:t>
            </a:r>
          </a:p>
          <a:p>
            <a:pPr lvl="4"/>
            <a:r>
              <a:rPr lang="en-US" altLang="en-GB"/>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entury Gothic" pitchFamily="34" charset="0"/>
                <a:ea typeface="MS PGothic" panose="020B0600070205080204" pitchFamily="34" charset="-128"/>
                <a:cs typeface="+mn-cs"/>
              </a:defRPr>
            </a:lvl1pPr>
          </a:lstStyle>
          <a:p>
            <a:pPr>
              <a:defRPr/>
            </a:pPr>
            <a:r>
              <a:rPr lang="en-US" dirty="0"/>
              <a:t>October 2015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Century Gothic"/>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entury Gothic" charset="0"/>
              </a:defRPr>
            </a:lvl1pPr>
          </a:lstStyle>
          <a:p>
            <a:fld id="{A6690EA7-7DF4-9B42-A818-06ECA0EF595D}" type="slidenum">
              <a:rPr lang="en-US" altLang="en-GB"/>
              <a:pPr/>
              <a:t>‹#›</a:t>
            </a:fld>
            <a:endParaRPr lang="en-US" alt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0" fontAlgn="base" hangingPunct="0">
        <a:spcBef>
          <a:spcPct val="0"/>
        </a:spcBef>
        <a:spcAft>
          <a:spcPct val="0"/>
        </a:spcAft>
        <a:defRPr sz="4400" kern="1200">
          <a:solidFill>
            <a:schemeClr val="tx1"/>
          </a:solidFill>
          <a:latin typeface="Century Gothic"/>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entury Gothic" pitchFamily="34" charset="0"/>
          <a:ea typeface="MS PGothic" pitchFamily="34" charset="-128"/>
        </a:defRPr>
      </a:lvl6pPr>
      <a:lvl7pPr marL="914400" algn="ctr" defTabSz="457200" rtl="0" fontAlgn="base">
        <a:spcBef>
          <a:spcPct val="0"/>
        </a:spcBef>
        <a:spcAft>
          <a:spcPct val="0"/>
        </a:spcAft>
        <a:defRPr sz="4400">
          <a:solidFill>
            <a:schemeClr val="tx1"/>
          </a:solidFill>
          <a:latin typeface="Century Gothic"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entury Gothic"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entury Gothic"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Century Gothic"/>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Century Gothic"/>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Century Gothic"/>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Century Gothic"/>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Century Gothic"/>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72072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normAutofit fontScale="97500" lnSpcReduction="10000"/>
          </a:bodyPr>
          <a:lstStyle>
            <a:lvl1pPr algn="ctr" defTabSz="457200" rtl="0" eaLnBrk="0" fontAlgn="base" hangingPunct="0">
              <a:spcBef>
                <a:spcPct val="0"/>
              </a:spcBef>
              <a:spcAft>
                <a:spcPct val="0"/>
              </a:spcAft>
              <a:defRPr sz="4400" kern="1200">
                <a:solidFill>
                  <a:schemeClr val="tx1"/>
                </a:solidFill>
                <a:latin typeface="Century Gothic"/>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5pPr>
            <a:lvl6pPr marL="457200" algn="ctr" defTabSz="457200" rtl="0" fontAlgn="base">
              <a:spcBef>
                <a:spcPct val="0"/>
              </a:spcBef>
              <a:spcAft>
                <a:spcPct val="0"/>
              </a:spcAft>
              <a:defRPr sz="4400">
                <a:solidFill>
                  <a:schemeClr val="tx1"/>
                </a:solidFill>
                <a:latin typeface="Century Gothic" pitchFamily="34" charset="0"/>
                <a:ea typeface="MS PGothic" pitchFamily="34" charset="-128"/>
              </a:defRPr>
            </a:lvl6pPr>
            <a:lvl7pPr marL="914400" algn="ctr" defTabSz="457200" rtl="0" fontAlgn="base">
              <a:spcBef>
                <a:spcPct val="0"/>
              </a:spcBef>
              <a:spcAft>
                <a:spcPct val="0"/>
              </a:spcAft>
              <a:defRPr sz="4400">
                <a:solidFill>
                  <a:schemeClr val="tx1"/>
                </a:solidFill>
                <a:latin typeface="Century Gothic"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entury Gothic"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entury Gothic" pitchFamily="34" charset="0"/>
                <a:ea typeface="MS PGothic" pitchFamily="34" charset="-128"/>
              </a:defRPr>
            </a:lvl9pPr>
          </a:lstStyle>
          <a:p>
            <a:pPr>
              <a:defRPr/>
            </a:pPr>
            <a:r>
              <a:rPr lang="en-US" sz="4000" b="1" dirty="0" smtClean="0">
                <a:latin typeface="Century Gothic" panose="020B0502020202020204" pitchFamily="34" charset="0"/>
              </a:rPr>
              <a:t>FIRST CAPITAL MARKET COMMITTEE MEETING(2019)</a:t>
            </a:r>
            <a:r>
              <a:rPr lang="en-US" b="1" dirty="0" smtClean="0">
                <a:latin typeface="Century Gothic" panose="020B0502020202020204" pitchFamily="34" charset="0"/>
              </a:rPr>
              <a:t/>
            </a:r>
            <a:br>
              <a:rPr lang="en-US" b="1" dirty="0" smtClean="0">
                <a:latin typeface="Century Gothic" panose="020B0502020202020204" pitchFamily="34" charset="0"/>
              </a:rPr>
            </a:br>
            <a:r>
              <a:rPr lang="en-US" sz="1800" b="1" dirty="0" smtClean="0">
                <a:latin typeface="Century Gothic" panose="020B0502020202020204" pitchFamily="34" charset="0"/>
              </a:rPr>
              <a:t>Thur</a:t>
            </a:r>
            <a:r>
              <a:rPr lang="en-US" sz="1800" b="1" dirty="0" smtClean="0">
                <a:latin typeface="Century Gothic" panose="020B0502020202020204" pitchFamily="34" charset="0"/>
              </a:rPr>
              <a:t>sday</a:t>
            </a:r>
            <a:r>
              <a:rPr lang="en-US" sz="1800" b="1" dirty="0" smtClean="0">
                <a:latin typeface="Century Gothic" panose="020B0502020202020204" pitchFamily="34" charset="0"/>
              </a:rPr>
              <a:t>, 21</a:t>
            </a:r>
            <a:r>
              <a:rPr lang="en-US" sz="1800" b="1" baseline="30000" dirty="0" smtClean="0">
                <a:latin typeface="Century Gothic" panose="020B0502020202020204" pitchFamily="34" charset="0"/>
              </a:rPr>
              <a:t>st</a:t>
            </a:r>
            <a:r>
              <a:rPr lang="en-US" sz="1800" b="1" dirty="0" smtClean="0">
                <a:latin typeface="Century Gothic" panose="020B0502020202020204" pitchFamily="34" charset="0"/>
              </a:rPr>
              <a:t> March 2019</a:t>
            </a:r>
            <a:endParaRPr lang="en-US" sz="1800" b="1" dirty="0">
              <a:latin typeface="Century Gothic" panose="020B0502020202020204" pitchFamily="34" charset="0"/>
              <a:cs typeface="Century Gothic"/>
            </a:endParaRPr>
          </a:p>
        </p:txBody>
      </p:sp>
      <p:pic>
        <p:nvPicPr>
          <p:cNvPr id="1536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32125" y="2295525"/>
            <a:ext cx="3079750" cy="2266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363" name="Rectangle 7"/>
          <p:cNvSpPr>
            <a:spLocks noChangeArrowheads="1"/>
          </p:cNvSpPr>
          <p:nvPr/>
        </p:nvSpPr>
        <p:spPr bwMode="auto">
          <a:xfrm>
            <a:off x="1095375" y="4667250"/>
            <a:ext cx="7110413"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algn="ctr" eaLnBrk="1" hangingPunct="1"/>
            <a:r>
              <a:rPr lang="en-US" altLang="en-GB" b="1" dirty="0">
                <a:latin typeface="Century Gothic" charset="0"/>
              </a:rPr>
              <a:t>PRESENTATION OF THE COMMODITIES TRADING ECOSYSTEM IMPLEMENTATION COMMITEE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79475"/>
            <a:ext cx="8229600" cy="5246688"/>
          </a:xfrm>
        </p:spPr>
        <p:txBody>
          <a:bodyPr/>
          <a:lstStyle/>
          <a:p>
            <a:pPr marL="0" indent="0" algn="ctr">
              <a:buFont typeface="Arial" panose="020B0604020202020204" pitchFamily="34" charset="0"/>
              <a:buNone/>
              <a:defRPr/>
            </a:pPr>
            <a:r>
              <a:rPr lang="en-US" sz="2000" b="1" dirty="0" smtClean="0">
                <a:cs typeface="+mn-cs"/>
              </a:rPr>
              <a:t>UPDATES </a:t>
            </a:r>
          </a:p>
          <a:p>
            <a:pPr algn="just">
              <a:lnSpc>
                <a:spcPct val="110000"/>
              </a:lnSpc>
              <a:buFont typeface="Arial" panose="020B0604020202020204" pitchFamily="34" charset="0"/>
              <a:buChar char="•"/>
              <a:defRPr/>
            </a:pPr>
            <a:r>
              <a:rPr lang="en-US" sz="1800" b="1" dirty="0" smtClean="0">
                <a:cs typeface="+mn-cs"/>
              </a:rPr>
              <a:t>Education and Enlightenment </a:t>
            </a:r>
            <a:r>
              <a:rPr lang="en-US" sz="1800" b="1" dirty="0">
                <a:cs typeface="+mn-cs"/>
              </a:rPr>
              <a:t>R</a:t>
            </a:r>
            <a:r>
              <a:rPr lang="en-US" sz="1800" b="1" dirty="0" smtClean="0">
                <a:cs typeface="+mn-cs"/>
              </a:rPr>
              <a:t>oadmap </a:t>
            </a:r>
            <a:r>
              <a:rPr lang="en-US" sz="1800" dirty="0" smtClean="0">
                <a:cs typeface="+mn-cs"/>
              </a:rPr>
              <a:t>– A road map has been developed and submitted to SEC. The report identified the target audience and mode of enlightenment that will be suitable for each stakeholder with timelines assigned to each activity. Education and enlightenment are continuous.  Although enlightenment is  expected to commence in Q1 2019, it is likely to stretch beyond the year.  The committee is recommending that the cost be shared among the following institutions – SEC, CBN, AFEX, NCX, NSE, FMDQ, BOI, NEXIM and CIS. </a:t>
            </a:r>
          </a:p>
          <a:p>
            <a:pPr algn="just">
              <a:lnSpc>
                <a:spcPct val="110000"/>
              </a:lnSpc>
              <a:buFont typeface="Arial" panose="020B0604020202020204" pitchFamily="34" charset="0"/>
              <a:buChar char="•"/>
              <a:defRPr/>
            </a:pPr>
            <a:endParaRPr lang="en-US" sz="1800" dirty="0" smtClean="0">
              <a:cs typeface="+mn-cs"/>
            </a:endParaRPr>
          </a:p>
          <a:p>
            <a:pPr algn="just">
              <a:lnSpc>
                <a:spcPct val="110000"/>
              </a:lnSpc>
              <a:buFont typeface="Arial" panose="020B0604020202020204" pitchFamily="34" charset="0"/>
              <a:buChar char="•"/>
              <a:defRPr/>
            </a:pPr>
            <a:r>
              <a:rPr lang="en-US" sz="1800" b="1" dirty="0" smtClean="0">
                <a:cs typeface="+mn-cs"/>
              </a:rPr>
              <a:t>International Stakeholder Conference </a:t>
            </a:r>
            <a:r>
              <a:rPr lang="en-US" sz="1800" dirty="0" smtClean="0">
                <a:cs typeface="+mn-cs"/>
              </a:rPr>
              <a:t>–  A proposal which includes, venue, conference dates, topics, speakers,</a:t>
            </a:r>
            <a:r>
              <a:rPr lang="en-US" sz="1800" dirty="0"/>
              <a:t> </a:t>
            </a:r>
            <a:r>
              <a:rPr lang="en-US" sz="1800" dirty="0" smtClean="0"/>
              <a:t>likely participants, logistics and budget</a:t>
            </a:r>
            <a:r>
              <a:rPr lang="en-US" sz="1800" dirty="0" smtClean="0">
                <a:cs typeface="+mn-cs"/>
              </a:rPr>
              <a:t> was prepared and submitted to SEC. Proposed dates for the conference are 17-18 or 24-25 September 2019.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600200"/>
            <a:ext cx="8229600" cy="4525963"/>
          </a:xfrm>
        </p:spPr>
        <p:txBody>
          <a:bodyPr/>
          <a:lstStyle/>
          <a:p>
            <a:pPr marL="0" indent="0" algn="ctr">
              <a:buFont typeface="Arial" panose="020B0604020202020204" pitchFamily="34" charset="0"/>
              <a:buNone/>
              <a:defRPr/>
            </a:pPr>
            <a:r>
              <a:rPr lang="en-US" sz="2000" b="1" dirty="0" smtClean="0">
                <a:cs typeface="+mn-cs"/>
              </a:rPr>
              <a:t>UPDATES </a:t>
            </a:r>
          </a:p>
          <a:p>
            <a:pPr algn="just">
              <a:lnSpc>
                <a:spcPct val="110000"/>
              </a:lnSpc>
              <a:buFont typeface="Arial" panose="020B0604020202020204" pitchFamily="34" charset="0"/>
              <a:buChar char="•"/>
              <a:defRPr/>
            </a:pPr>
            <a:r>
              <a:rPr lang="en-US" sz="1800" b="1" dirty="0"/>
              <a:t>Engagement with stakeholders </a:t>
            </a:r>
            <a:r>
              <a:rPr lang="en-US" sz="1800" dirty="0" smtClean="0"/>
              <a:t>–The </a:t>
            </a:r>
            <a:r>
              <a:rPr lang="en-US" sz="1800" dirty="0"/>
              <a:t>Committee </a:t>
            </a:r>
            <a:r>
              <a:rPr lang="en-US" sz="1800" dirty="0" smtClean="0"/>
              <a:t>hopes that advocacy would commence in earnest particularly to policy makers and development agencies . </a:t>
            </a:r>
          </a:p>
          <a:p>
            <a:pPr algn="just">
              <a:lnSpc>
                <a:spcPct val="110000"/>
              </a:lnSpc>
              <a:buFont typeface="Arial" panose="020B0604020202020204" pitchFamily="34" charset="0"/>
              <a:buChar char="•"/>
              <a:defRPr/>
            </a:pPr>
            <a:endParaRPr lang="en-US" sz="1800" dirty="0" smtClean="0"/>
          </a:p>
          <a:p>
            <a:pPr algn="just">
              <a:lnSpc>
                <a:spcPct val="110000"/>
              </a:lnSpc>
              <a:buFont typeface="Arial" panose="020B0604020202020204" pitchFamily="34" charset="0"/>
              <a:buChar char="•"/>
              <a:defRPr/>
            </a:pPr>
            <a:r>
              <a:rPr lang="en-US" sz="1800" b="1" dirty="0" smtClean="0"/>
              <a:t>Standardization- </a:t>
            </a:r>
            <a:r>
              <a:rPr lang="en-US" sz="1800" dirty="0" smtClean="0"/>
              <a:t>working with SON to set standards for commodities to be traded on the commodity  exchanges. SON, which is a member of the committee has  sent draft standards on ginger, maize, sesame seed, sorghum, soya beans, paddy( rough) rice, groundnut, and palm oil for input by the committee. Standards on coffee and cocoa are currently being developed by SON and will be sent to the committee for review and  comments once ready. It is expected that the standards would become effective latest by Q3 2019.</a:t>
            </a:r>
            <a:endParaRPr lang="en-US" sz="1800" b="1" dirty="0" smtClean="0"/>
          </a:p>
          <a:p>
            <a:pPr algn="just">
              <a:lnSpc>
                <a:spcPct val="110000"/>
              </a:lnSpc>
              <a:buFont typeface="Arial" panose="020B0604020202020204" pitchFamily="34" charset="0"/>
              <a:buChar char="•"/>
              <a:defRPr/>
            </a:pPr>
            <a:endParaRPr lang="en-GB" sz="1800" dirty="0"/>
          </a:p>
        </p:txBody>
      </p:sp>
    </p:spTree>
    <p:extLst>
      <p:ext uri="{BB962C8B-B14F-4D97-AF65-F5344CB8AC3E}">
        <p14:creationId xmlns:p14="http://schemas.microsoft.com/office/powerpoint/2010/main" val="2864315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10000"/>
              </a:lnSpc>
              <a:buNone/>
              <a:defRPr/>
            </a:pPr>
            <a:endParaRPr lang="en-US" sz="2100" b="1" dirty="0"/>
          </a:p>
          <a:p>
            <a:pPr algn="just">
              <a:lnSpc>
                <a:spcPct val="110000"/>
              </a:lnSpc>
              <a:buFont typeface="Arial" panose="020B0604020202020204" pitchFamily="34" charset="0"/>
              <a:buChar char="•"/>
              <a:defRPr/>
            </a:pPr>
            <a:r>
              <a:rPr lang="en-GB" sz="2100" b="1" dirty="0"/>
              <a:t>Mapping of warehouses – </a:t>
            </a:r>
            <a:r>
              <a:rPr lang="en-GB" sz="2100" dirty="0"/>
              <a:t>Work has commenced on mapping of warehouses located across the country to determine their adequacy in terms of number and quality. A sub-committee was mandated to carry out this assignment and an update would be given at the next meeting</a:t>
            </a:r>
            <a:r>
              <a:rPr lang="en-GB" sz="2100" dirty="0" smtClean="0"/>
              <a:t>.</a:t>
            </a:r>
            <a:endParaRPr lang="en-US" sz="2100" dirty="0" smtClean="0"/>
          </a:p>
          <a:p>
            <a:pPr algn="just">
              <a:lnSpc>
                <a:spcPct val="110000"/>
              </a:lnSpc>
              <a:buFont typeface="Arial" panose="020B0604020202020204" pitchFamily="34" charset="0"/>
              <a:buChar char="•"/>
              <a:defRPr/>
            </a:pPr>
            <a:r>
              <a:rPr lang="en-US" sz="2100" b="1" dirty="0" smtClean="0"/>
              <a:t>Price information</a:t>
            </a:r>
            <a:r>
              <a:rPr lang="en-US" sz="2100" dirty="0" smtClean="0"/>
              <a:t> – AFEX now publishes daily price information in Business Day and provides same to some stakeholders and the SEC. </a:t>
            </a:r>
            <a:endParaRPr lang="en-GB" sz="2100" dirty="0"/>
          </a:p>
          <a:p>
            <a:endParaRPr lang="en-GB" sz="2600" dirty="0"/>
          </a:p>
        </p:txBody>
      </p:sp>
    </p:spTree>
    <p:extLst>
      <p:ext uri="{BB962C8B-B14F-4D97-AF65-F5344CB8AC3E}">
        <p14:creationId xmlns:p14="http://schemas.microsoft.com/office/powerpoint/2010/main" val="144472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45782"/>
            <a:ext cx="8229600" cy="5604605"/>
          </a:xfrm>
        </p:spPr>
        <p:txBody>
          <a:bodyPr/>
          <a:lstStyle/>
          <a:p>
            <a:pPr marL="0" indent="0" algn="ctr">
              <a:buFont typeface="Arial" panose="020B0604020202020204" pitchFamily="34" charset="0"/>
              <a:buNone/>
              <a:defRPr/>
            </a:pPr>
            <a:r>
              <a:rPr lang="en-US" sz="2000" b="1" dirty="0" smtClean="0">
                <a:cs typeface="+mn-cs"/>
              </a:rPr>
              <a:t>UPDATES </a:t>
            </a:r>
          </a:p>
          <a:p>
            <a:pPr algn="just">
              <a:lnSpc>
                <a:spcPct val="110000"/>
              </a:lnSpc>
              <a:buFont typeface="Arial" panose="020B0604020202020204" pitchFamily="34" charset="0"/>
              <a:buChar char="•"/>
              <a:defRPr/>
            </a:pPr>
            <a:r>
              <a:rPr lang="en-US" sz="1800" b="1" dirty="0"/>
              <a:t>Training for Investment and Securities Tribunal –</a:t>
            </a:r>
            <a:r>
              <a:rPr lang="en-US" sz="1800" dirty="0"/>
              <a:t> </a:t>
            </a:r>
            <a:r>
              <a:rPr lang="en-US" sz="1800" dirty="0" smtClean="0"/>
              <a:t>SEC is working with the IST in this regard and arrangements have advanced. The training  would be in two batches. The first for the judges and the second for the management staff. </a:t>
            </a:r>
          </a:p>
          <a:p>
            <a:pPr algn="just">
              <a:lnSpc>
                <a:spcPct val="110000"/>
              </a:lnSpc>
              <a:buFont typeface="Arial" panose="020B0604020202020204" pitchFamily="34" charset="0"/>
              <a:buChar char="•"/>
              <a:defRPr/>
            </a:pPr>
            <a:endParaRPr lang="en-US" sz="800" dirty="0"/>
          </a:p>
          <a:p>
            <a:pPr algn="just">
              <a:lnSpc>
                <a:spcPct val="110000"/>
              </a:lnSpc>
              <a:buFont typeface="Arial" panose="020B0604020202020204" pitchFamily="34" charset="0"/>
              <a:buChar char="•"/>
              <a:defRPr/>
            </a:pPr>
            <a:r>
              <a:rPr lang="en-US" sz="1800" b="1" dirty="0" smtClean="0"/>
              <a:t>Rules </a:t>
            </a:r>
            <a:r>
              <a:rPr lang="en-US" sz="1800" b="1" dirty="0"/>
              <a:t>on Spot Commodities Market and Collateral Management </a:t>
            </a:r>
            <a:r>
              <a:rPr lang="en-US" sz="1800" dirty="0"/>
              <a:t>– These rules are </a:t>
            </a:r>
            <a:r>
              <a:rPr lang="en-US" sz="1800" dirty="0" smtClean="0"/>
              <a:t>work-in-progress and will soon be exposed for stakeholders comment. </a:t>
            </a:r>
          </a:p>
          <a:p>
            <a:pPr algn="just">
              <a:lnSpc>
                <a:spcPct val="110000"/>
              </a:lnSpc>
              <a:buFont typeface="Arial" panose="020B0604020202020204" pitchFamily="34" charset="0"/>
              <a:buChar char="•"/>
              <a:defRPr/>
            </a:pPr>
            <a:endParaRPr lang="en-GB" sz="800" b="1" dirty="0"/>
          </a:p>
          <a:p>
            <a:pPr algn="just">
              <a:lnSpc>
                <a:spcPct val="110000"/>
              </a:lnSpc>
              <a:buFont typeface="Arial" panose="020B0604020202020204" pitchFamily="34" charset="0"/>
              <a:buChar char="•"/>
              <a:defRPr/>
            </a:pPr>
            <a:r>
              <a:rPr lang="en-US" sz="1800" b="1" dirty="0" smtClean="0">
                <a:cs typeface="+mn-cs"/>
              </a:rPr>
              <a:t>Development </a:t>
            </a:r>
            <a:r>
              <a:rPr lang="en-US" sz="1800" b="1" dirty="0">
                <a:cs typeface="+mn-cs"/>
              </a:rPr>
              <a:t>of certification system for collateral </a:t>
            </a:r>
            <a:r>
              <a:rPr lang="en-US" sz="1800" b="1" dirty="0" smtClean="0">
                <a:cs typeface="+mn-cs"/>
              </a:rPr>
              <a:t>managers </a:t>
            </a:r>
            <a:r>
              <a:rPr lang="en-US" sz="1800" dirty="0" smtClean="0">
                <a:cs typeface="+mn-cs"/>
              </a:rPr>
              <a:t>– SEC, SON, IPAN and SGS are currently working on developing certification system for collateral managers.</a:t>
            </a:r>
          </a:p>
          <a:p>
            <a:pPr algn="just">
              <a:lnSpc>
                <a:spcPct val="110000"/>
              </a:lnSpc>
              <a:buFont typeface="Arial" panose="020B0604020202020204" pitchFamily="34" charset="0"/>
              <a:buChar char="•"/>
              <a:defRPr/>
            </a:pPr>
            <a:endParaRPr lang="en-US" sz="900" dirty="0" smtClean="0">
              <a:cs typeface="+mn-cs"/>
            </a:endParaRPr>
          </a:p>
          <a:p>
            <a:pPr algn="just">
              <a:lnSpc>
                <a:spcPct val="110000"/>
              </a:lnSpc>
              <a:buFont typeface="Arial" panose="020B0604020202020204" pitchFamily="34" charset="0"/>
              <a:buChar char="•"/>
              <a:defRPr/>
            </a:pPr>
            <a:r>
              <a:rPr lang="en-US" sz="1800" b="1" dirty="0" smtClean="0">
                <a:cs typeface="+mn-cs"/>
              </a:rPr>
              <a:t>Organizing </a:t>
            </a:r>
            <a:r>
              <a:rPr lang="en-US" sz="1800" b="1" dirty="0">
                <a:cs typeface="+mn-cs"/>
              </a:rPr>
              <a:t>farmers into cooperatives </a:t>
            </a:r>
            <a:r>
              <a:rPr lang="en-US" sz="1800" b="1" dirty="0" smtClean="0">
                <a:cs typeface="+mn-cs"/>
              </a:rPr>
              <a:t>–  </a:t>
            </a:r>
            <a:r>
              <a:rPr lang="en-US" sz="1800" dirty="0" smtClean="0">
                <a:cs typeface="+mn-cs"/>
              </a:rPr>
              <a:t>Given the work NIRSAL is doing in this regard and to prevent duplication of efforts, a meeting has been scheduled with the MD of NIRSAL in March to discuss possible collaboration in organizing farmers. NIRSAL is a member of the committee.</a:t>
            </a:r>
          </a:p>
        </p:txBody>
      </p:sp>
    </p:spTree>
    <p:extLst>
      <p:ext uri="{BB962C8B-B14F-4D97-AF65-F5344CB8AC3E}">
        <p14:creationId xmlns:p14="http://schemas.microsoft.com/office/powerpoint/2010/main" val="3711970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79475"/>
            <a:ext cx="8229600" cy="5246688"/>
          </a:xfrm>
        </p:spPr>
        <p:txBody>
          <a:bodyPr/>
          <a:lstStyle/>
          <a:p>
            <a:pPr marL="0" indent="0" algn="ctr">
              <a:buFont typeface="Arial" panose="020B0604020202020204" pitchFamily="34" charset="0"/>
              <a:buNone/>
              <a:defRPr/>
            </a:pPr>
            <a:r>
              <a:rPr lang="en-US" sz="2000" b="1" dirty="0" smtClean="0">
                <a:cs typeface="+mn-cs"/>
              </a:rPr>
              <a:t>UPDATES </a:t>
            </a:r>
          </a:p>
          <a:p>
            <a:pPr algn="just">
              <a:lnSpc>
                <a:spcPct val="110000"/>
              </a:lnSpc>
              <a:buFont typeface="Arial" panose="020B0604020202020204" pitchFamily="34" charset="0"/>
              <a:buChar char="•"/>
              <a:defRPr/>
            </a:pPr>
            <a:r>
              <a:rPr lang="en-US" sz="1800" b="1" dirty="0"/>
              <a:t>Engagement with Governors Forum for delegation of land matters to relevant agencies – </a:t>
            </a:r>
            <a:r>
              <a:rPr lang="en-US" sz="1800" dirty="0"/>
              <a:t>This </a:t>
            </a:r>
            <a:r>
              <a:rPr lang="en-US" sz="1800" dirty="0" smtClean="0"/>
              <a:t>should commence when the governors are well settled after the just concluded elections.</a:t>
            </a:r>
          </a:p>
          <a:p>
            <a:pPr algn="just">
              <a:lnSpc>
                <a:spcPct val="110000"/>
              </a:lnSpc>
              <a:buFont typeface="Arial" panose="020B0604020202020204" pitchFamily="34" charset="0"/>
              <a:buChar char="•"/>
              <a:defRPr/>
            </a:pPr>
            <a:endParaRPr lang="en-US" sz="1800" dirty="0"/>
          </a:p>
          <a:p>
            <a:pPr algn="just">
              <a:lnSpc>
                <a:spcPct val="110000"/>
              </a:lnSpc>
              <a:buFont typeface="Arial" panose="020B0604020202020204" pitchFamily="34" charset="0"/>
              <a:buChar char="•"/>
              <a:defRPr/>
            </a:pPr>
            <a:r>
              <a:rPr lang="en-US" sz="1800" b="1" dirty="0"/>
              <a:t>Development of a</a:t>
            </a:r>
            <a:r>
              <a:rPr lang="en-US" sz="1800" b="1" dirty="0" smtClean="0"/>
              <a:t>gric</a:t>
            </a:r>
            <a:r>
              <a:rPr lang="en-US" sz="1800" b="1" dirty="0"/>
              <a:t>-based products </a:t>
            </a:r>
            <a:r>
              <a:rPr lang="en-US" sz="1800" dirty="0"/>
              <a:t>– A sub-committee was constituted to </a:t>
            </a:r>
            <a:r>
              <a:rPr lang="en-US" sz="1800"/>
              <a:t>develop </a:t>
            </a:r>
            <a:r>
              <a:rPr lang="en-US" sz="1800" smtClean="0"/>
              <a:t>tradable agric-based</a:t>
            </a:r>
            <a:r>
              <a:rPr lang="en-US" sz="1800" dirty="0" smtClean="0"/>
              <a:t> </a:t>
            </a:r>
            <a:r>
              <a:rPr lang="en-US" sz="1800" dirty="0"/>
              <a:t>instrument </a:t>
            </a:r>
            <a:r>
              <a:rPr lang="en-US" sz="1800" dirty="0" smtClean="0"/>
              <a:t>which would </a:t>
            </a:r>
            <a:r>
              <a:rPr lang="en-US" sz="1800" dirty="0"/>
              <a:t>be attractive to investors. The team has met and commenced work.</a:t>
            </a:r>
            <a:endParaRPr lang="en-GB" sz="1800" dirty="0"/>
          </a:p>
        </p:txBody>
      </p:sp>
    </p:spTree>
    <p:extLst>
      <p:ext uri="{BB962C8B-B14F-4D97-AF65-F5344CB8AC3E}">
        <p14:creationId xmlns:p14="http://schemas.microsoft.com/office/powerpoint/2010/main" val="1374783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3829</TotalTime>
  <Words>542</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ＭＳ Ｐゴシック</vt:lpstr>
      <vt:lpstr>ＭＳ Ｐゴシック</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Chinedu Osakwe</dc:creator>
  <cp:lastModifiedBy>Austin Tobi</cp:lastModifiedBy>
  <cp:revision>497</cp:revision>
  <cp:lastPrinted>2018-11-02T11:44:13Z</cp:lastPrinted>
  <dcterms:created xsi:type="dcterms:W3CDTF">2014-02-17T13:12:16Z</dcterms:created>
  <dcterms:modified xsi:type="dcterms:W3CDTF">2019-03-21T11:41:08Z</dcterms:modified>
</cp:coreProperties>
</file>