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61" r:id="rId3"/>
    <p:sldId id="268" r:id="rId4"/>
    <p:sldId id="269" r:id="rId5"/>
    <p:sldId id="267" r:id="rId6"/>
    <p:sldId id="270" r:id="rId7"/>
    <p:sldId id="271" r:id="rId8"/>
    <p:sldId id="272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98" autoAdjust="0"/>
  </p:normalViewPr>
  <p:slideViewPr>
    <p:cSldViewPr snapToGrid="0" snapToObjects="1">
      <p:cViewPr varScale="1">
        <p:scale>
          <a:sx n="73" d="100"/>
          <a:sy n="73" d="100"/>
        </p:scale>
        <p:origin x="10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AD3048-A123-432E-B5F1-9483414474D9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AA6F4954-1DC5-4D79-B2E5-260A4D7401A7}">
      <dgm:prSet/>
      <dgm:spPr/>
      <dgm:t>
        <a:bodyPr/>
        <a:lstStyle/>
        <a:p>
          <a:r>
            <a:rPr lang="en-US"/>
            <a:t>The Committee set the following broad objectives:</a:t>
          </a:r>
        </a:p>
      </dgm:t>
    </dgm:pt>
    <dgm:pt modelId="{B65B27A0-7E3B-4CBE-8893-3B0319954A6D}" type="parTrans" cxnId="{39CB463E-419B-47AC-B214-C6954E36761C}">
      <dgm:prSet/>
      <dgm:spPr/>
      <dgm:t>
        <a:bodyPr/>
        <a:lstStyle/>
        <a:p>
          <a:endParaRPr lang="en-US"/>
        </a:p>
      </dgm:t>
    </dgm:pt>
    <dgm:pt modelId="{77F3953B-55E1-41C5-B5CD-BB932B878389}" type="sibTrans" cxnId="{39CB463E-419B-47AC-B214-C6954E36761C}">
      <dgm:prSet/>
      <dgm:spPr/>
      <dgm:t>
        <a:bodyPr/>
        <a:lstStyle/>
        <a:p>
          <a:endParaRPr lang="en-US"/>
        </a:p>
      </dgm:t>
    </dgm:pt>
    <dgm:pt modelId="{C63C12FD-2906-45CE-9A26-57C1AE2A34EE}">
      <dgm:prSet/>
      <dgm:spPr/>
      <dgm:t>
        <a:bodyPr/>
        <a:lstStyle/>
        <a:p>
          <a:pPr algn="just"/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Identify ways of using Non-Interest capital market products e.g. (Sukuk) as a tool for financing infrastructural development</a:t>
          </a:r>
        </a:p>
      </dgm:t>
    </dgm:pt>
    <dgm:pt modelId="{199CFBAC-EAF7-4573-93ED-BA61137596E7}" type="parTrans" cxnId="{E5750D98-3169-4D88-B923-8724D4460081}">
      <dgm:prSet/>
      <dgm:spPr/>
      <dgm:t>
        <a:bodyPr/>
        <a:lstStyle/>
        <a:p>
          <a:endParaRPr lang="en-US"/>
        </a:p>
      </dgm:t>
    </dgm:pt>
    <dgm:pt modelId="{939EED72-6710-4F58-9072-C9A3F7BF8BB3}" type="sibTrans" cxnId="{E5750D98-3169-4D88-B923-8724D4460081}">
      <dgm:prSet/>
      <dgm:spPr/>
      <dgm:t>
        <a:bodyPr/>
        <a:lstStyle/>
        <a:p>
          <a:endParaRPr lang="en-US"/>
        </a:p>
      </dgm:t>
    </dgm:pt>
    <dgm:pt modelId="{9B335652-71A3-4D3F-BEC1-EC62975FAA79}">
      <dgm:prSet/>
      <dgm:spPr/>
      <dgm:t>
        <a:bodyPr/>
        <a:lstStyle/>
        <a:p>
          <a:pPr algn="just"/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Identify the regulatory issues that may impede the development of the non-interest capital market including tax, liquidity and pension investment </a:t>
          </a:r>
        </a:p>
      </dgm:t>
    </dgm:pt>
    <dgm:pt modelId="{661BA09F-72CA-4E5D-8BEC-FE376B6348A5}" type="parTrans" cxnId="{0C9A5C68-AEFE-4732-B0F9-5392A586162E}">
      <dgm:prSet/>
      <dgm:spPr/>
      <dgm:t>
        <a:bodyPr/>
        <a:lstStyle/>
        <a:p>
          <a:endParaRPr lang="en-US"/>
        </a:p>
      </dgm:t>
    </dgm:pt>
    <dgm:pt modelId="{904F3EC7-23A5-4830-8497-FFDFAEBF83B2}" type="sibTrans" cxnId="{0C9A5C68-AEFE-4732-B0F9-5392A586162E}">
      <dgm:prSet/>
      <dgm:spPr/>
      <dgm:t>
        <a:bodyPr/>
        <a:lstStyle/>
        <a:p>
          <a:endParaRPr lang="en-US"/>
        </a:p>
      </dgm:t>
    </dgm:pt>
    <dgm:pt modelId="{CAB5BE97-F1D7-4A46-8911-3ECDD90C4135}">
      <dgm:prSet/>
      <dgm:spPr/>
      <dgm:t>
        <a:bodyPr/>
        <a:lstStyle/>
        <a:p>
          <a:pPr algn="just"/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Identify ways for using NICM as an instrument of financial inclusion and deepening the market </a:t>
          </a:r>
        </a:p>
      </dgm:t>
    </dgm:pt>
    <dgm:pt modelId="{D0D0F227-B00E-4C41-A079-279C7E294E12}" type="parTrans" cxnId="{C8F9B26C-C3FB-4018-9B7D-A2D3C13C3F08}">
      <dgm:prSet/>
      <dgm:spPr/>
      <dgm:t>
        <a:bodyPr/>
        <a:lstStyle/>
        <a:p>
          <a:endParaRPr lang="en-US"/>
        </a:p>
      </dgm:t>
    </dgm:pt>
    <dgm:pt modelId="{5F5E4D72-E3AD-405F-A764-D13C2E6FB6A8}" type="sibTrans" cxnId="{C8F9B26C-C3FB-4018-9B7D-A2D3C13C3F08}">
      <dgm:prSet/>
      <dgm:spPr/>
      <dgm:t>
        <a:bodyPr/>
        <a:lstStyle/>
        <a:p>
          <a:endParaRPr lang="en-US"/>
        </a:p>
      </dgm:t>
    </dgm:pt>
    <dgm:pt modelId="{DA678EEA-F5FD-4D17-938C-48010068C018}" type="pres">
      <dgm:prSet presAssocID="{01AD3048-A123-432E-B5F1-9483414474D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C685A47-E516-4D80-B555-A169F8EBDB71}" type="pres">
      <dgm:prSet presAssocID="{AA6F4954-1DC5-4D79-B2E5-260A4D7401A7}" presName="composite" presStyleCnt="0"/>
      <dgm:spPr/>
    </dgm:pt>
    <dgm:pt modelId="{1DC30E4C-3E3A-425C-B8EF-100A9ACA01E1}" type="pres">
      <dgm:prSet presAssocID="{AA6F4954-1DC5-4D79-B2E5-260A4D7401A7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CC5036-0DD0-461A-AE98-DBB1A2E182D4}" type="pres">
      <dgm:prSet presAssocID="{AA6F4954-1DC5-4D79-B2E5-260A4D7401A7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9CB463E-419B-47AC-B214-C6954E36761C}" srcId="{01AD3048-A123-432E-B5F1-9483414474D9}" destId="{AA6F4954-1DC5-4D79-B2E5-260A4D7401A7}" srcOrd="0" destOrd="0" parTransId="{B65B27A0-7E3B-4CBE-8893-3B0319954A6D}" sibTransId="{77F3953B-55E1-41C5-B5CD-BB932B878389}"/>
    <dgm:cxn modelId="{0C9A5C68-AEFE-4732-B0F9-5392A586162E}" srcId="{AA6F4954-1DC5-4D79-B2E5-260A4D7401A7}" destId="{9B335652-71A3-4D3F-BEC1-EC62975FAA79}" srcOrd="1" destOrd="0" parTransId="{661BA09F-72CA-4E5D-8BEC-FE376B6348A5}" sibTransId="{904F3EC7-23A5-4830-8497-FFDFAEBF83B2}"/>
    <dgm:cxn modelId="{E5750D98-3169-4D88-B923-8724D4460081}" srcId="{AA6F4954-1DC5-4D79-B2E5-260A4D7401A7}" destId="{C63C12FD-2906-45CE-9A26-57C1AE2A34EE}" srcOrd="0" destOrd="0" parTransId="{199CFBAC-EAF7-4573-93ED-BA61137596E7}" sibTransId="{939EED72-6710-4F58-9072-C9A3F7BF8BB3}"/>
    <dgm:cxn modelId="{A785C076-FD75-4532-890E-C34A2A6C85E5}" type="presOf" srcId="{AA6F4954-1DC5-4D79-B2E5-260A4D7401A7}" destId="{1DC30E4C-3E3A-425C-B8EF-100A9ACA01E1}" srcOrd="0" destOrd="0" presId="urn:microsoft.com/office/officeart/2005/8/layout/hList1"/>
    <dgm:cxn modelId="{DFBBFC3A-FCFE-4B1B-8321-485A96E0534E}" type="presOf" srcId="{01AD3048-A123-432E-B5F1-9483414474D9}" destId="{DA678EEA-F5FD-4D17-938C-48010068C018}" srcOrd="0" destOrd="0" presId="urn:microsoft.com/office/officeart/2005/8/layout/hList1"/>
    <dgm:cxn modelId="{167533D1-5C96-4442-8868-C1E943CE0AFF}" type="presOf" srcId="{C63C12FD-2906-45CE-9A26-57C1AE2A34EE}" destId="{81CC5036-0DD0-461A-AE98-DBB1A2E182D4}" srcOrd="0" destOrd="0" presId="urn:microsoft.com/office/officeart/2005/8/layout/hList1"/>
    <dgm:cxn modelId="{2BB719EE-704A-4AE1-96BB-B0E8C17225CF}" type="presOf" srcId="{CAB5BE97-F1D7-4A46-8911-3ECDD90C4135}" destId="{81CC5036-0DD0-461A-AE98-DBB1A2E182D4}" srcOrd="0" destOrd="2" presId="urn:microsoft.com/office/officeart/2005/8/layout/hList1"/>
    <dgm:cxn modelId="{5E622A18-F5E4-46EE-83D4-E7DCA8BA4EC7}" type="presOf" srcId="{9B335652-71A3-4D3F-BEC1-EC62975FAA79}" destId="{81CC5036-0DD0-461A-AE98-DBB1A2E182D4}" srcOrd="0" destOrd="1" presId="urn:microsoft.com/office/officeart/2005/8/layout/hList1"/>
    <dgm:cxn modelId="{C8F9B26C-C3FB-4018-9B7D-A2D3C13C3F08}" srcId="{AA6F4954-1DC5-4D79-B2E5-260A4D7401A7}" destId="{CAB5BE97-F1D7-4A46-8911-3ECDD90C4135}" srcOrd="2" destOrd="0" parTransId="{D0D0F227-B00E-4C41-A079-279C7E294E12}" sibTransId="{5F5E4D72-E3AD-405F-A764-D13C2E6FB6A8}"/>
    <dgm:cxn modelId="{410D6BF4-D2D1-478C-9B6B-464F7600A42F}" type="presParOf" srcId="{DA678EEA-F5FD-4D17-938C-48010068C018}" destId="{4C685A47-E516-4D80-B555-A169F8EBDB71}" srcOrd="0" destOrd="0" presId="urn:microsoft.com/office/officeart/2005/8/layout/hList1"/>
    <dgm:cxn modelId="{35BD5543-DD32-4B19-B943-92EE5840024A}" type="presParOf" srcId="{4C685A47-E516-4D80-B555-A169F8EBDB71}" destId="{1DC30E4C-3E3A-425C-B8EF-100A9ACA01E1}" srcOrd="0" destOrd="0" presId="urn:microsoft.com/office/officeart/2005/8/layout/hList1"/>
    <dgm:cxn modelId="{6BB34327-B53D-40EB-A1FA-8831638D3ECA}" type="presParOf" srcId="{4C685A47-E516-4D80-B555-A169F8EBDB71}" destId="{81CC5036-0DD0-461A-AE98-DBB1A2E182D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C30E4C-3E3A-425C-B8EF-100A9ACA01E1}">
      <dsp:nvSpPr>
        <dsp:cNvPr id="0" name=""/>
        <dsp:cNvSpPr/>
      </dsp:nvSpPr>
      <dsp:spPr>
        <a:xfrm>
          <a:off x="0" y="29562"/>
          <a:ext cx="8196466" cy="806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/>
            <a:t>The Committee set the following broad objectives:</a:t>
          </a:r>
        </a:p>
      </dsp:txBody>
      <dsp:txXfrm>
        <a:off x="0" y="29562"/>
        <a:ext cx="8196466" cy="806400"/>
      </dsp:txXfrm>
    </dsp:sp>
    <dsp:sp modelId="{81CC5036-0DD0-461A-AE98-DBB1A2E182D4}">
      <dsp:nvSpPr>
        <dsp:cNvPr id="0" name=""/>
        <dsp:cNvSpPr/>
      </dsp:nvSpPr>
      <dsp:spPr>
        <a:xfrm>
          <a:off x="0" y="835962"/>
          <a:ext cx="8196466" cy="384299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just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>
              <a:latin typeface="Arial" panose="020B0604020202020204" pitchFamily="34" charset="0"/>
              <a:cs typeface="Arial" panose="020B0604020202020204" pitchFamily="34" charset="0"/>
            </a:rPr>
            <a:t>Identify ways of using Non-Interest capital market products e.g. (Sukuk) as a tool for financing infrastructural development</a:t>
          </a:r>
        </a:p>
        <a:p>
          <a:pPr marL="285750" lvl="1" indent="-285750" algn="just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>
              <a:latin typeface="Arial" panose="020B0604020202020204" pitchFamily="34" charset="0"/>
              <a:cs typeface="Arial" panose="020B0604020202020204" pitchFamily="34" charset="0"/>
            </a:rPr>
            <a:t>Identify the regulatory issues that may impede the development of the non-interest capital market including tax, liquidity and pension investment </a:t>
          </a:r>
        </a:p>
        <a:p>
          <a:pPr marL="285750" lvl="1" indent="-285750" algn="just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>
              <a:latin typeface="Arial" panose="020B0604020202020204" pitchFamily="34" charset="0"/>
              <a:cs typeface="Arial" panose="020B0604020202020204" pitchFamily="34" charset="0"/>
            </a:rPr>
            <a:t>Identify ways for using NICM as an instrument of financial inclusion and deepening the market </a:t>
          </a:r>
        </a:p>
      </dsp:txBody>
      <dsp:txXfrm>
        <a:off x="0" y="835962"/>
        <a:ext cx="8196466" cy="38429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205339-D9B0-4DBB-9AE3-25B4CBC648BB}" type="datetimeFigureOut">
              <a:rPr lang="en-US" smtClean="0"/>
              <a:t>8/20/2020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F60F0-D26E-4269-ADA4-66EBF5E751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068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8/20/2020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298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8/20/2020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969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8/20/2020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589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8/20/2020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350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8/20/2020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805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8/20/2020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087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8/20/2020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144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8/20/2020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961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8/20/2020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815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8/20/2020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298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8/20/2020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142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entury Gothic"/>
              </a:defRPr>
            </a:lvl1pPr>
          </a:lstStyle>
          <a:p>
            <a:fld id="{FFE9B834-338E-8540-B8AF-0EF387E84815}" type="datetimeFigureOut">
              <a:rPr lang="en-US" smtClean="0"/>
              <a:pPr/>
              <a:t>8/20/2020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entury Gothic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entury Gothic"/>
              </a:defRPr>
            </a:lvl1pPr>
          </a:lstStyle>
          <a:p>
            <a:fld id="{6B36B416-6026-264C-935D-12F1EDEC3F7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0997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Century Gothic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Century Gothic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entury Gothic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Century Gothic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Century Gothic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40641"/>
            <a:ext cx="7772400" cy="1470025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Arial Black" panose="020B0A04020102020204" pitchFamily="34" charset="0"/>
              </a:rPr>
              <a:t>CAPITAL MARKET COMMITTEE MEETING </a:t>
            </a:r>
            <a:r>
              <a:rPr lang="en-US" sz="2800" dirty="0">
                <a:latin typeface="Arial Black" panose="020B0A04020102020204" pitchFamily="34" charset="0"/>
              </a:rPr>
              <a:t>(AUGUST 2020) </a:t>
            </a:r>
            <a:endParaRPr lang="en-US" sz="2800" dirty="0">
              <a:cs typeface="Century Gothic"/>
            </a:endParaRPr>
          </a:p>
        </p:txBody>
      </p:sp>
      <p:pic>
        <p:nvPicPr>
          <p:cNvPr id="4" name="Picture 3" descr="SecLogoHiDefCrestAloneWeb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7375" y="2355970"/>
            <a:ext cx="3079219" cy="2267545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798490" y="4881093"/>
            <a:ext cx="7659710" cy="13978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Century Gothic"/>
                <a:ea typeface="+mj-ea"/>
                <a:cs typeface="+mj-cs"/>
              </a:defRPr>
            </a:lvl1pPr>
          </a:lstStyle>
          <a:p>
            <a:r>
              <a:rPr lang="en-US" sz="2800" dirty="0">
                <a:latin typeface="Algerian" panose="04020705040A02060702" pitchFamily="82" charset="0"/>
              </a:rPr>
              <a:t>NON-INTEREST CAPITAL MARKET SUB-COMMITTEE Update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348141" y="569099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789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8338"/>
            <a:ext cx="8229600" cy="709300"/>
          </a:xfrm>
        </p:spPr>
        <p:txBody>
          <a:bodyPr>
            <a:normAutofit/>
          </a:bodyPr>
          <a:lstStyle/>
          <a:p>
            <a:pPr algn="l"/>
            <a:r>
              <a:rPr lang="en-GB" sz="2000" b="1" dirty="0"/>
              <a:t>Background </a:t>
            </a:r>
            <a:endParaRPr lang="en-US" sz="2000" b="1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936C69C-CAEB-4022-8FEA-4F0AFD8B50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In June 2015, the Securities and Exchange Commission inaugurated this Committee to implement the 10 year Master Plan for the Non-interest capital market</a:t>
            </a:r>
          </a:p>
        </p:txBody>
      </p:sp>
    </p:spTree>
    <p:extLst>
      <p:ext uri="{BB962C8B-B14F-4D97-AF65-F5344CB8AC3E}">
        <p14:creationId xmlns:p14="http://schemas.microsoft.com/office/powerpoint/2010/main" val="2046528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8338"/>
            <a:ext cx="8229600" cy="709300"/>
          </a:xfrm>
        </p:spPr>
        <p:txBody>
          <a:bodyPr>
            <a:normAutofit/>
          </a:bodyPr>
          <a:lstStyle/>
          <a:p>
            <a:pPr algn="l"/>
            <a:r>
              <a:rPr lang="en-GB" sz="2000" b="1" dirty="0"/>
              <a:t>Terms of Reference </a:t>
            </a:r>
            <a:endParaRPr lang="en-US" sz="2000" b="1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936C69C-CAEB-4022-8FEA-4F0AFD8B50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196466" cy="4708525"/>
          </a:xfrm>
        </p:spPr>
        <p:txBody>
          <a:bodyPr/>
          <a:lstStyle/>
          <a:p>
            <a:pPr algn="just"/>
            <a:r>
              <a:rPr lang="en-US" altLang="en-US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mbria" panose="02040503050406030204" pitchFamily="18" charset="0"/>
                <a:ea typeface="ＭＳ Ｐゴシック" pitchFamily="34" charset="-128"/>
              </a:rPr>
              <a:t>01 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674831-973E-490A-A7C6-AC8769D79C73}"/>
              </a:ext>
            </a:extLst>
          </p:cNvPr>
          <p:cNvSpPr txBox="1"/>
          <p:nvPr/>
        </p:nvSpPr>
        <p:spPr>
          <a:xfrm>
            <a:off x="1510748" y="1468001"/>
            <a:ext cx="2531165" cy="1523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Arial" panose="020B0604020202020204" pitchFamily="34" charset="0"/>
              </a:rPr>
              <a:t>Liaise with the National Pension Commission (“PENCOM”) on the inclusion of non-interest instruments as allowable instruments for pension fund assets.</a:t>
            </a:r>
            <a:endParaRPr lang="en-GB" altLang="en-US" sz="1400" dirty="0">
              <a:latin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64F1720-B201-4FFF-954E-F798E47B1409}"/>
              </a:ext>
            </a:extLst>
          </p:cNvPr>
          <p:cNvSpPr txBox="1"/>
          <p:nvPr/>
        </p:nvSpPr>
        <p:spPr>
          <a:xfrm>
            <a:off x="490334" y="3465444"/>
            <a:ext cx="10204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altLang="en-US" sz="3200" b="1" cap="all" dirty="0">
                <a:ln w="9000" cmpd="sng">
                  <a:solidFill>
                    <a:srgbClr val="FF0000"/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Cambria" panose="02040503050406030204" pitchFamily="18" charset="0"/>
                <a:ea typeface="ＭＳ Ｐゴシック" pitchFamily="34" charset="-128"/>
              </a:rPr>
              <a:t>02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550CC9A-A49D-488B-9D22-91804AEB3338}"/>
              </a:ext>
            </a:extLst>
          </p:cNvPr>
          <p:cNvSpPr txBox="1"/>
          <p:nvPr/>
        </p:nvSpPr>
        <p:spPr>
          <a:xfrm>
            <a:off x="1543882" y="3624469"/>
            <a:ext cx="2504659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Work with the Central Bank of Nigeria (CBN) on:</a:t>
            </a:r>
          </a:p>
          <a:p>
            <a:pPr marL="742950" lvl="1" indent="-285750" algn="just">
              <a:buFont typeface="Wingdings" pitchFamily="2" charset="2"/>
              <a:buChar char="§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the conferment of liquid asset status on non-interest capital market products and</a:t>
            </a:r>
          </a:p>
          <a:p>
            <a:pPr marL="742950" lvl="1" indent="-285750" algn="just">
              <a:buFont typeface="Wingdings" pitchFamily="2" charset="2"/>
              <a:buChar char="§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the issuance of non-interest T-Bills, Bonds, CPs, BAs etc.</a:t>
            </a:r>
            <a:r>
              <a:rPr lang="en-US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F7CB542-A3D9-4B1C-ACB6-95844189B301}"/>
              </a:ext>
            </a:extLst>
          </p:cNvPr>
          <p:cNvSpPr txBox="1"/>
          <p:nvPr/>
        </p:nvSpPr>
        <p:spPr>
          <a:xfrm>
            <a:off x="4320210" y="1564621"/>
            <a:ext cx="90114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en-US" sz="3600" b="1" cap="all" dirty="0">
                <a:ln w="9000" cmpd="sng">
                  <a:solidFill>
                    <a:srgbClr val="609600"/>
                  </a:solidFill>
                  <a:prstDash val="solid"/>
                </a:ln>
                <a:solidFill>
                  <a:srgbClr val="609600"/>
                </a:solidFill>
                <a:effectLst>
                  <a:reflection blurRad="12700" stA="28000" endPos="45000" dist="1000" dir="5400000" sy="-100000" algn="bl" rotWithShape="0"/>
                </a:effectLst>
                <a:latin typeface="Cambria" panose="02040503050406030204" pitchFamily="18" charset="0"/>
                <a:ea typeface="ＭＳ Ｐゴシック" pitchFamily="34" charset="-128"/>
              </a:rPr>
              <a:t>03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096C959-0B82-40CD-9BDA-BAEE53204BBF}"/>
              </a:ext>
            </a:extLst>
          </p:cNvPr>
          <p:cNvSpPr txBox="1"/>
          <p:nvPr/>
        </p:nvSpPr>
        <p:spPr>
          <a:xfrm>
            <a:off x="5254486" y="1514385"/>
            <a:ext cx="256429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1400" dirty="0">
                <a:latin typeface="Arial" panose="020B0604020202020204" pitchFamily="34" charset="0"/>
              </a:rPr>
              <a:t>Consider other opportunities to actualize the Committee’s objectives</a:t>
            </a:r>
            <a:endParaRPr lang="en-GB" altLang="en-US" sz="1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400" dirty="0">
              <a:latin typeface="Arial" panose="020B0604020202020204" pitchFamily="34" charset="0"/>
            </a:endParaRP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3861A20F-9B1B-4BE9-B240-9AF0487687BE}"/>
              </a:ext>
            </a:extLst>
          </p:cNvPr>
          <p:cNvSpPr txBox="1">
            <a:spLocks/>
          </p:cNvSpPr>
          <p:nvPr/>
        </p:nvSpPr>
        <p:spPr>
          <a:xfrm>
            <a:off x="4358628" y="3411490"/>
            <a:ext cx="901147" cy="824741"/>
          </a:xfrm>
          <a:prstGeom prst="rect">
            <a:avLst/>
          </a:prstGeom>
          <a:effectLst/>
        </p:spPr>
        <p:txBody>
          <a:bodyPr anchor="ctr"/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en-US" altLang="en-US" b="1" cap="all" dirty="0">
                <a:ln w="9000" cmpd="sng">
                  <a:solidFill>
                    <a:srgbClr val="609600"/>
                  </a:solidFill>
                  <a:prstDash val="solid"/>
                </a:ln>
                <a:solidFill>
                  <a:srgbClr val="0070C0"/>
                </a:solidFill>
                <a:effectLst>
                  <a:reflection blurRad="12700" stA="28000" endPos="45000" dist="1000" dir="5400000" sy="-100000" algn="bl" rotWithShape="0"/>
                </a:effectLst>
                <a:latin typeface="Cambria" panose="02040503050406030204" pitchFamily="18" charset="0"/>
                <a:ea typeface="ＭＳ Ｐゴシック" pitchFamily="34" charset="-128"/>
              </a:rPr>
              <a:t>04</a:t>
            </a:r>
          </a:p>
        </p:txBody>
      </p:sp>
      <p:sp>
        <p:nvSpPr>
          <p:cNvPr id="17" name="Rectangle 12">
            <a:extLst>
              <a:ext uri="{FF2B5EF4-FFF2-40B4-BE49-F238E27FC236}">
                <a16:creationId xmlns:a16="http://schemas.microsoft.com/office/drawing/2014/main" id="{DD3EFBFE-A8F5-4477-83E8-3D370B475F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6675" y="3606861"/>
            <a:ext cx="3008313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dirty="0">
                <a:latin typeface="Arial" panose="020B0604020202020204" pitchFamily="34" charset="0"/>
              </a:rPr>
              <a:t>Create awareness; sensitize potential issuers of the alternative approach</a:t>
            </a:r>
          </a:p>
        </p:txBody>
      </p:sp>
    </p:spTree>
    <p:extLst>
      <p:ext uri="{BB962C8B-B14F-4D97-AF65-F5344CB8AC3E}">
        <p14:creationId xmlns:p14="http://schemas.microsoft.com/office/powerpoint/2010/main" val="1537170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8338"/>
            <a:ext cx="8229600" cy="709300"/>
          </a:xfrm>
        </p:spPr>
        <p:txBody>
          <a:bodyPr>
            <a:normAutofit/>
          </a:bodyPr>
          <a:lstStyle/>
          <a:p>
            <a:pPr algn="l"/>
            <a:r>
              <a:rPr lang="en-GB" sz="2000" b="1" dirty="0"/>
              <a:t>Terms of Reference </a:t>
            </a:r>
            <a:endParaRPr lang="en-US" sz="2000" b="1" dirty="0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1B42F27F-9EEF-4F43-84C4-0D0B9A2FA87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7209828"/>
              </p:ext>
            </p:extLst>
          </p:nvPr>
        </p:nvGraphicFramePr>
        <p:xfrm>
          <a:off x="457200" y="1417638"/>
          <a:ext cx="8196466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93124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8338"/>
            <a:ext cx="8229600" cy="709300"/>
          </a:xfrm>
        </p:spPr>
        <p:txBody>
          <a:bodyPr>
            <a:normAutofit/>
          </a:bodyPr>
          <a:lstStyle/>
          <a:p>
            <a:pPr algn="l"/>
            <a:r>
              <a:rPr lang="en-GB" sz="2000" b="1" dirty="0"/>
              <a:t>Major Milestones</a:t>
            </a:r>
            <a:endParaRPr lang="en-US" sz="2000" b="1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AD0FDD3-3333-4A28-BD9C-481C06D432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1600" dirty="0"/>
              <a:t>Through engagements with various stakeholders including the Debt Management Office, the Central Bank of Nigeria, the PENCOM, the FIRS, the NSE and the FMDQ, the following milestones have been recorded:</a:t>
            </a:r>
          </a:p>
          <a:p>
            <a:r>
              <a:rPr lang="en-US" sz="2000" b="1" dirty="0"/>
              <a:t>SUKUK</a:t>
            </a:r>
          </a:p>
          <a:p>
            <a:pPr lvl="1" algn="just"/>
            <a:r>
              <a:rPr lang="en-US" sz="1800" dirty="0"/>
              <a:t>The First sovereign sukuk was issued in 2017 and two issuances have followed</a:t>
            </a:r>
          </a:p>
          <a:p>
            <a:pPr lvl="1" algn="just"/>
            <a:r>
              <a:rPr lang="en-US" sz="1800" dirty="0"/>
              <a:t>The Stock Exchanges created rules for listing of sukuk and all the sovereign sukuk have been listed</a:t>
            </a:r>
          </a:p>
          <a:p>
            <a:pPr lvl="1" algn="just"/>
            <a:r>
              <a:rPr lang="en-US" sz="1800" dirty="0"/>
              <a:t>A sukuk market is taking shape and yield curve has been established </a:t>
            </a:r>
          </a:p>
          <a:p>
            <a:pPr lvl="1" algn="just"/>
            <a:r>
              <a:rPr lang="en-US" sz="1800" dirty="0"/>
              <a:t>A flurry of activities have been created around the non-interest capital market as seen from the launching of new sharia –compliant funds to piggy-back on the sukuk</a:t>
            </a:r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8611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8338"/>
            <a:ext cx="8229600" cy="709300"/>
          </a:xfrm>
        </p:spPr>
        <p:txBody>
          <a:bodyPr>
            <a:normAutofit/>
          </a:bodyPr>
          <a:lstStyle/>
          <a:p>
            <a:pPr algn="l"/>
            <a:r>
              <a:rPr lang="en-GB" sz="2000" b="1" dirty="0"/>
              <a:t>Major Milestones</a:t>
            </a:r>
            <a:endParaRPr lang="en-US" sz="2000" b="1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AD0FDD3-3333-4A28-BD9C-481C06D432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sz="2400" b="1" dirty="0"/>
              <a:t>PENCOM</a:t>
            </a:r>
          </a:p>
          <a:p>
            <a:pPr marL="457200" lvl="1" indent="0">
              <a:buNone/>
            </a:pPr>
            <a:endParaRPr lang="en-US" sz="1600" b="1" dirty="0"/>
          </a:p>
          <a:p>
            <a:pPr lvl="1" algn="just"/>
            <a:r>
              <a:rPr lang="en-US" sz="2400" dirty="0"/>
              <a:t>The PENCOM amended its rules to allow PFAs invest in sukuk and other non-interest instruments</a:t>
            </a:r>
          </a:p>
          <a:p>
            <a:pPr lvl="1" algn="just"/>
            <a:r>
              <a:rPr lang="en-US" sz="2400" dirty="0"/>
              <a:t>The PENCOM has amended its guidelines to allow creation of Fund VI which is a dedicated non-interest Retirement Savings Account</a:t>
            </a:r>
          </a:p>
          <a:p>
            <a:pPr lvl="1" algn="just"/>
            <a:r>
              <a:rPr lang="en-US" sz="2400" dirty="0"/>
              <a:t>PENCOM is in the process of creating implementation framework for the guidelines </a:t>
            </a:r>
          </a:p>
          <a:p>
            <a:pPr lvl="1"/>
            <a:endParaRPr lang="en-US" sz="1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8848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8338"/>
            <a:ext cx="8229600" cy="709300"/>
          </a:xfrm>
        </p:spPr>
        <p:txBody>
          <a:bodyPr>
            <a:normAutofit/>
          </a:bodyPr>
          <a:lstStyle/>
          <a:p>
            <a:pPr algn="l"/>
            <a:r>
              <a:rPr lang="en-GB" sz="2000" b="1" dirty="0"/>
              <a:t>Major Milestones</a:t>
            </a:r>
            <a:endParaRPr lang="en-US" sz="2000" b="1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AD0FDD3-3333-4A28-BD9C-481C06D432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sz="2400" b="1" dirty="0"/>
              <a:t>CENTRAL BANK OF NIGERIA</a:t>
            </a:r>
          </a:p>
          <a:p>
            <a:pPr marL="457200" lvl="1" indent="0">
              <a:buNone/>
            </a:pPr>
            <a:endParaRPr lang="en-US" sz="1600" dirty="0"/>
          </a:p>
          <a:p>
            <a:pPr lvl="1"/>
            <a:r>
              <a:rPr lang="en-US" sz="2000" dirty="0"/>
              <a:t>The Central Bank of Nigeria through the Financial Regulatory Council approved and issued certificate of sharia compliance to the 3 FGN sukuk</a:t>
            </a:r>
          </a:p>
          <a:p>
            <a:pPr lvl="1"/>
            <a:r>
              <a:rPr lang="en-US" sz="2000" dirty="0"/>
              <a:t>The Central Bank of Nigeria granted liquidity status to the 3 sukuk</a:t>
            </a:r>
          </a:p>
          <a:p>
            <a:pPr lvl="1"/>
            <a:endParaRPr lang="en-US" sz="1600" dirty="0"/>
          </a:p>
          <a:p>
            <a:pPr marL="457200" lvl="1" indent="0">
              <a:buNone/>
            </a:pPr>
            <a:r>
              <a:rPr lang="en-US" b="1" dirty="0"/>
              <a:t>FIRS</a:t>
            </a:r>
          </a:p>
          <a:p>
            <a:pPr lvl="1"/>
            <a:r>
              <a:rPr lang="en-US" sz="2000" dirty="0"/>
              <a:t>The FIRS issued tax neutrality letter in respect of the sukuk</a:t>
            </a:r>
          </a:p>
          <a:p>
            <a:pPr lvl="1"/>
            <a:r>
              <a:rPr lang="en-US" sz="2000" dirty="0"/>
              <a:t>The sukuk are thus treated in the same manner as a conventional FGN bond for tax purposes</a:t>
            </a:r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0205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8338"/>
            <a:ext cx="8229600" cy="709300"/>
          </a:xfrm>
        </p:spPr>
        <p:txBody>
          <a:bodyPr>
            <a:normAutofit/>
          </a:bodyPr>
          <a:lstStyle/>
          <a:p>
            <a:pPr algn="l"/>
            <a:r>
              <a:rPr lang="en-GB" sz="2000" b="1" dirty="0"/>
              <a:t>Next Steps</a:t>
            </a:r>
            <a:endParaRPr lang="en-US" sz="2000" b="1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AD0FDD3-3333-4A28-BD9C-481C06D432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Continuous engagement with the Debt Management Office and other stakeholders to make Sukuk Issuance mainstream through for instance, release of an Issuance Calendar </a:t>
            </a:r>
          </a:p>
          <a:p>
            <a:r>
              <a:rPr lang="en-US" sz="2000" dirty="0"/>
              <a:t>Continuous Engagement with Debt Management Office and the Central Bank of Nigeria on issuance of non-interest short term liquidity instruments</a:t>
            </a:r>
          </a:p>
          <a:p>
            <a:r>
              <a:rPr lang="en-US" sz="2000" dirty="0"/>
              <a:t>Continuous engagement with the PENCOM on the release of implementation guidelines for Fund VI</a:t>
            </a:r>
          </a:p>
          <a:p>
            <a:r>
              <a:rPr lang="en-US" sz="2000" dirty="0"/>
              <a:t>Continuous engagement with the FIRS on the release of tax circular for non-interest instruments</a:t>
            </a:r>
          </a:p>
          <a:p>
            <a:r>
              <a:rPr lang="en-US" sz="2000" dirty="0"/>
              <a:t>Continuous engagement with credible corporates entities on the issuance of a corporate sukuk</a:t>
            </a:r>
          </a:p>
          <a:p>
            <a:r>
              <a:rPr lang="en-US" sz="2000" dirty="0"/>
              <a:t>Creating awareness and education of non-interest instruments</a:t>
            </a:r>
          </a:p>
          <a:p>
            <a:endParaRPr lang="en-US" sz="2000" dirty="0"/>
          </a:p>
          <a:p>
            <a:endParaRPr lang="en-US" sz="20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5307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2421" y="2992273"/>
            <a:ext cx="6817057" cy="99287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b="1" i="1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7305147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CMC COMMITTEE PRESENTATION TEMPLATE.potx" id="{865C88FB-927F-4486-84DF-EDE2B4290B7A}" vid="{C9DE4359-8664-4C56-ABBA-2EFA38E7ACC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2018 CMC COMMITTEES' PRESENTATION TEMPLATE</Template>
  <TotalTime>1644</TotalTime>
  <Words>514</Words>
  <Application>Microsoft Office PowerPoint</Application>
  <PresentationFormat>On-screen Show (4:3)</PresentationFormat>
  <Paragraphs>55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ＭＳ Ｐゴシック</vt:lpstr>
      <vt:lpstr>Algerian</vt:lpstr>
      <vt:lpstr>Arial</vt:lpstr>
      <vt:lpstr>Arial Black</vt:lpstr>
      <vt:lpstr>Calibri</vt:lpstr>
      <vt:lpstr>Cambria</vt:lpstr>
      <vt:lpstr>Century Gothic</vt:lpstr>
      <vt:lpstr>Wingdings</vt:lpstr>
      <vt:lpstr>Office Theme</vt:lpstr>
      <vt:lpstr>CAPITAL MARKET COMMITTEE MEETING (AUGUST 2020) </vt:lpstr>
      <vt:lpstr>Background </vt:lpstr>
      <vt:lpstr>Terms of Reference </vt:lpstr>
      <vt:lpstr>Terms of Reference </vt:lpstr>
      <vt:lpstr>Major Milestones</vt:lpstr>
      <vt:lpstr>Major Milestones</vt:lpstr>
      <vt:lpstr>Major Milestones</vt:lpstr>
      <vt:lpstr>Next Steps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CAPITAL MARKET COMMITTEE MEETING</dc:title>
  <dc:creator>Akingbelure Folasade S.</dc:creator>
  <cp:lastModifiedBy>CMC Secretariat</cp:lastModifiedBy>
  <cp:revision>90</cp:revision>
  <dcterms:created xsi:type="dcterms:W3CDTF">2018-02-07T11:05:24Z</dcterms:created>
  <dcterms:modified xsi:type="dcterms:W3CDTF">2020-08-20T08:53:04Z</dcterms:modified>
</cp:coreProperties>
</file>