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2" r:id="rId3"/>
    <p:sldId id="266" r:id="rId4"/>
    <p:sldId id="267" r:id="rId5"/>
    <p:sldId id="268" r:id="rId6"/>
    <p:sldId id="269" r:id="rId7"/>
    <p:sldId id="270" r:id="rId8"/>
    <p:sldId id="274" r:id="rId9"/>
    <p:sldId id="277" r:id="rId10"/>
    <p:sldId id="276" r:id="rId11"/>
    <p:sldId id="278" r:id="rId12"/>
  </p:sldIdLst>
  <p:sldSz cx="9144000" cy="6858000" type="screen4x3"/>
  <p:notesSz cx="6881813"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58" autoAdjust="0"/>
    <p:restoredTop sz="94698" autoAdjust="0"/>
  </p:normalViewPr>
  <p:slideViewPr>
    <p:cSldViewPr snapToGrid="0" snapToObjects="1">
      <p:cViewPr varScale="1">
        <p:scale>
          <a:sx n="93" d="100"/>
          <a:sy n="93" d="100"/>
        </p:scale>
        <p:origin x="1040" y="2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FE9B834-338E-8540-B8AF-0EF387E84815}" type="datetimeFigureOut">
              <a:rPr lang="en-US" smtClean="0"/>
              <a:t>9/18/20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3074298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E9B834-338E-8540-B8AF-0EF387E84815}" type="datetimeFigureOut">
              <a:rPr lang="en-US" smtClean="0"/>
              <a:t>9/18/20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2621969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E9B834-338E-8540-B8AF-0EF387E84815}" type="datetimeFigureOut">
              <a:rPr lang="en-US" smtClean="0"/>
              <a:t>9/18/20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2751589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E9B834-338E-8540-B8AF-0EF387E84815}" type="datetimeFigureOut">
              <a:rPr lang="en-US" smtClean="0"/>
              <a:t>9/18/20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2901350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E9B834-338E-8540-B8AF-0EF387E84815}" type="datetimeFigureOut">
              <a:rPr lang="en-US" smtClean="0"/>
              <a:t>9/18/20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3051805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FE9B834-338E-8540-B8AF-0EF387E84815}" type="datetimeFigureOut">
              <a:rPr lang="en-US" smtClean="0"/>
              <a:t>9/18/20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1040087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FE9B834-338E-8540-B8AF-0EF387E84815}" type="datetimeFigureOut">
              <a:rPr lang="en-US" smtClean="0"/>
              <a:t>9/18/20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986144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FE9B834-338E-8540-B8AF-0EF387E84815}" type="datetimeFigureOut">
              <a:rPr lang="en-US" smtClean="0"/>
              <a:t>9/18/20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1519961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E9B834-338E-8540-B8AF-0EF387E84815}" type="datetimeFigureOut">
              <a:rPr lang="en-US" smtClean="0"/>
              <a:t>9/18/20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2820815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FE9B834-338E-8540-B8AF-0EF387E84815}" type="datetimeFigureOut">
              <a:rPr lang="en-US" smtClean="0"/>
              <a:t>9/18/20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1427298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FE9B834-338E-8540-B8AF-0EF387E84815}" type="datetimeFigureOut">
              <a:rPr lang="en-US" smtClean="0"/>
              <a:t>9/18/20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1815142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Century Gothic"/>
              </a:defRPr>
            </a:lvl1pPr>
          </a:lstStyle>
          <a:p>
            <a:fld id="{FFE9B834-338E-8540-B8AF-0EF387E84815}" type="datetimeFigureOut">
              <a:rPr lang="en-US" smtClean="0"/>
              <a:pPr/>
              <a:t>9/18/20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Century Gothic"/>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Century Gothic"/>
              </a:defRPr>
            </a:lvl1pPr>
          </a:lstStyle>
          <a:p>
            <a:fld id="{6B36B416-6026-264C-935D-12F1EDEC3F79}" type="slidenum">
              <a:rPr lang="en-US" smtClean="0"/>
              <a:pPr/>
              <a:t>‹#›</a:t>
            </a:fld>
            <a:endParaRPr lang="en-US" dirty="0"/>
          </a:p>
        </p:txBody>
      </p:sp>
    </p:spTree>
    <p:extLst>
      <p:ext uri="{BB962C8B-B14F-4D97-AF65-F5344CB8AC3E}">
        <p14:creationId xmlns:p14="http://schemas.microsoft.com/office/powerpoint/2010/main" val="42409976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Century Gothic"/>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Century Gothic"/>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Century Gothic"/>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Century Gothic"/>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Century Gothic"/>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Century Gothic"/>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6061" y="797047"/>
            <a:ext cx="9057939" cy="1142592"/>
          </a:xfrm>
        </p:spPr>
        <p:txBody>
          <a:bodyPr>
            <a:normAutofit fontScale="90000"/>
          </a:bodyPr>
          <a:lstStyle/>
          <a:p>
            <a:r>
              <a:rPr lang="en-US" sz="4000" dirty="0">
                <a:latin typeface="Arial Black" panose="020B0A04020102020204" pitchFamily="34" charset="0"/>
              </a:rPr>
              <a:t>2020 CAPITAL MARKET COMMITTEE (WEBINAR) MEETING</a:t>
            </a:r>
            <a:endParaRPr lang="en-US" sz="1800" dirty="0">
              <a:cs typeface="Century Gothic"/>
            </a:endParaRPr>
          </a:p>
        </p:txBody>
      </p:sp>
      <p:pic>
        <p:nvPicPr>
          <p:cNvPr id="4" name="Picture 3" descr="SecLogoHiDefCrestAloneWeb.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75420" y="2536081"/>
            <a:ext cx="3079219" cy="2728648"/>
          </a:xfrm>
          <a:prstGeom prst="rect">
            <a:avLst/>
          </a:prstGeom>
        </p:spPr>
      </p:pic>
      <p:sp>
        <p:nvSpPr>
          <p:cNvPr id="5" name="Title 1"/>
          <p:cNvSpPr txBox="1">
            <a:spLocks/>
          </p:cNvSpPr>
          <p:nvPr/>
        </p:nvSpPr>
        <p:spPr>
          <a:xfrm>
            <a:off x="785174" y="5470709"/>
            <a:ext cx="7659710" cy="809901"/>
          </a:xfrm>
          <a:prstGeom prst="rect">
            <a:avLst/>
          </a:prstGeom>
        </p:spPr>
        <p:txBody>
          <a:bodyPr vert="horz" lIns="91440" tIns="45720" rIns="91440" bIns="45720" rtlCol="0" anchor="ctr">
            <a:normAutofit fontScale="77500" lnSpcReduction="20000"/>
          </a:bodyPr>
          <a:lstStyle>
            <a:lvl1pPr algn="ctr" defTabSz="457200" rtl="0" eaLnBrk="1" latinLnBrk="0" hangingPunct="1">
              <a:spcBef>
                <a:spcPct val="0"/>
              </a:spcBef>
              <a:buNone/>
              <a:defRPr sz="4400" kern="1200">
                <a:solidFill>
                  <a:schemeClr val="tx1"/>
                </a:solidFill>
                <a:latin typeface="Century Gothic"/>
                <a:ea typeface="+mj-ea"/>
                <a:cs typeface="+mj-cs"/>
              </a:defRPr>
            </a:lvl1pPr>
          </a:lstStyle>
          <a:p>
            <a:r>
              <a:rPr lang="en-GB" sz="2400" dirty="0">
                <a:latin typeface="Algerian" panose="04020705040A02060702" pitchFamily="82" charset="0"/>
              </a:rPr>
              <a:t>Update by MS. DAISEY EKINEH                                                    Chairman Commodities Trading Ecosystem Implementation Committee</a:t>
            </a:r>
            <a:endParaRPr lang="en-US" sz="2400" dirty="0">
              <a:latin typeface="Algerian" panose="04020705040A02060702" pitchFamily="82" charset="0"/>
            </a:endParaRPr>
          </a:p>
        </p:txBody>
      </p:sp>
      <p:sp>
        <p:nvSpPr>
          <p:cNvPr id="7" name="TextBox 6"/>
          <p:cNvSpPr txBox="1"/>
          <p:nvPr/>
        </p:nvSpPr>
        <p:spPr>
          <a:xfrm>
            <a:off x="14348141" y="5690994"/>
            <a:ext cx="184666" cy="369332"/>
          </a:xfrm>
          <a:prstGeom prst="rect">
            <a:avLst/>
          </a:prstGeom>
          <a:noFill/>
        </p:spPr>
        <p:txBody>
          <a:bodyPr wrap="none" rtlCol="0">
            <a:spAutoFit/>
          </a:bodyPr>
          <a:lstStyle/>
          <a:p>
            <a:endParaRPr lang="en-US" dirty="0"/>
          </a:p>
        </p:txBody>
      </p:sp>
      <p:sp>
        <p:nvSpPr>
          <p:cNvPr id="3" name="TextBox 2">
            <a:extLst>
              <a:ext uri="{FF2B5EF4-FFF2-40B4-BE49-F238E27FC236}">
                <a16:creationId xmlns:a16="http://schemas.microsoft.com/office/drawing/2014/main" id="{E47FA96F-17D0-4B9F-8E60-2FA238707127}"/>
              </a:ext>
            </a:extLst>
          </p:cNvPr>
          <p:cNvSpPr txBox="1"/>
          <p:nvPr/>
        </p:nvSpPr>
        <p:spPr>
          <a:xfrm>
            <a:off x="2175154" y="2014345"/>
            <a:ext cx="4696690" cy="338554"/>
          </a:xfrm>
          <a:prstGeom prst="rect">
            <a:avLst/>
          </a:prstGeom>
          <a:noFill/>
        </p:spPr>
        <p:txBody>
          <a:bodyPr wrap="square" rtlCol="0">
            <a:spAutoFit/>
          </a:bodyPr>
          <a:lstStyle/>
          <a:p>
            <a:pPr algn="ctr"/>
            <a:r>
              <a:rPr lang="en-US" sz="1600" dirty="0">
                <a:latin typeface="Arial Black" panose="020B0A04020102020204" pitchFamily="34" charset="0"/>
              </a:rPr>
              <a:t>Thursday, August 20, 2020</a:t>
            </a:r>
            <a:endParaRPr lang="en-GB" sz="1600" dirty="0"/>
          </a:p>
        </p:txBody>
      </p:sp>
    </p:spTree>
    <p:extLst>
      <p:ext uri="{BB962C8B-B14F-4D97-AF65-F5344CB8AC3E}">
        <p14:creationId xmlns:p14="http://schemas.microsoft.com/office/powerpoint/2010/main" val="30537896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2EE16-9AEA-462B-A049-BD914A890AC6}"/>
              </a:ext>
            </a:extLst>
          </p:cNvPr>
          <p:cNvSpPr>
            <a:spLocks noGrp="1"/>
          </p:cNvSpPr>
          <p:nvPr>
            <p:ph type="title"/>
          </p:nvPr>
        </p:nvSpPr>
        <p:spPr>
          <a:xfrm>
            <a:off x="484909" y="761998"/>
            <a:ext cx="8229600" cy="439785"/>
          </a:xfrm>
        </p:spPr>
        <p:txBody>
          <a:bodyPr>
            <a:noAutofit/>
          </a:bodyPr>
          <a:lstStyle/>
          <a:p>
            <a:r>
              <a:rPr lang="en-US" sz="2400" b="1" dirty="0">
                <a:latin typeface="Arial Black" panose="020B0A04020102020204" pitchFamily="34" charset="0"/>
              </a:rPr>
              <a:t>ONGOING INITIATIVES</a:t>
            </a:r>
            <a:endParaRPr lang="en-GB" sz="2400" dirty="0">
              <a:latin typeface="Arial Black" panose="020B0A04020102020204" pitchFamily="34" charset="0"/>
            </a:endParaRPr>
          </a:p>
        </p:txBody>
      </p:sp>
      <p:sp>
        <p:nvSpPr>
          <p:cNvPr id="3" name="Content Placeholder 2">
            <a:extLst>
              <a:ext uri="{FF2B5EF4-FFF2-40B4-BE49-F238E27FC236}">
                <a16:creationId xmlns:a16="http://schemas.microsoft.com/office/drawing/2014/main" id="{F6A02E5E-33BD-42F2-93A2-F9C4ED4648F9}"/>
              </a:ext>
            </a:extLst>
          </p:cNvPr>
          <p:cNvSpPr txBox="1">
            <a:spLocks/>
          </p:cNvSpPr>
          <p:nvPr/>
        </p:nvSpPr>
        <p:spPr>
          <a:xfrm>
            <a:off x="304800" y="1382679"/>
            <a:ext cx="8478985" cy="5336771"/>
          </a:xfrm>
          <a:prstGeom prst="rect">
            <a:avLst/>
          </a:prstGeom>
        </p:spPr>
        <p:txBody>
          <a:bodyPr>
            <a:normAutofit/>
          </a:bodyPr>
          <a:lstStyle>
            <a:lvl1pPr marL="342900" indent="-342900" algn="l" defTabSz="457200" rtl="0" eaLnBrk="1" latinLnBrk="0" hangingPunct="1">
              <a:spcBef>
                <a:spcPct val="20000"/>
              </a:spcBef>
              <a:buFont typeface="Arial"/>
              <a:buChar char="•"/>
              <a:defRPr sz="3200" kern="1200">
                <a:solidFill>
                  <a:schemeClr val="tx1"/>
                </a:solidFill>
                <a:latin typeface="Century Gothic"/>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Century Gothic"/>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Century Gothic"/>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Century Gothic"/>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Century Gothic"/>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endParaRPr lang="en-GB" sz="2000" b="1" dirty="0">
              <a:solidFill>
                <a:schemeClr val="accent1">
                  <a:lumMod val="50000"/>
                </a:schemeClr>
              </a:solidFill>
              <a:latin typeface="Arial" panose="020B0604020202020204" pitchFamily="34" charset="0"/>
              <a:cs typeface="Arial" panose="020B0604020202020204" pitchFamily="34" charset="0"/>
            </a:endParaRPr>
          </a:p>
          <a:p>
            <a:pPr lvl="1" algn="just">
              <a:buFont typeface="Wingdings" panose="05000000000000000000" pitchFamily="2" charset="2"/>
              <a:buChar char="q"/>
            </a:pPr>
            <a:r>
              <a:rPr lang="en-GB" sz="1500" b="1" dirty="0">
                <a:latin typeface="Arial" panose="020B0604020202020204" pitchFamily="34" charset="0"/>
                <a:cs typeface="Arial" panose="020B0604020202020204" pitchFamily="34" charset="0"/>
              </a:rPr>
              <a:t>Virtual engagement with Executives of Governors’ Forum on potentials for transformation of the economy of some states through a thriving commodities ecosystem and delegation of land matters to relevant agencies.</a:t>
            </a:r>
          </a:p>
          <a:p>
            <a:pPr lvl="1" algn="just">
              <a:buFont typeface="Wingdings" panose="05000000000000000000" pitchFamily="2" charset="2"/>
              <a:buChar char="q"/>
            </a:pPr>
            <a:endParaRPr lang="en-GB" sz="1500" b="1" dirty="0">
              <a:latin typeface="Arial" panose="020B0604020202020204" pitchFamily="34" charset="0"/>
              <a:cs typeface="Arial" panose="020B0604020202020204" pitchFamily="34" charset="0"/>
            </a:endParaRPr>
          </a:p>
          <a:p>
            <a:pPr lvl="1" algn="just">
              <a:buFont typeface="Wingdings" panose="05000000000000000000" pitchFamily="2" charset="2"/>
              <a:buChar char="q"/>
            </a:pPr>
            <a:r>
              <a:rPr lang="en-GB" sz="1500" b="1" dirty="0">
                <a:latin typeface="Arial" panose="020B0604020202020204" pitchFamily="34" charset="0"/>
                <a:cs typeface="Arial" panose="020B0604020202020204" pitchFamily="34" charset="0"/>
              </a:rPr>
              <a:t>Development of certification system for collateral managers in collaboration with SON, IPAN and SGS. </a:t>
            </a:r>
          </a:p>
          <a:p>
            <a:pPr marL="457200" lvl="1" indent="0" algn="just">
              <a:buNone/>
            </a:pPr>
            <a:endParaRPr lang="en-GB" sz="1500" b="1" dirty="0">
              <a:latin typeface="Arial" panose="020B0604020202020204" pitchFamily="34" charset="0"/>
              <a:cs typeface="Arial" panose="020B0604020202020204" pitchFamily="34" charset="0"/>
            </a:endParaRPr>
          </a:p>
          <a:p>
            <a:pPr lvl="1" algn="just">
              <a:buFont typeface="Wingdings" panose="05000000000000000000" pitchFamily="2" charset="2"/>
              <a:buChar char="q"/>
            </a:pPr>
            <a:r>
              <a:rPr lang="en-GB" sz="1500" b="1" dirty="0">
                <a:latin typeface="Arial" panose="020B0604020202020204" pitchFamily="34" charset="0"/>
                <a:cs typeface="Arial" panose="020B0604020202020204" pitchFamily="34" charset="0"/>
              </a:rPr>
              <a:t>Engagement with BOA</a:t>
            </a:r>
            <a:r>
              <a:rPr lang="en-US" sz="1500" b="1" dirty="0">
                <a:latin typeface="Arial" panose="020B0604020202020204" pitchFamily="34" charset="0"/>
                <a:cs typeface="Arial" panose="020B0604020202020204" pitchFamily="34" charset="0"/>
              </a:rPr>
              <a:t>, NIRSAL and market operators</a:t>
            </a:r>
            <a:r>
              <a:rPr lang="en-US" sz="1500" b="1" dirty="0">
                <a:solidFill>
                  <a:srgbClr val="FF0000"/>
                </a:solidFill>
                <a:latin typeface="Arial" panose="020B0604020202020204" pitchFamily="34" charset="0"/>
                <a:cs typeface="Arial" panose="020B0604020202020204" pitchFamily="34" charset="0"/>
              </a:rPr>
              <a:t>  </a:t>
            </a:r>
            <a:r>
              <a:rPr lang="en-US" sz="1500" b="1" dirty="0">
                <a:latin typeface="Arial" panose="020B0604020202020204" pitchFamily="34" charset="0"/>
                <a:cs typeface="Arial" panose="020B0604020202020204" pitchFamily="34" charset="0"/>
              </a:rPr>
              <a:t>on</a:t>
            </a:r>
            <a:r>
              <a:rPr lang="en-GB" sz="1500" b="1" dirty="0">
                <a:latin typeface="Arial" panose="020B0604020202020204" pitchFamily="34" charset="0"/>
                <a:cs typeface="Arial" panose="020B0604020202020204" pitchFamily="34" charset="0"/>
              </a:rPr>
              <a:t> development of attractive Agric-based Instruments for investors.</a:t>
            </a:r>
          </a:p>
          <a:p>
            <a:pPr marL="457200" lvl="1" indent="0" algn="just">
              <a:buNone/>
            </a:pPr>
            <a:endParaRPr lang="en-GB" sz="1500" b="1" dirty="0">
              <a:latin typeface="Arial" panose="020B0604020202020204" pitchFamily="34" charset="0"/>
              <a:cs typeface="Arial" panose="020B0604020202020204" pitchFamily="34" charset="0"/>
            </a:endParaRPr>
          </a:p>
          <a:p>
            <a:pPr lvl="1" algn="just">
              <a:buFont typeface="Wingdings" panose="05000000000000000000" pitchFamily="2" charset="2"/>
              <a:buChar char="q"/>
            </a:pPr>
            <a:r>
              <a:rPr lang="en-GB" sz="1500" b="1" dirty="0">
                <a:latin typeface="Arial" panose="020B0604020202020204" pitchFamily="34" charset="0"/>
                <a:cs typeface="Arial" panose="020B0604020202020204" pitchFamily="34" charset="0"/>
              </a:rPr>
              <a:t>Considering the possibility of organising Webinars</a:t>
            </a:r>
          </a:p>
          <a:p>
            <a:pPr marL="457200" lvl="1" indent="0" algn="just">
              <a:buNone/>
            </a:pPr>
            <a:r>
              <a:rPr lang="en-GB" sz="1500" b="1" dirty="0">
                <a:latin typeface="Arial" panose="020B0604020202020204" pitchFamily="34" charset="0"/>
                <a:cs typeface="Arial" panose="020B0604020202020204" pitchFamily="34" charset="0"/>
              </a:rPr>
              <a:t>	</a:t>
            </a:r>
            <a:r>
              <a:rPr lang="en-GB" sz="1600" b="1" dirty="0">
                <a:latin typeface="Arial" panose="020B0604020202020204" pitchFamily="34" charset="0"/>
                <a:cs typeface="Arial" panose="020B0604020202020204" pitchFamily="34" charset="0"/>
              </a:rPr>
              <a:t> Proposed theme:</a:t>
            </a:r>
            <a:r>
              <a:rPr lang="en-GB" sz="1600" b="1" dirty="0">
                <a:solidFill>
                  <a:schemeClr val="tx2">
                    <a:lumMod val="60000"/>
                    <a:lumOff val="40000"/>
                  </a:schemeClr>
                </a:solidFill>
                <a:latin typeface="Arial" panose="020B0604020202020204" pitchFamily="34" charset="0"/>
                <a:cs typeface="Arial" panose="020B0604020202020204" pitchFamily="34" charset="0"/>
              </a:rPr>
              <a:t> 	</a:t>
            </a:r>
            <a:r>
              <a:rPr lang="en-GB" sz="1500" b="1" dirty="0">
                <a:latin typeface="Arial" panose="020B0604020202020204" pitchFamily="34" charset="0"/>
                <a:cs typeface="Arial" panose="020B0604020202020204" pitchFamily="34" charset="0"/>
              </a:rPr>
              <a:t>Strengthening the Commodities Ecosystem Post Covid-19</a:t>
            </a:r>
            <a:r>
              <a:rPr lang="en-US" sz="1500" b="1" dirty="0">
                <a:solidFill>
                  <a:srgbClr val="FF0000"/>
                </a:solidFill>
                <a:latin typeface="Arial" panose="020B0604020202020204" pitchFamily="34" charset="0"/>
                <a:cs typeface="Arial" panose="020B0604020202020204" pitchFamily="34" charset="0"/>
              </a:rPr>
              <a:t> </a:t>
            </a:r>
            <a:endParaRPr lang="en-GB" sz="1500" b="1" dirty="0">
              <a:latin typeface="Arial" panose="020B0604020202020204" pitchFamily="34" charset="0"/>
              <a:cs typeface="Arial" panose="020B0604020202020204" pitchFamily="34" charset="0"/>
            </a:endParaRPr>
          </a:p>
          <a:p>
            <a:pPr marL="457200" lvl="1" indent="0" algn="just">
              <a:buNone/>
            </a:pPr>
            <a:endParaRPr lang="en-GB" sz="1400" b="1" dirty="0">
              <a:latin typeface="Arial" panose="020B0604020202020204" pitchFamily="34" charset="0"/>
              <a:cs typeface="Arial" panose="020B0604020202020204" pitchFamily="34" charset="0"/>
            </a:endParaRPr>
          </a:p>
          <a:p>
            <a:pPr lvl="1" algn="just">
              <a:buFont typeface="Arial" panose="020B0604020202020204" pitchFamily="34" charset="0"/>
              <a:buChar char="•"/>
            </a:pPr>
            <a:endParaRPr lang="en-GB" sz="1400" b="1" dirty="0">
              <a:latin typeface="Arial" panose="020B0604020202020204" pitchFamily="34" charset="0"/>
              <a:cs typeface="Arial" panose="020B0604020202020204" pitchFamily="34" charset="0"/>
            </a:endParaRPr>
          </a:p>
          <a:p>
            <a:pPr marL="0" indent="0" algn="just">
              <a:buNone/>
            </a:pPr>
            <a:endParaRPr lang="en-GB" sz="200" dirty="0">
              <a:latin typeface="Arial Black" panose="020B0A04020102020204" pitchFamily="34" charset="0"/>
            </a:endParaRPr>
          </a:p>
        </p:txBody>
      </p:sp>
    </p:spTree>
    <p:extLst>
      <p:ext uri="{BB962C8B-B14F-4D97-AF65-F5344CB8AC3E}">
        <p14:creationId xmlns:p14="http://schemas.microsoft.com/office/powerpoint/2010/main" val="3756866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2EE16-9AEA-462B-A049-BD914A890AC6}"/>
              </a:ext>
            </a:extLst>
          </p:cNvPr>
          <p:cNvSpPr>
            <a:spLocks noGrp="1"/>
          </p:cNvSpPr>
          <p:nvPr>
            <p:ph type="title"/>
          </p:nvPr>
        </p:nvSpPr>
        <p:spPr>
          <a:xfrm>
            <a:off x="484909" y="761999"/>
            <a:ext cx="8229600" cy="498765"/>
          </a:xfrm>
        </p:spPr>
        <p:txBody>
          <a:bodyPr>
            <a:noAutofit/>
          </a:bodyPr>
          <a:lstStyle/>
          <a:p>
            <a:br>
              <a:rPr lang="en-US" sz="2400" b="1" dirty="0">
                <a:latin typeface="Arial Black" panose="020B0A04020102020204" pitchFamily="34" charset="0"/>
              </a:rPr>
            </a:br>
            <a:r>
              <a:rPr lang="en-US" sz="2400" b="1" dirty="0">
                <a:latin typeface="Arial Black" panose="020B0A04020102020204" pitchFamily="34" charset="0"/>
              </a:rPr>
              <a:t>CHALLENGES</a:t>
            </a:r>
            <a:br>
              <a:rPr lang="en-US" sz="2400" b="1" dirty="0">
                <a:latin typeface="Arial Black" panose="020B0A04020102020204" pitchFamily="34" charset="0"/>
              </a:rPr>
            </a:br>
            <a:endParaRPr lang="en-GB" sz="2400" dirty="0">
              <a:latin typeface="Arial Black" panose="020B0A04020102020204" pitchFamily="34" charset="0"/>
            </a:endParaRPr>
          </a:p>
        </p:txBody>
      </p:sp>
      <p:sp>
        <p:nvSpPr>
          <p:cNvPr id="3" name="Content Placeholder 2">
            <a:extLst>
              <a:ext uri="{FF2B5EF4-FFF2-40B4-BE49-F238E27FC236}">
                <a16:creationId xmlns:a16="http://schemas.microsoft.com/office/drawing/2014/main" id="{F6A02E5E-33BD-42F2-93A2-F9C4ED4648F9}"/>
              </a:ext>
            </a:extLst>
          </p:cNvPr>
          <p:cNvSpPr txBox="1">
            <a:spLocks/>
          </p:cNvSpPr>
          <p:nvPr/>
        </p:nvSpPr>
        <p:spPr>
          <a:xfrm>
            <a:off x="304800" y="1382679"/>
            <a:ext cx="8478985" cy="5336771"/>
          </a:xfrm>
          <a:prstGeom prst="rect">
            <a:avLst/>
          </a:prstGeom>
        </p:spPr>
        <p:txBody>
          <a:bodyPr>
            <a:normAutofit/>
          </a:bodyPr>
          <a:lstStyle>
            <a:lvl1pPr marL="342900" indent="-342900" algn="l" defTabSz="457200" rtl="0" eaLnBrk="1" latinLnBrk="0" hangingPunct="1">
              <a:spcBef>
                <a:spcPct val="20000"/>
              </a:spcBef>
              <a:buFont typeface="Arial"/>
              <a:buChar char="•"/>
              <a:defRPr sz="3200" kern="1200">
                <a:solidFill>
                  <a:schemeClr val="tx1"/>
                </a:solidFill>
                <a:latin typeface="Century Gothic"/>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Century Gothic"/>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Century Gothic"/>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Century Gothic"/>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Century Gothic"/>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endParaRPr lang="en-GB" sz="2000" b="1" dirty="0">
              <a:solidFill>
                <a:schemeClr val="accent1">
                  <a:lumMod val="50000"/>
                </a:schemeClr>
              </a:solidFill>
              <a:latin typeface="Arial" panose="020B0604020202020204" pitchFamily="34" charset="0"/>
              <a:cs typeface="Arial" panose="020B0604020202020204" pitchFamily="34" charset="0"/>
            </a:endParaRPr>
          </a:p>
          <a:p>
            <a:pPr algn="just">
              <a:buFont typeface="Wingdings" panose="05000000000000000000" pitchFamily="2" charset="2"/>
              <a:buChar char="q"/>
            </a:pPr>
            <a:r>
              <a:rPr lang="en-GB" sz="2000" b="1" dirty="0">
                <a:latin typeface="Arial" panose="020B0604020202020204" pitchFamily="34" charset="0"/>
                <a:cs typeface="Arial" panose="020B0604020202020204" pitchFamily="34" charset="0"/>
              </a:rPr>
              <a:t>The major challenge faced by the Implementation Committee has been the covid-19 pandemic and the resultant restrictions which negatively impacted the work of the Committee. </a:t>
            </a:r>
          </a:p>
          <a:p>
            <a:pPr marL="0" indent="0" algn="just">
              <a:buNone/>
            </a:pPr>
            <a:endParaRPr lang="en-GB" sz="2000" b="1" dirty="0">
              <a:latin typeface="Arial" panose="020B0604020202020204" pitchFamily="34" charset="0"/>
              <a:cs typeface="Arial" panose="020B0604020202020204" pitchFamily="34" charset="0"/>
            </a:endParaRPr>
          </a:p>
          <a:p>
            <a:pPr algn="just">
              <a:buFont typeface="Wingdings" panose="05000000000000000000" pitchFamily="2" charset="2"/>
              <a:buChar char="q"/>
            </a:pPr>
            <a:r>
              <a:rPr lang="en-GB" sz="2000" b="1" dirty="0">
                <a:latin typeface="Arial" panose="020B0604020202020204" pitchFamily="34" charset="0"/>
                <a:cs typeface="Arial" panose="020B0604020202020204" pitchFamily="34" charset="0"/>
              </a:rPr>
              <a:t>The Committee had planned some critical engagements immediately after the International Conference: </a:t>
            </a:r>
            <a:endParaRPr lang="en-GB" sz="1500" b="1" dirty="0">
              <a:latin typeface="Arial" panose="020B0604020202020204" pitchFamily="34" charset="0"/>
              <a:cs typeface="Arial" panose="020B0604020202020204" pitchFamily="34" charset="0"/>
            </a:endParaRPr>
          </a:p>
          <a:p>
            <a:pPr lvl="1" algn="just">
              <a:buFont typeface="Wingdings" panose="05000000000000000000" pitchFamily="2" charset="2"/>
              <a:buChar char="§"/>
            </a:pPr>
            <a:r>
              <a:rPr lang="en-GB" sz="1500" b="1" dirty="0">
                <a:latin typeface="Arial" panose="020B0604020202020204" pitchFamily="34" charset="0"/>
                <a:cs typeface="Arial" panose="020B0604020202020204" pitchFamily="34" charset="0"/>
              </a:rPr>
              <a:t>The Economic Advisory Council (EAC) with a view to mainstreaming the Commodities Market in the National Economic Plan.</a:t>
            </a:r>
          </a:p>
          <a:p>
            <a:pPr lvl="1" algn="just">
              <a:buFont typeface="Wingdings" panose="05000000000000000000" pitchFamily="2" charset="2"/>
              <a:buChar char="§"/>
            </a:pPr>
            <a:r>
              <a:rPr lang="en-GB" sz="1500" b="1" dirty="0">
                <a:latin typeface="Arial" panose="020B0604020202020204" pitchFamily="34" charset="0"/>
                <a:cs typeface="Arial" panose="020B0604020202020204" pitchFamily="34" charset="0"/>
              </a:rPr>
              <a:t>Geo-political Enlightenment stating with Ondo and Ekiti as pilot States.</a:t>
            </a:r>
          </a:p>
          <a:p>
            <a:pPr marL="457200" lvl="1" indent="0" algn="just">
              <a:buNone/>
            </a:pPr>
            <a:endParaRPr lang="en-GB" sz="1400" b="1" dirty="0">
              <a:latin typeface="Arial" panose="020B0604020202020204" pitchFamily="34" charset="0"/>
              <a:cs typeface="Arial" panose="020B0604020202020204" pitchFamily="34" charset="0"/>
            </a:endParaRPr>
          </a:p>
          <a:p>
            <a:pPr marL="0" indent="0" algn="just">
              <a:buNone/>
            </a:pPr>
            <a:endParaRPr lang="en-GB" sz="1500" b="1" dirty="0">
              <a:latin typeface="Arial" panose="020B0604020202020204" pitchFamily="34" charset="0"/>
              <a:cs typeface="Arial" panose="020B0604020202020204" pitchFamily="34" charset="0"/>
            </a:endParaRPr>
          </a:p>
          <a:p>
            <a:pPr marL="457200" lvl="1" indent="0" algn="just">
              <a:buNone/>
            </a:pPr>
            <a:endParaRPr lang="en-GB" sz="1400" b="1" dirty="0">
              <a:latin typeface="Arial" panose="020B0604020202020204" pitchFamily="34" charset="0"/>
              <a:cs typeface="Arial" panose="020B0604020202020204" pitchFamily="34" charset="0"/>
            </a:endParaRPr>
          </a:p>
          <a:p>
            <a:pPr lvl="1" algn="just">
              <a:buFont typeface="Arial" panose="020B0604020202020204" pitchFamily="34" charset="0"/>
              <a:buChar char="•"/>
            </a:pPr>
            <a:endParaRPr lang="en-GB" sz="1400" b="1" dirty="0">
              <a:latin typeface="Arial" panose="020B0604020202020204" pitchFamily="34" charset="0"/>
              <a:cs typeface="Arial" panose="020B0604020202020204" pitchFamily="34" charset="0"/>
            </a:endParaRPr>
          </a:p>
          <a:p>
            <a:pPr marL="0" indent="0" algn="just">
              <a:buNone/>
            </a:pPr>
            <a:endParaRPr lang="en-GB" sz="200" dirty="0">
              <a:latin typeface="Arial Black" panose="020B0A04020102020204" pitchFamily="34" charset="0"/>
            </a:endParaRPr>
          </a:p>
        </p:txBody>
      </p:sp>
    </p:spTree>
    <p:extLst>
      <p:ext uri="{BB962C8B-B14F-4D97-AF65-F5344CB8AC3E}">
        <p14:creationId xmlns:p14="http://schemas.microsoft.com/office/powerpoint/2010/main" val="2629107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68CC658C-C91B-420D-A547-A3B6DA1C07A6}"/>
              </a:ext>
            </a:extLst>
          </p:cNvPr>
          <p:cNvSpPr txBox="1">
            <a:spLocks/>
          </p:cNvSpPr>
          <p:nvPr/>
        </p:nvSpPr>
        <p:spPr>
          <a:xfrm>
            <a:off x="304800" y="1438099"/>
            <a:ext cx="8478985" cy="5336771"/>
          </a:xfrm>
          <a:prstGeom prst="rect">
            <a:avLst/>
          </a:prstGeom>
        </p:spPr>
        <p:txBody>
          <a:bodyPr>
            <a:normAutofit/>
          </a:bodyPr>
          <a:lstStyle>
            <a:lvl1pPr marL="342900" indent="-342900" algn="l" defTabSz="457200" rtl="0" eaLnBrk="1" latinLnBrk="0" hangingPunct="1">
              <a:spcBef>
                <a:spcPct val="20000"/>
              </a:spcBef>
              <a:buFont typeface="Arial"/>
              <a:buChar char="•"/>
              <a:defRPr sz="3200" kern="1200">
                <a:solidFill>
                  <a:schemeClr val="tx1"/>
                </a:solidFill>
                <a:latin typeface="Century Gothic"/>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Century Gothic"/>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Century Gothic"/>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Century Gothic"/>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Century Gothic"/>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GB" sz="1800" b="1" dirty="0">
                <a:solidFill>
                  <a:schemeClr val="accent1">
                    <a:lumMod val="50000"/>
                  </a:schemeClr>
                </a:solidFill>
                <a:latin typeface="Arial" panose="020B0604020202020204" pitchFamily="34" charset="0"/>
                <a:cs typeface="Arial" panose="020B0604020202020204" pitchFamily="34" charset="0"/>
              </a:rPr>
              <a:t>1.0</a:t>
            </a:r>
            <a:r>
              <a:rPr lang="en-GB" sz="1800" b="1" dirty="0">
                <a:latin typeface="Arial" panose="020B0604020202020204" pitchFamily="34" charset="0"/>
                <a:cs typeface="Arial" panose="020B0604020202020204" pitchFamily="34" charset="0"/>
              </a:rPr>
              <a:t> </a:t>
            </a:r>
            <a:r>
              <a:rPr lang="en-US" sz="2000" b="1" dirty="0">
                <a:solidFill>
                  <a:schemeClr val="accent1">
                    <a:lumMod val="50000"/>
                  </a:schemeClr>
                </a:solidFill>
                <a:latin typeface="Arial" panose="020B0604020202020204" pitchFamily="34" charset="0"/>
                <a:cs typeface="Arial" panose="020B0604020202020204" pitchFamily="34" charset="0"/>
              </a:rPr>
              <a:t>INTERNATIONAL</a:t>
            </a:r>
            <a:r>
              <a:rPr lang="en-US" sz="1800" b="1" dirty="0">
                <a:solidFill>
                  <a:schemeClr val="accent1">
                    <a:lumMod val="50000"/>
                  </a:schemeClr>
                </a:solidFill>
                <a:latin typeface="Arial" panose="020B0604020202020204" pitchFamily="34" charset="0"/>
                <a:cs typeface="Arial" panose="020B0604020202020204" pitchFamily="34" charset="0"/>
              </a:rPr>
              <a:t> </a:t>
            </a:r>
            <a:r>
              <a:rPr lang="en-US" sz="2000" b="1" dirty="0">
                <a:solidFill>
                  <a:schemeClr val="accent1">
                    <a:lumMod val="50000"/>
                  </a:schemeClr>
                </a:solidFill>
                <a:latin typeface="Arial" panose="020B0604020202020204" pitchFamily="34" charset="0"/>
                <a:cs typeface="Arial" panose="020B0604020202020204" pitchFamily="34" charset="0"/>
              </a:rPr>
              <a:t>CONFERENCE</a:t>
            </a:r>
            <a:r>
              <a:rPr lang="en-US" sz="1800" b="1" dirty="0">
                <a:solidFill>
                  <a:schemeClr val="accent1">
                    <a:lumMod val="50000"/>
                  </a:schemeClr>
                </a:solidFill>
                <a:latin typeface="Arial" panose="020B0604020202020204" pitchFamily="34" charset="0"/>
                <a:cs typeface="Arial" panose="020B0604020202020204" pitchFamily="34" charset="0"/>
              </a:rPr>
              <a:t> ON THE NIGERIAN COMMODITIES MARKET (ICNCM2020)</a:t>
            </a:r>
          </a:p>
          <a:p>
            <a:pPr marL="0" indent="0" algn="just">
              <a:buNone/>
            </a:pPr>
            <a:r>
              <a:rPr lang="en-GB" sz="1800" dirty="0">
                <a:latin typeface="Arial" panose="020B0604020202020204" pitchFamily="34" charset="0"/>
                <a:cs typeface="Arial" panose="020B0604020202020204" pitchFamily="34" charset="0"/>
              </a:rPr>
              <a:t>International Conference on the Nigerian Commodities Market was successfully held from March 16 – 17, 2020 in Abuja.</a:t>
            </a:r>
          </a:p>
          <a:p>
            <a:pPr marL="0" indent="0" algn="just">
              <a:buNone/>
            </a:pPr>
            <a:r>
              <a:rPr lang="en-GB" sz="1800" dirty="0">
                <a:latin typeface="Arial" panose="020B0604020202020204" pitchFamily="34" charset="0"/>
                <a:cs typeface="Arial" panose="020B0604020202020204" pitchFamily="34" charset="0"/>
              </a:rPr>
              <a:t>The Conference provided a forum for stakeholders and subject matter experts to share their knowledge and experience, in order to identify practical steps that would ensure the potentials of the ecosystem are fully maximized to contribute to the growth of the Nigerian economy.</a:t>
            </a:r>
          </a:p>
          <a:p>
            <a:pPr marL="0" indent="0" algn="just">
              <a:buNone/>
            </a:pPr>
            <a:endParaRPr lang="en-GB" sz="1200" b="1" dirty="0">
              <a:latin typeface="Arial" panose="020B0604020202020204" pitchFamily="34" charset="0"/>
              <a:cs typeface="Arial" panose="020B0604020202020204" pitchFamily="34" charset="0"/>
            </a:endParaRPr>
          </a:p>
          <a:p>
            <a:pPr marL="0" indent="0" algn="just">
              <a:buNone/>
            </a:pPr>
            <a:r>
              <a:rPr lang="en-GB" sz="1900" b="1" dirty="0">
                <a:latin typeface="Arial Black" panose="020B0A04020102020204" pitchFamily="34" charset="0"/>
                <a:cs typeface="Arial" panose="020B0604020202020204" pitchFamily="34" charset="0"/>
              </a:rPr>
              <a:t>The Conference Communiqué as well as key recommendations proposed for the revamp of the ecosystem have since been forwarded to the Honourable Minister of Finance, Budget &amp; National Planning.</a:t>
            </a:r>
            <a:endParaRPr lang="en-GB" sz="1800" b="1" dirty="0">
              <a:latin typeface="Arial Black" panose="020B0A04020102020204" pitchFamily="34" charset="0"/>
            </a:endParaRPr>
          </a:p>
          <a:p>
            <a:pPr marL="0" indent="0" algn="just">
              <a:buNone/>
            </a:pPr>
            <a:r>
              <a:rPr lang="en-GB" sz="1800" b="1" dirty="0">
                <a:solidFill>
                  <a:schemeClr val="accent1">
                    <a:lumMod val="50000"/>
                  </a:schemeClr>
                </a:solidFill>
                <a:latin typeface="Arial Black" panose="020B0A04020102020204" pitchFamily="34" charset="0"/>
              </a:rPr>
              <a:t>Some of the major recommendations adopted at the Conference include:</a:t>
            </a:r>
          </a:p>
          <a:p>
            <a:pPr marL="0" indent="0" algn="just">
              <a:buNone/>
            </a:pPr>
            <a:endParaRPr lang="en-GB" sz="200" dirty="0">
              <a:latin typeface="Arial Black" panose="020B0A04020102020204" pitchFamily="34" charset="0"/>
            </a:endParaRPr>
          </a:p>
        </p:txBody>
      </p:sp>
      <p:sp>
        <p:nvSpPr>
          <p:cNvPr id="11" name="Title 1">
            <a:extLst>
              <a:ext uri="{FF2B5EF4-FFF2-40B4-BE49-F238E27FC236}">
                <a16:creationId xmlns:a16="http://schemas.microsoft.com/office/drawing/2014/main" id="{F579B8D1-F98F-4908-9972-59E824257AFA}"/>
              </a:ext>
            </a:extLst>
          </p:cNvPr>
          <p:cNvSpPr txBox="1">
            <a:spLocks/>
          </p:cNvSpPr>
          <p:nvPr/>
        </p:nvSpPr>
        <p:spPr>
          <a:xfrm>
            <a:off x="554185" y="754523"/>
            <a:ext cx="8229600" cy="630932"/>
          </a:xfrm>
          <a:prstGeom prst="rect">
            <a:avLst/>
          </a:prstGeom>
        </p:spPr>
        <p:txBody>
          <a:bodyPr>
            <a:normAutofit/>
          </a:bodyPr>
          <a:lstStyle>
            <a:lvl1pPr algn="ctr" defTabSz="457200" rtl="0" eaLnBrk="1" latinLnBrk="0" hangingPunct="1">
              <a:spcBef>
                <a:spcPct val="0"/>
              </a:spcBef>
              <a:buNone/>
              <a:defRPr sz="4400" kern="1200">
                <a:solidFill>
                  <a:schemeClr val="tx1"/>
                </a:solidFill>
                <a:latin typeface="Century Gothic"/>
                <a:ea typeface="+mj-ea"/>
                <a:cs typeface="+mj-cs"/>
              </a:defRPr>
            </a:lvl1pPr>
          </a:lstStyle>
          <a:p>
            <a:r>
              <a:rPr lang="en-US" sz="2400" b="1" dirty="0">
                <a:latin typeface="Arial Black" panose="020B0A04020102020204" pitchFamily="34" charset="0"/>
              </a:rPr>
              <a:t>MAJOR PROGRESS SINCE LAST CMC</a:t>
            </a:r>
          </a:p>
        </p:txBody>
      </p:sp>
    </p:spTree>
    <p:extLst>
      <p:ext uri="{BB962C8B-B14F-4D97-AF65-F5344CB8AC3E}">
        <p14:creationId xmlns:p14="http://schemas.microsoft.com/office/powerpoint/2010/main" val="3898184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2EE16-9AEA-462B-A049-BD914A890AC6}"/>
              </a:ext>
            </a:extLst>
          </p:cNvPr>
          <p:cNvSpPr>
            <a:spLocks noGrp="1"/>
          </p:cNvSpPr>
          <p:nvPr>
            <p:ph type="title"/>
          </p:nvPr>
        </p:nvSpPr>
        <p:spPr>
          <a:xfrm>
            <a:off x="484909" y="761999"/>
            <a:ext cx="8229600" cy="498765"/>
          </a:xfrm>
        </p:spPr>
        <p:txBody>
          <a:bodyPr>
            <a:noAutofit/>
          </a:bodyPr>
          <a:lstStyle/>
          <a:p>
            <a:br>
              <a:rPr lang="en-US" sz="2400" b="1" dirty="0">
                <a:latin typeface="Arial Black" panose="020B0A04020102020204" pitchFamily="34" charset="0"/>
              </a:rPr>
            </a:br>
            <a:r>
              <a:rPr lang="en-US" sz="2400" b="1" dirty="0">
                <a:latin typeface="Arial Black" panose="020B0A04020102020204" pitchFamily="34" charset="0"/>
              </a:rPr>
              <a:t>MAJOR PROGRESS SINCE LAST CMC</a:t>
            </a:r>
            <a:br>
              <a:rPr lang="en-US" sz="2400" b="1" dirty="0">
                <a:latin typeface="Arial Black" panose="020B0A04020102020204" pitchFamily="34" charset="0"/>
              </a:rPr>
            </a:br>
            <a:endParaRPr lang="en-GB" sz="2400" dirty="0">
              <a:latin typeface="Arial Black" panose="020B0A04020102020204" pitchFamily="34" charset="0"/>
            </a:endParaRPr>
          </a:p>
        </p:txBody>
      </p:sp>
      <p:graphicFrame>
        <p:nvGraphicFramePr>
          <p:cNvPr id="4" name="Table 4">
            <a:extLst>
              <a:ext uri="{FF2B5EF4-FFF2-40B4-BE49-F238E27FC236}">
                <a16:creationId xmlns:a16="http://schemas.microsoft.com/office/drawing/2014/main" id="{1CABCBD1-7BAF-47DB-8691-FC01B61DD7CD}"/>
              </a:ext>
            </a:extLst>
          </p:cNvPr>
          <p:cNvGraphicFramePr>
            <a:graphicFrameLocks noGrp="1"/>
          </p:cNvGraphicFramePr>
          <p:nvPr>
            <p:extLst>
              <p:ext uri="{D42A27DB-BD31-4B8C-83A1-F6EECF244321}">
                <p14:modId xmlns:p14="http://schemas.microsoft.com/office/powerpoint/2010/main" val="535817770"/>
              </p:ext>
            </p:extLst>
          </p:nvPr>
        </p:nvGraphicFramePr>
        <p:xfrm>
          <a:off x="-181527" y="1408247"/>
          <a:ext cx="8229600" cy="4846320"/>
        </p:xfrm>
        <a:graphic>
          <a:graphicData uri="http://schemas.openxmlformats.org/drawingml/2006/table">
            <a:tbl>
              <a:tblPr firstRow="1" bandRow="1">
                <a:tableStyleId>{69CF1AB2-1976-4502-BF36-3FF5EA218861}</a:tableStyleId>
              </a:tblPr>
              <a:tblGrid>
                <a:gridCol w="471055">
                  <a:extLst>
                    <a:ext uri="{9D8B030D-6E8A-4147-A177-3AD203B41FA5}">
                      <a16:colId xmlns:a16="http://schemas.microsoft.com/office/drawing/2014/main" val="1831612646"/>
                    </a:ext>
                  </a:extLst>
                </a:gridCol>
                <a:gridCol w="3435927">
                  <a:extLst>
                    <a:ext uri="{9D8B030D-6E8A-4147-A177-3AD203B41FA5}">
                      <a16:colId xmlns:a16="http://schemas.microsoft.com/office/drawing/2014/main" val="1611179128"/>
                    </a:ext>
                  </a:extLst>
                </a:gridCol>
                <a:gridCol w="2784764">
                  <a:extLst>
                    <a:ext uri="{9D8B030D-6E8A-4147-A177-3AD203B41FA5}">
                      <a16:colId xmlns:a16="http://schemas.microsoft.com/office/drawing/2014/main" val="2870977917"/>
                    </a:ext>
                  </a:extLst>
                </a:gridCol>
                <a:gridCol w="1537854">
                  <a:extLst>
                    <a:ext uri="{9D8B030D-6E8A-4147-A177-3AD203B41FA5}">
                      <a16:colId xmlns:a16="http://schemas.microsoft.com/office/drawing/2014/main" val="2720558897"/>
                    </a:ext>
                  </a:extLst>
                </a:gridCol>
              </a:tblGrid>
              <a:tr h="370840">
                <a:tc>
                  <a:txBody>
                    <a:bodyPr/>
                    <a:lstStyle/>
                    <a:p>
                      <a:endParaRPr lang="en-GB" sz="900" dirty="0">
                        <a:solidFill>
                          <a:schemeClr val="bg1"/>
                        </a:solidFill>
                        <a:latin typeface="Arial Black" panose="020B0A04020102020204" pitchFamily="34" charset="0"/>
                      </a:endParaRPr>
                    </a:p>
                    <a:p>
                      <a:r>
                        <a:rPr lang="en-GB" sz="1200" dirty="0">
                          <a:solidFill>
                            <a:schemeClr val="bg1"/>
                          </a:solidFill>
                          <a:latin typeface="Arial Black" panose="020B0A04020102020204" pitchFamily="34" charset="0"/>
                        </a:rPr>
                        <a:t>S/N</a:t>
                      </a:r>
                    </a:p>
                  </a:txBody>
                  <a:tcPr>
                    <a:solidFill>
                      <a:schemeClr val="accent1">
                        <a:lumMod val="75000"/>
                      </a:schemeClr>
                    </a:solidFill>
                  </a:tcPr>
                </a:tc>
                <a:tc>
                  <a:txBody>
                    <a:bodyPr/>
                    <a:lstStyle/>
                    <a:p>
                      <a:r>
                        <a:rPr lang="en-GB" sz="1500" dirty="0">
                          <a:solidFill>
                            <a:schemeClr val="bg1"/>
                          </a:solidFill>
                          <a:latin typeface="Arial Black" panose="020B0A04020102020204" pitchFamily="34" charset="0"/>
                        </a:rPr>
                        <a:t>RESOLUTIONS FROM COMMUNIQUE</a:t>
                      </a:r>
                    </a:p>
                  </a:txBody>
                  <a:tcPr>
                    <a:solidFill>
                      <a:schemeClr val="accent1">
                        <a:lumMod val="75000"/>
                      </a:schemeClr>
                    </a:solidFill>
                  </a:tcPr>
                </a:tc>
                <a:tc>
                  <a:txBody>
                    <a:bodyPr/>
                    <a:lstStyle/>
                    <a:p>
                      <a:r>
                        <a:rPr lang="en-GB" sz="1500" dirty="0">
                          <a:solidFill>
                            <a:schemeClr val="bg1"/>
                          </a:solidFill>
                          <a:latin typeface="Arial Black" panose="020B0A04020102020204" pitchFamily="34" charset="0"/>
                        </a:rPr>
                        <a:t>PROPOSED ACTION ITEMS</a:t>
                      </a:r>
                    </a:p>
                  </a:txBody>
                  <a:tcPr>
                    <a:solidFill>
                      <a:schemeClr val="accent1">
                        <a:lumMod val="75000"/>
                      </a:schemeClr>
                    </a:solidFill>
                  </a:tcPr>
                </a:tc>
                <a:tc>
                  <a:txBody>
                    <a:bodyPr/>
                    <a:lstStyle/>
                    <a:p>
                      <a:r>
                        <a:rPr lang="en-GB" sz="1500" dirty="0">
                          <a:solidFill>
                            <a:schemeClr val="bg1"/>
                          </a:solidFill>
                          <a:latin typeface="Arial Black" panose="020B0A04020102020204" pitchFamily="34" charset="0"/>
                        </a:rPr>
                        <a:t>OWNERSHIP</a:t>
                      </a:r>
                    </a:p>
                  </a:txBody>
                  <a:tcPr>
                    <a:solidFill>
                      <a:schemeClr val="accent1">
                        <a:lumMod val="75000"/>
                      </a:schemeClr>
                    </a:solidFill>
                  </a:tcPr>
                </a:tc>
                <a:extLst>
                  <a:ext uri="{0D108BD9-81ED-4DB2-BD59-A6C34878D82A}">
                    <a16:rowId xmlns:a16="http://schemas.microsoft.com/office/drawing/2014/main" val="39110603"/>
                  </a:ext>
                </a:extLst>
              </a:tr>
              <a:tr h="370840">
                <a:tc>
                  <a:txBody>
                    <a:bodyPr/>
                    <a:lstStyle/>
                    <a:p>
                      <a:pPr marL="342900" indent="-342900">
                        <a:buFont typeface="+mj-lt"/>
                        <a:buAutoNum type="arabicPeriod"/>
                      </a:pPr>
                      <a:r>
                        <a:rPr lang="en-GB" sz="1350" b="1" dirty="0">
                          <a:latin typeface="Arial" panose="020B0604020202020204" pitchFamily="34" charset="0"/>
                          <a:cs typeface="Arial" panose="020B0604020202020204" pitchFamily="34" charset="0"/>
                        </a:rPr>
                        <a:t> </a:t>
                      </a:r>
                    </a:p>
                  </a:txBody>
                  <a:tcPr>
                    <a:solidFill>
                      <a:schemeClr val="accent1">
                        <a:lumMod val="40000"/>
                        <a:lumOff val="60000"/>
                      </a:schemeClr>
                    </a:solidFill>
                  </a:tcPr>
                </a:tc>
                <a:tc>
                  <a:txBody>
                    <a:bodyPr/>
                    <a:lstStyle/>
                    <a:p>
                      <a:r>
                        <a:rPr lang="en-GB" sz="1350" b="1" dirty="0">
                          <a:latin typeface="Arial" panose="020B0604020202020204" pitchFamily="34" charset="0"/>
                          <a:cs typeface="Arial" panose="020B0604020202020204" pitchFamily="34" charset="0"/>
                        </a:rPr>
                        <a:t>Access to long-term funds through the Nigerian capital market is critical to the holistic development of the Agricultural sector. </a:t>
                      </a:r>
                    </a:p>
                  </a:txBody>
                  <a:tcPr>
                    <a:solidFill>
                      <a:schemeClr val="accent1">
                        <a:lumMod val="40000"/>
                        <a:lumOff val="60000"/>
                      </a:schemeClr>
                    </a:solidFill>
                  </a:tcPr>
                </a:tc>
                <a:tc>
                  <a:txBody>
                    <a:bodyPr/>
                    <a:lstStyle/>
                    <a:p>
                      <a:pPr algn="just"/>
                      <a:r>
                        <a:rPr lang="en-GB" sz="1350" b="0" dirty="0">
                          <a:latin typeface="Arial" panose="020B0604020202020204" pitchFamily="34" charset="0"/>
                          <a:cs typeface="Arial" panose="020B0604020202020204" pitchFamily="34" charset="0"/>
                        </a:rPr>
                        <a:t>The capital market working with critical stakeholders should explore the possibility of developing financial instruments/products which could encourage long term investing in the agricultural sector through the capital market</a:t>
                      </a:r>
                      <a:r>
                        <a:rPr lang="en-US" sz="1350" b="0" dirty="0">
                          <a:latin typeface="Arial" panose="020B0604020202020204" pitchFamily="34" charset="0"/>
                          <a:cs typeface="Arial" panose="020B0604020202020204" pitchFamily="34" charset="0"/>
                        </a:rPr>
                        <a:t> </a:t>
                      </a:r>
                      <a:r>
                        <a:rPr lang="en-US" sz="1350" b="0" dirty="0">
                          <a:solidFill>
                            <a:schemeClr val="tx1"/>
                          </a:solidFill>
                          <a:latin typeface="Arial" panose="020B0604020202020204" pitchFamily="34" charset="0"/>
                          <a:cs typeface="Arial" panose="020B0604020202020204" pitchFamily="34" charset="0"/>
                        </a:rPr>
                        <a:t>( a committee lead by SEC is working on this but slowed by the pandemic) .</a:t>
                      </a:r>
                      <a:endParaRPr lang="en-GB" sz="1350" dirty="0">
                        <a:solidFill>
                          <a:schemeClr val="tx1"/>
                        </a:solidFill>
                        <a:latin typeface="Arial" panose="020B0604020202020204" pitchFamily="34" charset="0"/>
                        <a:cs typeface="Arial" panose="020B0604020202020204" pitchFamily="34" charset="0"/>
                      </a:endParaRPr>
                    </a:p>
                  </a:txBody>
                  <a:tcPr>
                    <a:solidFill>
                      <a:schemeClr val="accent1">
                        <a:lumMod val="40000"/>
                        <a:lumOff val="60000"/>
                      </a:schemeClr>
                    </a:solidFill>
                  </a:tcPr>
                </a:tc>
                <a:tc>
                  <a:txBody>
                    <a:bodyPr/>
                    <a:lstStyle/>
                    <a:p>
                      <a:r>
                        <a:rPr lang="en-GB" sz="1350" dirty="0">
                          <a:latin typeface="Arial" panose="020B0604020202020204" pitchFamily="34" charset="0"/>
                          <a:cs typeface="Arial" panose="020B0604020202020204" pitchFamily="34" charset="0"/>
                        </a:rPr>
                        <a:t>SEC</a:t>
                      </a:r>
                    </a:p>
                    <a:p>
                      <a:r>
                        <a:rPr lang="en-GB" sz="1350" dirty="0">
                          <a:latin typeface="Arial" panose="020B0604020202020204" pitchFamily="34" charset="0"/>
                          <a:cs typeface="Arial" panose="020B0604020202020204" pitchFamily="34" charset="0"/>
                        </a:rPr>
                        <a:t>NIRSAL</a:t>
                      </a:r>
                    </a:p>
                    <a:p>
                      <a:r>
                        <a:rPr lang="en-GB" sz="1350" dirty="0">
                          <a:latin typeface="Arial" panose="020B0604020202020204" pitchFamily="34" charset="0"/>
                          <a:cs typeface="Arial" panose="020B0604020202020204" pitchFamily="34" charset="0"/>
                        </a:rPr>
                        <a:t>CBN</a:t>
                      </a:r>
                    </a:p>
                    <a:p>
                      <a:r>
                        <a:rPr lang="en-GB" sz="1350" dirty="0">
                          <a:latin typeface="Arial" panose="020B0604020202020204" pitchFamily="34" charset="0"/>
                          <a:cs typeface="Arial" panose="020B0604020202020204" pitchFamily="34" charset="0"/>
                        </a:rPr>
                        <a:t>AIHN</a:t>
                      </a:r>
                    </a:p>
                    <a:p>
                      <a:r>
                        <a:rPr lang="en-GB" sz="1350" dirty="0">
                          <a:latin typeface="Arial" panose="020B0604020202020204" pitchFamily="34" charset="0"/>
                          <a:cs typeface="Arial" panose="020B0604020202020204" pitchFamily="34" charset="0"/>
                        </a:rPr>
                        <a:t>ASHON</a:t>
                      </a:r>
                    </a:p>
                    <a:p>
                      <a:r>
                        <a:rPr lang="en-GB" sz="1350" dirty="0">
                          <a:latin typeface="Arial" panose="020B0604020202020204" pitchFamily="34" charset="0"/>
                          <a:cs typeface="Arial" panose="020B0604020202020204" pitchFamily="34" charset="0"/>
                        </a:rPr>
                        <a:t>FMAN</a:t>
                      </a:r>
                    </a:p>
                    <a:p>
                      <a:r>
                        <a:rPr lang="en-GB" sz="1350" dirty="0">
                          <a:latin typeface="Arial" panose="020B0604020202020204" pitchFamily="34" charset="0"/>
                          <a:cs typeface="Arial" panose="020B0604020202020204" pitchFamily="34" charset="0"/>
                        </a:rPr>
                        <a:t>FMARD</a:t>
                      </a:r>
                    </a:p>
                    <a:p>
                      <a:r>
                        <a:rPr lang="en-GB" sz="1350" dirty="0">
                          <a:latin typeface="Arial" panose="020B0604020202020204" pitchFamily="34" charset="0"/>
                          <a:cs typeface="Arial" panose="020B0604020202020204" pitchFamily="34" charset="0"/>
                        </a:rPr>
                        <a:t>BOI</a:t>
                      </a:r>
                    </a:p>
                  </a:txBody>
                  <a:tcPr>
                    <a:solidFill>
                      <a:schemeClr val="accent1">
                        <a:lumMod val="40000"/>
                        <a:lumOff val="60000"/>
                      </a:schemeClr>
                    </a:solidFill>
                  </a:tcPr>
                </a:tc>
                <a:extLst>
                  <a:ext uri="{0D108BD9-81ED-4DB2-BD59-A6C34878D82A}">
                    <a16:rowId xmlns:a16="http://schemas.microsoft.com/office/drawing/2014/main" val="3659320478"/>
                  </a:ext>
                </a:extLst>
              </a:tr>
              <a:tr h="370840">
                <a:tc>
                  <a:txBody>
                    <a:bodyPr/>
                    <a:lstStyle/>
                    <a:p>
                      <a:pPr marL="342900" indent="-342900">
                        <a:buFont typeface="+mj-lt"/>
                        <a:buAutoNum type="arabicPeriod" startAt="2"/>
                      </a:pPr>
                      <a:r>
                        <a:rPr lang="en-GB" sz="1350" b="1" dirty="0">
                          <a:latin typeface="Arial" panose="020B0604020202020204" pitchFamily="34" charset="0"/>
                          <a:cs typeface="Arial" panose="020B0604020202020204" pitchFamily="34" charset="0"/>
                        </a:rPr>
                        <a:t> </a:t>
                      </a:r>
                    </a:p>
                  </a:txBody>
                  <a:tcPr>
                    <a:solidFill>
                      <a:schemeClr val="bg1">
                        <a:lumMod val="95000"/>
                      </a:schemeClr>
                    </a:solidFill>
                  </a:tcPr>
                </a:tc>
                <a:tc>
                  <a:txBody>
                    <a:bodyPr/>
                    <a:lstStyle/>
                    <a:p>
                      <a:r>
                        <a:rPr lang="en-GB" sz="1350" b="1" dirty="0">
                          <a:latin typeface="Arial" panose="020B0604020202020204" pitchFamily="34" charset="0"/>
                          <a:cs typeface="Arial" panose="020B0604020202020204" pitchFamily="34" charset="0"/>
                        </a:rPr>
                        <a:t>Recent global events have re-emphasized the urgency in diversifying the economy.  As</a:t>
                      </a:r>
                      <a:r>
                        <a:rPr lang="en-GB" sz="1350" b="1" baseline="0" dirty="0">
                          <a:latin typeface="Arial" panose="020B0604020202020204" pitchFamily="34" charset="0"/>
                          <a:cs typeface="Arial" panose="020B0604020202020204" pitchFamily="34" charset="0"/>
                        </a:rPr>
                        <a:t> a result,</a:t>
                      </a:r>
                      <a:r>
                        <a:rPr lang="en-GB" sz="1350" b="1" dirty="0">
                          <a:latin typeface="Arial" panose="020B0604020202020204" pitchFamily="34" charset="0"/>
                          <a:cs typeface="Arial" panose="020B0604020202020204" pitchFamily="34" charset="0"/>
                        </a:rPr>
                        <a:t> the development of Non-oil commodities should be </a:t>
                      </a:r>
                      <a:r>
                        <a:rPr lang="en-US" sz="1350" b="1" dirty="0">
                          <a:latin typeface="Arial" panose="020B0604020202020204" pitchFamily="34" charset="0"/>
                          <a:cs typeface="Arial" panose="020B0604020202020204" pitchFamily="34" charset="0"/>
                        </a:rPr>
                        <a:t>prioritized </a:t>
                      </a:r>
                      <a:r>
                        <a:rPr lang="en-GB" sz="1350" b="1" dirty="0">
                          <a:latin typeface="Arial" panose="020B0604020202020204" pitchFamily="34" charset="0"/>
                          <a:cs typeface="Arial" panose="020B0604020202020204" pitchFamily="34" charset="0"/>
                        </a:rPr>
                        <a:t>and accelerated</a:t>
                      </a:r>
                      <a:r>
                        <a:rPr lang="en-US" sz="1350" b="1" dirty="0">
                          <a:latin typeface="Arial" panose="020B0604020202020204" pitchFamily="34" charset="0"/>
                          <a:cs typeface="Arial" panose="020B0604020202020204" pitchFamily="34" charset="0"/>
                        </a:rPr>
                        <a:t> </a:t>
                      </a:r>
                      <a:r>
                        <a:rPr lang="en-US" sz="1350" b="1" dirty="0">
                          <a:solidFill>
                            <a:schemeClr val="tx1"/>
                          </a:solidFill>
                          <a:latin typeface="Arial" panose="020B0604020202020204" pitchFamily="34" charset="0"/>
                          <a:cs typeface="Arial" panose="020B0604020202020204" pitchFamily="34" charset="0"/>
                        </a:rPr>
                        <a:t>particularly in diversifying the foreign exchange sources. </a:t>
                      </a:r>
                      <a:endParaRPr lang="en-GB" sz="1350" b="1" dirty="0">
                        <a:solidFill>
                          <a:schemeClr val="tx1"/>
                        </a:solidFill>
                        <a:latin typeface="Arial" panose="020B0604020202020204" pitchFamily="34" charset="0"/>
                        <a:cs typeface="Arial" panose="020B0604020202020204" pitchFamily="34" charset="0"/>
                      </a:endParaRPr>
                    </a:p>
                  </a:txBody>
                  <a:tcPr>
                    <a:solidFill>
                      <a:schemeClr val="bg1">
                        <a:lumMod val="95000"/>
                      </a:schemeClr>
                    </a:solidFill>
                  </a:tcPr>
                </a:tc>
                <a:tc>
                  <a:txBody>
                    <a:bodyPr/>
                    <a:lstStyle/>
                    <a:p>
                      <a:pPr algn="just"/>
                      <a:r>
                        <a:rPr lang="en-GB" sz="1350" dirty="0">
                          <a:latin typeface="Arial" panose="020B0604020202020204" pitchFamily="34" charset="0"/>
                          <a:cs typeface="Arial" panose="020B0604020202020204" pitchFamily="34" charset="0"/>
                        </a:rPr>
                        <a:t>The commodities ecosystem masterplan should be incorporated into government economic plans.</a:t>
                      </a:r>
                    </a:p>
                  </a:txBody>
                  <a:tcPr>
                    <a:solidFill>
                      <a:schemeClr val="bg1">
                        <a:lumMod val="95000"/>
                      </a:schemeClr>
                    </a:solidFill>
                  </a:tcPr>
                </a:tc>
                <a:tc>
                  <a:txBody>
                    <a:bodyPr/>
                    <a:lstStyle/>
                    <a:p>
                      <a:r>
                        <a:rPr lang="en-GB" sz="1350" dirty="0">
                          <a:latin typeface="Arial" panose="020B0604020202020204" pitchFamily="34" charset="0"/>
                          <a:cs typeface="Arial" panose="020B0604020202020204" pitchFamily="34" charset="0"/>
                        </a:rPr>
                        <a:t>FMFB&amp;NP</a:t>
                      </a:r>
                    </a:p>
                    <a:p>
                      <a:r>
                        <a:rPr lang="en-GB" sz="1350" dirty="0">
                          <a:latin typeface="Arial" panose="020B0604020202020204" pitchFamily="34" charset="0"/>
                          <a:cs typeface="Arial" panose="020B0604020202020204" pitchFamily="34" charset="0"/>
                        </a:rPr>
                        <a:t>SEC</a:t>
                      </a:r>
                    </a:p>
                    <a:p>
                      <a:r>
                        <a:rPr lang="en-GB" sz="1350" dirty="0">
                          <a:latin typeface="Arial" panose="020B0604020202020204" pitchFamily="34" charset="0"/>
                          <a:cs typeface="Arial" panose="020B0604020202020204" pitchFamily="34" charset="0"/>
                        </a:rPr>
                        <a:t>CBN</a:t>
                      </a:r>
                    </a:p>
                    <a:p>
                      <a:r>
                        <a:rPr lang="en-GB" sz="1350" dirty="0">
                          <a:latin typeface="Arial" panose="020B0604020202020204" pitchFamily="34" charset="0"/>
                          <a:cs typeface="Arial" panose="020B0604020202020204" pitchFamily="34" charset="0"/>
                        </a:rPr>
                        <a:t>FMMASD</a:t>
                      </a:r>
                    </a:p>
                    <a:p>
                      <a:r>
                        <a:rPr lang="en-GB" sz="1350" dirty="0">
                          <a:latin typeface="Arial" panose="020B0604020202020204" pitchFamily="34" charset="0"/>
                          <a:cs typeface="Arial" panose="020B0604020202020204" pitchFamily="34" charset="0"/>
                        </a:rPr>
                        <a:t>FMPR</a:t>
                      </a:r>
                    </a:p>
                    <a:p>
                      <a:r>
                        <a:rPr lang="en-GB" sz="1350" dirty="0">
                          <a:latin typeface="Arial" panose="020B0604020202020204" pitchFamily="34" charset="0"/>
                          <a:cs typeface="Arial" panose="020B0604020202020204" pitchFamily="34" charset="0"/>
                        </a:rPr>
                        <a:t>NNPC</a:t>
                      </a:r>
                    </a:p>
                    <a:p>
                      <a:r>
                        <a:rPr lang="en-GB" sz="1350" dirty="0">
                          <a:latin typeface="Arial" panose="020B0604020202020204" pitchFamily="34" charset="0"/>
                          <a:cs typeface="Arial" panose="020B0604020202020204" pitchFamily="34" charset="0"/>
                        </a:rPr>
                        <a:t>NEXIM</a:t>
                      </a:r>
                    </a:p>
                    <a:p>
                      <a:r>
                        <a:rPr lang="en-GB" sz="1350" dirty="0">
                          <a:latin typeface="Arial" panose="020B0604020202020204" pitchFamily="34" charset="0"/>
                          <a:cs typeface="Arial" panose="020B0604020202020204" pitchFamily="34" charset="0"/>
                        </a:rPr>
                        <a:t>NESG</a:t>
                      </a:r>
                    </a:p>
                    <a:p>
                      <a:r>
                        <a:rPr lang="en-GB" sz="1350" dirty="0">
                          <a:latin typeface="Arial" panose="020B0604020202020204" pitchFamily="34" charset="0"/>
                          <a:cs typeface="Arial" panose="020B0604020202020204" pitchFamily="34" charset="0"/>
                        </a:rPr>
                        <a:t>NACCIMA</a:t>
                      </a:r>
                    </a:p>
                    <a:p>
                      <a:r>
                        <a:rPr lang="en-GB" sz="1350" dirty="0">
                          <a:latin typeface="Arial" panose="020B0604020202020204" pitchFamily="34" charset="0"/>
                          <a:cs typeface="Arial" panose="020B0604020202020204" pitchFamily="34" charset="0"/>
                        </a:rPr>
                        <a:t>MAN</a:t>
                      </a:r>
                    </a:p>
                  </a:txBody>
                  <a:tcPr>
                    <a:solidFill>
                      <a:schemeClr val="bg1">
                        <a:lumMod val="95000"/>
                      </a:schemeClr>
                    </a:solidFill>
                  </a:tcPr>
                </a:tc>
                <a:extLst>
                  <a:ext uri="{0D108BD9-81ED-4DB2-BD59-A6C34878D82A}">
                    <a16:rowId xmlns:a16="http://schemas.microsoft.com/office/drawing/2014/main" val="4151210744"/>
                  </a:ext>
                </a:extLst>
              </a:tr>
            </a:tbl>
          </a:graphicData>
        </a:graphic>
      </p:graphicFrame>
    </p:spTree>
    <p:extLst>
      <p:ext uri="{BB962C8B-B14F-4D97-AF65-F5344CB8AC3E}">
        <p14:creationId xmlns:p14="http://schemas.microsoft.com/office/powerpoint/2010/main" val="950813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2EE16-9AEA-462B-A049-BD914A890AC6}"/>
              </a:ext>
            </a:extLst>
          </p:cNvPr>
          <p:cNvSpPr>
            <a:spLocks noGrp="1"/>
          </p:cNvSpPr>
          <p:nvPr>
            <p:ph type="title"/>
          </p:nvPr>
        </p:nvSpPr>
        <p:spPr>
          <a:xfrm>
            <a:off x="484909" y="761999"/>
            <a:ext cx="8229600" cy="498765"/>
          </a:xfrm>
        </p:spPr>
        <p:txBody>
          <a:bodyPr>
            <a:noAutofit/>
          </a:bodyPr>
          <a:lstStyle/>
          <a:p>
            <a:br>
              <a:rPr lang="en-US" sz="2400" b="1" dirty="0">
                <a:latin typeface="Arial Black" panose="020B0A04020102020204" pitchFamily="34" charset="0"/>
              </a:rPr>
            </a:br>
            <a:r>
              <a:rPr lang="en-US" sz="2400" b="1" dirty="0">
                <a:latin typeface="Arial Black" panose="020B0A04020102020204" pitchFamily="34" charset="0"/>
              </a:rPr>
              <a:t>MAJOR PROGRESS SINCE LAST CMC</a:t>
            </a:r>
            <a:br>
              <a:rPr lang="en-US" sz="2400" b="1" dirty="0">
                <a:latin typeface="Arial Black" panose="020B0A04020102020204" pitchFamily="34" charset="0"/>
              </a:rPr>
            </a:br>
            <a:endParaRPr lang="en-GB" sz="2400" dirty="0">
              <a:latin typeface="Arial Black" panose="020B0A04020102020204" pitchFamily="34" charset="0"/>
            </a:endParaRPr>
          </a:p>
        </p:txBody>
      </p:sp>
      <p:graphicFrame>
        <p:nvGraphicFramePr>
          <p:cNvPr id="4" name="Table 4">
            <a:extLst>
              <a:ext uri="{FF2B5EF4-FFF2-40B4-BE49-F238E27FC236}">
                <a16:creationId xmlns:a16="http://schemas.microsoft.com/office/drawing/2014/main" id="{1CABCBD1-7BAF-47DB-8691-FC01B61DD7CD}"/>
              </a:ext>
            </a:extLst>
          </p:cNvPr>
          <p:cNvGraphicFramePr>
            <a:graphicFrameLocks noGrp="1"/>
          </p:cNvGraphicFramePr>
          <p:nvPr>
            <p:extLst>
              <p:ext uri="{D42A27DB-BD31-4B8C-83A1-F6EECF244321}">
                <p14:modId xmlns:p14="http://schemas.microsoft.com/office/powerpoint/2010/main" val="575676779"/>
              </p:ext>
            </p:extLst>
          </p:nvPr>
        </p:nvGraphicFramePr>
        <p:xfrm>
          <a:off x="484909" y="1332801"/>
          <a:ext cx="8229600" cy="4023360"/>
        </p:xfrm>
        <a:graphic>
          <a:graphicData uri="http://schemas.openxmlformats.org/drawingml/2006/table">
            <a:tbl>
              <a:tblPr firstRow="1" bandRow="1">
                <a:tableStyleId>{69CF1AB2-1976-4502-BF36-3FF5EA218861}</a:tableStyleId>
              </a:tblPr>
              <a:tblGrid>
                <a:gridCol w="471055">
                  <a:extLst>
                    <a:ext uri="{9D8B030D-6E8A-4147-A177-3AD203B41FA5}">
                      <a16:colId xmlns:a16="http://schemas.microsoft.com/office/drawing/2014/main" val="1831612646"/>
                    </a:ext>
                  </a:extLst>
                </a:gridCol>
                <a:gridCol w="3435927">
                  <a:extLst>
                    <a:ext uri="{9D8B030D-6E8A-4147-A177-3AD203B41FA5}">
                      <a16:colId xmlns:a16="http://schemas.microsoft.com/office/drawing/2014/main" val="1611179128"/>
                    </a:ext>
                  </a:extLst>
                </a:gridCol>
                <a:gridCol w="2784764">
                  <a:extLst>
                    <a:ext uri="{9D8B030D-6E8A-4147-A177-3AD203B41FA5}">
                      <a16:colId xmlns:a16="http://schemas.microsoft.com/office/drawing/2014/main" val="2870977917"/>
                    </a:ext>
                  </a:extLst>
                </a:gridCol>
                <a:gridCol w="1537854">
                  <a:extLst>
                    <a:ext uri="{9D8B030D-6E8A-4147-A177-3AD203B41FA5}">
                      <a16:colId xmlns:a16="http://schemas.microsoft.com/office/drawing/2014/main" val="2720558897"/>
                    </a:ext>
                  </a:extLst>
                </a:gridCol>
              </a:tblGrid>
              <a:tr h="370840">
                <a:tc>
                  <a:txBody>
                    <a:bodyPr/>
                    <a:lstStyle/>
                    <a:p>
                      <a:endParaRPr lang="en-GB" sz="900" dirty="0">
                        <a:solidFill>
                          <a:schemeClr val="bg1"/>
                        </a:solidFill>
                        <a:latin typeface="Arial Black" panose="020B0A04020102020204" pitchFamily="34" charset="0"/>
                      </a:endParaRPr>
                    </a:p>
                    <a:p>
                      <a:r>
                        <a:rPr lang="en-GB" sz="1200" dirty="0">
                          <a:solidFill>
                            <a:schemeClr val="bg1"/>
                          </a:solidFill>
                          <a:latin typeface="Arial Black" panose="020B0A04020102020204" pitchFamily="34" charset="0"/>
                        </a:rPr>
                        <a:t>S/N</a:t>
                      </a:r>
                    </a:p>
                  </a:txBody>
                  <a:tcPr>
                    <a:solidFill>
                      <a:schemeClr val="accent1">
                        <a:lumMod val="75000"/>
                      </a:schemeClr>
                    </a:solidFill>
                  </a:tcPr>
                </a:tc>
                <a:tc>
                  <a:txBody>
                    <a:bodyPr/>
                    <a:lstStyle/>
                    <a:p>
                      <a:r>
                        <a:rPr lang="en-GB" sz="1500" dirty="0">
                          <a:solidFill>
                            <a:schemeClr val="bg1"/>
                          </a:solidFill>
                          <a:latin typeface="Arial Black" panose="020B0A04020102020204" pitchFamily="34" charset="0"/>
                        </a:rPr>
                        <a:t>RESOLUTIONS FROM COMMUNIQUE</a:t>
                      </a:r>
                    </a:p>
                  </a:txBody>
                  <a:tcPr>
                    <a:solidFill>
                      <a:schemeClr val="accent1">
                        <a:lumMod val="75000"/>
                      </a:schemeClr>
                    </a:solidFill>
                  </a:tcPr>
                </a:tc>
                <a:tc>
                  <a:txBody>
                    <a:bodyPr/>
                    <a:lstStyle/>
                    <a:p>
                      <a:r>
                        <a:rPr lang="en-GB" sz="1500" dirty="0">
                          <a:solidFill>
                            <a:schemeClr val="bg1"/>
                          </a:solidFill>
                          <a:latin typeface="Arial Black" panose="020B0A04020102020204" pitchFamily="34" charset="0"/>
                        </a:rPr>
                        <a:t>PROPOSED ACTION ITEMS</a:t>
                      </a:r>
                    </a:p>
                  </a:txBody>
                  <a:tcPr>
                    <a:solidFill>
                      <a:schemeClr val="accent1">
                        <a:lumMod val="75000"/>
                      </a:schemeClr>
                    </a:solidFill>
                  </a:tcPr>
                </a:tc>
                <a:tc>
                  <a:txBody>
                    <a:bodyPr/>
                    <a:lstStyle/>
                    <a:p>
                      <a:r>
                        <a:rPr lang="en-GB" sz="1500" dirty="0">
                          <a:solidFill>
                            <a:schemeClr val="bg1"/>
                          </a:solidFill>
                          <a:latin typeface="Arial Black" panose="020B0A04020102020204" pitchFamily="34" charset="0"/>
                        </a:rPr>
                        <a:t>OWNERSHIP</a:t>
                      </a:r>
                    </a:p>
                  </a:txBody>
                  <a:tcPr>
                    <a:solidFill>
                      <a:schemeClr val="accent1">
                        <a:lumMod val="75000"/>
                      </a:schemeClr>
                    </a:solidFill>
                  </a:tcPr>
                </a:tc>
                <a:extLst>
                  <a:ext uri="{0D108BD9-81ED-4DB2-BD59-A6C34878D82A}">
                    <a16:rowId xmlns:a16="http://schemas.microsoft.com/office/drawing/2014/main" val="39110603"/>
                  </a:ext>
                </a:extLst>
              </a:tr>
              <a:tr h="370840">
                <a:tc>
                  <a:txBody>
                    <a:bodyPr/>
                    <a:lstStyle/>
                    <a:p>
                      <a:pPr marL="342900" indent="-342900">
                        <a:buFont typeface="+mj-lt"/>
                        <a:buAutoNum type="arabicPeriod" startAt="3"/>
                      </a:pPr>
                      <a:r>
                        <a:rPr lang="en-GB" sz="1350" b="1" dirty="0">
                          <a:latin typeface="Arial" panose="020B0604020202020204" pitchFamily="34" charset="0"/>
                          <a:cs typeface="Arial" panose="020B0604020202020204" pitchFamily="34" charset="0"/>
                        </a:rPr>
                        <a:t> </a:t>
                      </a:r>
                    </a:p>
                  </a:txBody>
                  <a:tcPr>
                    <a:solidFill>
                      <a:schemeClr val="accent1">
                        <a:lumMod val="40000"/>
                        <a:lumOff val="60000"/>
                      </a:schemeClr>
                    </a:solidFill>
                  </a:tcPr>
                </a:tc>
                <a:tc>
                  <a:txBody>
                    <a:bodyPr/>
                    <a:lstStyle/>
                    <a:p>
                      <a:r>
                        <a:rPr lang="en-GB" sz="1350" b="1" dirty="0">
                          <a:latin typeface="Arial" panose="020B0604020202020204" pitchFamily="34" charset="0"/>
                          <a:cs typeface="Arial" panose="020B0604020202020204" pitchFamily="34" charset="0"/>
                        </a:rPr>
                        <a:t>The challenges across the entire agriculture value chain should be decisively addressed. </a:t>
                      </a:r>
                    </a:p>
                    <a:p>
                      <a:endParaRPr lang="en-GB" sz="1350" b="1" dirty="0">
                        <a:latin typeface="Arial" panose="020B0604020202020204" pitchFamily="34" charset="0"/>
                        <a:cs typeface="Arial" panose="020B0604020202020204" pitchFamily="34" charset="0"/>
                      </a:endParaRPr>
                    </a:p>
                  </a:txBody>
                  <a:tcPr>
                    <a:solidFill>
                      <a:schemeClr val="accent1">
                        <a:lumMod val="40000"/>
                        <a:lumOff val="60000"/>
                      </a:schemeClr>
                    </a:solidFill>
                  </a:tcPr>
                </a:tc>
                <a:tc>
                  <a:txBody>
                    <a:bodyPr/>
                    <a:lstStyle/>
                    <a:p>
                      <a:pPr algn="just"/>
                      <a:r>
                        <a:rPr lang="en-GB" sz="1350" dirty="0">
                          <a:latin typeface="Arial" panose="020B0604020202020204" pitchFamily="34" charset="0"/>
                          <a:cs typeface="Arial" panose="020B0604020202020204" pitchFamily="34" charset="0"/>
                        </a:rPr>
                        <a:t>Grading and standardization of commodities should be promoted. There should also be increased investment in modern storage infrastructure and handling technology. </a:t>
                      </a:r>
                      <a:r>
                        <a:rPr lang="en-GB" sz="1350" b="0" dirty="0">
                          <a:latin typeface="Arial" panose="020B0604020202020204" pitchFamily="34" charset="0"/>
                          <a:cs typeface="Arial" panose="020B0604020202020204" pitchFamily="34" charset="0"/>
                        </a:rPr>
                        <a:t>Also important are the establishment of efficient irrigation mechanisms to ensure year-round farming.</a:t>
                      </a:r>
                    </a:p>
                    <a:p>
                      <a:pPr algn="just"/>
                      <a:r>
                        <a:rPr lang="en-GB" sz="1350" dirty="0">
                          <a:latin typeface="Arial" panose="020B0604020202020204" pitchFamily="34" charset="0"/>
                          <a:cs typeface="Arial" panose="020B0604020202020204" pitchFamily="34" charset="0"/>
                        </a:rPr>
                        <a:t>Market </a:t>
                      </a:r>
                      <a:r>
                        <a:rPr lang="en-US" sz="1350" dirty="0">
                          <a:solidFill>
                            <a:schemeClr val="tx1"/>
                          </a:solidFill>
                          <a:latin typeface="Arial" panose="020B0604020202020204" pitchFamily="34" charset="0"/>
                          <a:cs typeface="Arial" panose="020B0604020202020204" pitchFamily="34" charset="0"/>
                        </a:rPr>
                        <a:t>and funds</a:t>
                      </a:r>
                      <a:r>
                        <a:rPr lang="en-US" sz="1350" dirty="0">
                          <a:solidFill>
                            <a:srgbClr val="FF0000"/>
                          </a:solidFill>
                          <a:latin typeface="Arial" panose="020B0604020202020204" pitchFamily="34" charset="0"/>
                          <a:cs typeface="Arial" panose="020B0604020202020204" pitchFamily="34" charset="0"/>
                        </a:rPr>
                        <a:t> </a:t>
                      </a:r>
                      <a:r>
                        <a:rPr lang="en-GB" sz="1350" dirty="0">
                          <a:latin typeface="Arial" panose="020B0604020202020204" pitchFamily="34" charset="0"/>
                          <a:cs typeface="Arial" panose="020B0604020202020204" pitchFamily="34" charset="0"/>
                        </a:rPr>
                        <a:t>access for the small holder farmer should be improved</a:t>
                      </a:r>
                    </a:p>
                  </a:txBody>
                  <a:tcPr>
                    <a:solidFill>
                      <a:schemeClr val="accent1">
                        <a:lumMod val="40000"/>
                        <a:lumOff val="60000"/>
                      </a:schemeClr>
                    </a:solidFill>
                  </a:tcPr>
                </a:tc>
                <a:tc>
                  <a:txBody>
                    <a:bodyPr/>
                    <a:lstStyle/>
                    <a:p>
                      <a:pPr marL="0" marR="0" lvl="0" indent="0" algn="l" defTabSz="457200" rtl="0" eaLnBrk="1" fontAlgn="auto" latinLnBrk="0" hangingPunct="1">
                        <a:lnSpc>
                          <a:spcPct val="150000"/>
                        </a:lnSpc>
                        <a:spcBef>
                          <a:spcPts val="0"/>
                        </a:spcBef>
                        <a:spcAft>
                          <a:spcPts val="0"/>
                        </a:spcAft>
                        <a:buClrTx/>
                        <a:buSzTx/>
                        <a:buFontTx/>
                        <a:buNone/>
                        <a:tabLst/>
                        <a:defRPr/>
                      </a:pPr>
                      <a:r>
                        <a:rPr lang="en-GB" sz="1350" dirty="0">
                          <a:latin typeface="Arial" panose="020B0604020202020204" pitchFamily="34" charset="0"/>
                          <a:cs typeface="Arial" panose="020B0604020202020204" pitchFamily="34" charset="0"/>
                        </a:rPr>
                        <a:t>FMARD</a:t>
                      </a:r>
                    </a:p>
                    <a:p>
                      <a:pPr>
                        <a:lnSpc>
                          <a:spcPct val="150000"/>
                        </a:lnSpc>
                      </a:pPr>
                      <a:r>
                        <a:rPr lang="en-GB" sz="1350" dirty="0">
                          <a:latin typeface="Arial" panose="020B0604020202020204" pitchFamily="34" charset="0"/>
                          <a:cs typeface="Arial" panose="020B0604020202020204" pitchFamily="34" charset="0"/>
                        </a:rPr>
                        <a:t>CBN</a:t>
                      </a:r>
                    </a:p>
                    <a:p>
                      <a:pPr marL="0" marR="0" lvl="0" indent="0" algn="l" defTabSz="457200" rtl="0" eaLnBrk="1" fontAlgn="auto" latinLnBrk="0" hangingPunct="1">
                        <a:lnSpc>
                          <a:spcPct val="150000"/>
                        </a:lnSpc>
                        <a:spcBef>
                          <a:spcPts val="0"/>
                        </a:spcBef>
                        <a:spcAft>
                          <a:spcPts val="0"/>
                        </a:spcAft>
                        <a:buClrTx/>
                        <a:buSzTx/>
                        <a:buFontTx/>
                        <a:buNone/>
                        <a:tabLst/>
                        <a:defRPr/>
                      </a:pPr>
                      <a:r>
                        <a:rPr lang="en-GB" sz="1350" dirty="0">
                          <a:latin typeface="Arial" panose="020B0604020202020204" pitchFamily="34" charset="0"/>
                          <a:cs typeface="Arial" panose="020B0604020202020204" pitchFamily="34" charset="0"/>
                        </a:rPr>
                        <a:t>NIRSAL</a:t>
                      </a:r>
                    </a:p>
                    <a:p>
                      <a:pPr>
                        <a:lnSpc>
                          <a:spcPct val="150000"/>
                        </a:lnSpc>
                      </a:pPr>
                      <a:r>
                        <a:rPr lang="en-GB" sz="1350" dirty="0">
                          <a:latin typeface="Arial" panose="020B0604020202020204" pitchFamily="34" charset="0"/>
                          <a:cs typeface="Arial" panose="020B0604020202020204" pitchFamily="34" charset="0"/>
                        </a:rPr>
                        <a:t>NEXIM</a:t>
                      </a:r>
                    </a:p>
                    <a:p>
                      <a:pPr>
                        <a:lnSpc>
                          <a:spcPct val="150000"/>
                        </a:lnSpc>
                      </a:pPr>
                      <a:r>
                        <a:rPr lang="en-GB" sz="1350" dirty="0">
                          <a:latin typeface="Arial" panose="020B0604020202020204" pitchFamily="34" charset="0"/>
                          <a:cs typeface="Arial" panose="020B0604020202020204" pitchFamily="34" charset="0"/>
                        </a:rPr>
                        <a:t>SON</a:t>
                      </a:r>
                    </a:p>
                    <a:p>
                      <a:pPr>
                        <a:lnSpc>
                          <a:spcPct val="150000"/>
                        </a:lnSpc>
                      </a:pPr>
                      <a:r>
                        <a:rPr lang="en-GB" sz="1350" dirty="0">
                          <a:latin typeface="Arial" panose="020B0604020202020204" pitchFamily="34" charset="0"/>
                          <a:cs typeface="Arial" panose="020B0604020202020204" pitchFamily="34" charset="0"/>
                        </a:rPr>
                        <a:t>SEC</a:t>
                      </a:r>
                    </a:p>
                    <a:p>
                      <a:pPr>
                        <a:lnSpc>
                          <a:spcPct val="150000"/>
                        </a:lnSpc>
                      </a:pPr>
                      <a:r>
                        <a:rPr lang="en-GB" sz="1350" dirty="0">
                          <a:latin typeface="Arial" panose="020B0604020202020204" pitchFamily="34" charset="0"/>
                          <a:cs typeface="Arial" panose="020B0604020202020204" pitchFamily="34" charset="0"/>
                        </a:rPr>
                        <a:t>COMEXs</a:t>
                      </a:r>
                    </a:p>
                    <a:p>
                      <a:pPr>
                        <a:lnSpc>
                          <a:spcPct val="150000"/>
                        </a:lnSpc>
                      </a:pPr>
                      <a:r>
                        <a:rPr lang="en-GB" sz="1350" dirty="0">
                          <a:latin typeface="Arial" panose="020B0604020202020204" pitchFamily="34" charset="0"/>
                          <a:cs typeface="Arial" panose="020B0604020202020204" pitchFamily="34" charset="0"/>
                        </a:rPr>
                        <a:t>FMLE</a:t>
                      </a:r>
                    </a:p>
                  </a:txBody>
                  <a:tcPr>
                    <a:solidFill>
                      <a:schemeClr val="accent1">
                        <a:lumMod val="40000"/>
                        <a:lumOff val="60000"/>
                      </a:schemeClr>
                    </a:solidFill>
                  </a:tcPr>
                </a:tc>
                <a:extLst>
                  <a:ext uri="{0D108BD9-81ED-4DB2-BD59-A6C34878D82A}">
                    <a16:rowId xmlns:a16="http://schemas.microsoft.com/office/drawing/2014/main" val="3659320478"/>
                  </a:ext>
                </a:extLst>
              </a:tr>
              <a:tr h="370840">
                <a:tc>
                  <a:txBody>
                    <a:bodyPr/>
                    <a:lstStyle/>
                    <a:p>
                      <a:pPr marL="342900" indent="-342900">
                        <a:buFont typeface="+mj-lt"/>
                        <a:buAutoNum type="arabicPeriod" startAt="4"/>
                      </a:pPr>
                      <a:r>
                        <a:rPr lang="en-GB" sz="1350" b="1" dirty="0">
                          <a:latin typeface="Arial" panose="020B0604020202020204" pitchFamily="34" charset="0"/>
                          <a:cs typeface="Arial" panose="020B0604020202020204" pitchFamily="34" charset="0"/>
                        </a:rPr>
                        <a:t> </a:t>
                      </a:r>
                    </a:p>
                  </a:txBody>
                  <a:tcPr>
                    <a:solidFill>
                      <a:schemeClr val="bg1">
                        <a:lumMod val="95000"/>
                      </a:schemeClr>
                    </a:solidFill>
                  </a:tcPr>
                </a:tc>
                <a:tc>
                  <a:txBody>
                    <a:bodyPr/>
                    <a:lstStyle/>
                    <a:p>
                      <a:r>
                        <a:rPr lang="en-GB" sz="1350" b="1" dirty="0">
                          <a:latin typeface="Arial" panose="020B0604020202020204" pitchFamily="34" charset="0"/>
                          <a:cs typeface="Arial" panose="020B0604020202020204" pitchFamily="34" charset="0"/>
                        </a:rPr>
                        <a:t>The creation of an effective Warehouse Receipt System is vital to the formal inclusion of farmers into the Nigerian commodities ecosystem</a:t>
                      </a:r>
                    </a:p>
                  </a:txBody>
                  <a:tcPr>
                    <a:solidFill>
                      <a:schemeClr val="bg1">
                        <a:lumMod val="95000"/>
                      </a:schemeClr>
                    </a:solidFill>
                  </a:tcPr>
                </a:tc>
                <a:tc>
                  <a:txBody>
                    <a:bodyPr/>
                    <a:lstStyle/>
                    <a:p>
                      <a:pPr algn="just"/>
                      <a:r>
                        <a:rPr lang="en-GB" sz="1350" dirty="0">
                          <a:solidFill>
                            <a:schemeClr val="tx1"/>
                          </a:solidFill>
                          <a:latin typeface="Arial" panose="020B0604020202020204" pitchFamily="34" charset="0"/>
                          <a:cs typeface="Arial" panose="020B0604020202020204" pitchFamily="34" charset="0"/>
                        </a:rPr>
                        <a:t>Regulations on Warehouse Receipts should be developed.</a:t>
                      </a:r>
                      <a:r>
                        <a:rPr lang="en-US" sz="1350" dirty="0">
                          <a:solidFill>
                            <a:schemeClr val="tx1"/>
                          </a:solidFill>
                          <a:latin typeface="Arial" panose="020B0604020202020204" pitchFamily="34" charset="0"/>
                          <a:cs typeface="Arial" panose="020B0604020202020204" pitchFamily="34" charset="0"/>
                        </a:rPr>
                        <a:t> . SEC is correctly working on this. </a:t>
                      </a:r>
                      <a:endParaRPr lang="en-GB" sz="1350" dirty="0">
                        <a:solidFill>
                          <a:schemeClr val="tx1"/>
                        </a:solidFill>
                        <a:latin typeface="Arial" panose="020B0604020202020204" pitchFamily="34" charset="0"/>
                        <a:cs typeface="Arial" panose="020B0604020202020204" pitchFamily="34" charset="0"/>
                      </a:endParaRPr>
                    </a:p>
                  </a:txBody>
                  <a:tcPr>
                    <a:solidFill>
                      <a:schemeClr val="bg1">
                        <a:lumMod val="95000"/>
                      </a:schemeClr>
                    </a:solidFill>
                  </a:tcPr>
                </a:tc>
                <a:tc>
                  <a:txBody>
                    <a:bodyPr/>
                    <a:lstStyle/>
                    <a:p>
                      <a:r>
                        <a:rPr lang="en-GB" sz="1350" dirty="0">
                          <a:latin typeface="Arial" panose="020B0604020202020204" pitchFamily="34" charset="0"/>
                          <a:cs typeface="Arial" panose="020B0604020202020204" pitchFamily="34" charset="0"/>
                        </a:rPr>
                        <a:t>SEC</a:t>
                      </a:r>
                    </a:p>
                  </a:txBody>
                  <a:tcPr>
                    <a:solidFill>
                      <a:schemeClr val="bg1">
                        <a:lumMod val="95000"/>
                      </a:schemeClr>
                    </a:solidFill>
                  </a:tcPr>
                </a:tc>
                <a:extLst>
                  <a:ext uri="{0D108BD9-81ED-4DB2-BD59-A6C34878D82A}">
                    <a16:rowId xmlns:a16="http://schemas.microsoft.com/office/drawing/2014/main" val="4151210744"/>
                  </a:ext>
                </a:extLst>
              </a:tr>
            </a:tbl>
          </a:graphicData>
        </a:graphic>
      </p:graphicFrame>
    </p:spTree>
    <p:extLst>
      <p:ext uri="{BB962C8B-B14F-4D97-AF65-F5344CB8AC3E}">
        <p14:creationId xmlns:p14="http://schemas.microsoft.com/office/powerpoint/2010/main" val="963825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2EE16-9AEA-462B-A049-BD914A890AC6}"/>
              </a:ext>
            </a:extLst>
          </p:cNvPr>
          <p:cNvSpPr>
            <a:spLocks noGrp="1"/>
          </p:cNvSpPr>
          <p:nvPr>
            <p:ph type="title"/>
          </p:nvPr>
        </p:nvSpPr>
        <p:spPr>
          <a:xfrm>
            <a:off x="484909" y="761999"/>
            <a:ext cx="8229600" cy="498765"/>
          </a:xfrm>
        </p:spPr>
        <p:txBody>
          <a:bodyPr>
            <a:noAutofit/>
          </a:bodyPr>
          <a:lstStyle/>
          <a:p>
            <a:br>
              <a:rPr lang="en-US" sz="2400" b="1" dirty="0">
                <a:latin typeface="Arial Black" panose="020B0A04020102020204" pitchFamily="34" charset="0"/>
              </a:rPr>
            </a:br>
            <a:r>
              <a:rPr lang="en-US" sz="2400" b="1" dirty="0">
                <a:latin typeface="Arial Black" panose="020B0A04020102020204" pitchFamily="34" charset="0"/>
              </a:rPr>
              <a:t>MAJOR PROGRESS SINCE LAST CMC</a:t>
            </a:r>
            <a:br>
              <a:rPr lang="en-US" sz="2400" b="1" dirty="0">
                <a:latin typeface="Arial Black" panose="020B0A04020102020204" pitchFamily="34" charset="0"/>
              </a:rPr>
            </a:br>
            <a:endParaRPr lang="en-GB" sz="2400" dirty="0">
              <a:latin typeface="Arial Black" panose="020B0A04020102020204" pitchFamily="34" charset="0"/>
            </a:endParaRPr>
          </a:p>
        </p:txBody>
      </p:sp>
      <p:graphicFrame>
        <p:nvGraphicFramePr>
          <p:cNvPr id="4" name="Table 4">
            <a:extLst>
              <a:ext uri="{FF2B5EF4-FFF2-40B4-BE49-F238E27FC236}">
                <a16:creationId xmlns:a16="http://schemas.microsoft.com/office/drawing/2014/main" id="{1CABCBD1-7BAF-47DB-8691-FC01B61DD7CD}"/>
              </a:ext>
            </a:extLst>
          </p:cNvPr>
          <p:cNvGraphicFramePr>
            <a:graphicFrameLocks noGrp="1"/>
          </p:cNvGraphicFramePr>
          <p:nvPr>
            <p:extLst>
              <p:ext uri="{D42A27DB-BD31-4B8C-83A1-F6EECF244321}">
                <p14:modId xmlns:p14="http://schemas.microsoft.com/office/powerpoint/2010/main" val="303834478"/>
              </p:ext>
            </p:extLst>
          </p:nvPr>
        </p:nvGraphicFramePr>
        <p:xfrm>
          <a:off x="484909" y="1332801"/>
          <a:ext cx="8229600" cy="4015740"/>
        </p:xfrm>
        <a:graphic>
          <a:graphicData uri="http://schemas.openxmlformats.org/drawingml/2006/table">
            <a:tbl>
              <a:tblPr firstRow="1" bandRow="1">
                <a:tableStyleId>{69CF1AB2-1976-4502-BF36-3FF5EA218861}</a:tableStyleId>
              </a:tblPr>
              <a:tblGrid>
                <a:gridCol w="471055">
                  <a:extLst>
                    <a:ext uri="{9D8B030D-6E8A-4147-A177-3AD203B41FA5}">
                      <a16:colId xmlns:a16="http://schemas.microsoft.com/office/drawing/2014/main" val="1831612646"/>
                    </a:ext>
                  </a:extLst>
                </a:gridCol>
                <a:gridCol w="3186545">
                  <a:extLst>
                    <a:ext uri="{9D8B030D-6E8A-4147-A177-3AD203B41FA5}">
                      <a16:colId xmlns:a16="http://schemas.microsoft.com/office/drawing/2014/main" val="1611179128"/>
                    </a:ext>
                  </a:extLst>
                </a:gridCol>
                <a:gridCol w="3034146">
                  <a:extLst>
                    <a:ext uri="{9D8B030D-6E8A-4147-A177-3AD203B41FA5}">
                      <a16:colId xmlns:a16="http://schemas.microsoft.com/office/drawing/2014/main" val="2870977917"/>
                    </a:ext>
                  </a:extLst>
                </a:gridCol>
                <a:gridCol w="1537854">
                  <a:extLst>
                    <a:ext uri="{9D8B030D-6E8A-4147-A177-3AD203B41FA5}">
                      <a16:colId xmlns:a16="http://schemas.microsoft.com/office/drawing/2014/main" val="2720558897"/>
                    </a:ext>
                  </a:extLst>
                </a:gridCol>
              </a:tblGrid>
              <a:tr h="370840">
                <a:tc>
                  <a:txBody>
                    <a:bodyPr/>
                    <a:lstStyle/>
                    <a:p>
                      <a:endParaRPr lang="en-GB" sz="900" dirty="0">
                        <a:solidFill>
                          <a:schemeClr val="bg1"/>
                        </a:solidFill>
                        <a:latin typeface="Arial Black" panose="020B0A04020102020204" pitchFamily="34" charset="0"/>
                      </a:endParaRPr>
                    </a:p>
                    <a:p>
                      <a:r>
                        <a:rPr lang="en-GB" sz="1200" dirty="0">
                          <a:solidFill>
                            <a:schemeClr val="bg1"/>
                          </a:solidFill>
                          <a:latin typeface="Arial Black" panose="020B0A04020102020204" pitchFamily="34" charset="0"/>
                        </a:rPr>
                        <a:t>S/N</a:t>
                      </a:r>
                    </a:p>
                  </a:txBody>
                  <a:tcPr>
                    <a:solidFill>
                      <a:schemeClr val="accent1">
                        <a:lumMod val="75000"/>
                      </a:schemeClr>
                    </a:solidFill>
                  </a:tcPr>
                </a:tc>
                <a:tc>
                  <a:txBody>
                    <a:bodyPr/>
                    <a:lstStyle/>
                    <a:p>
                      <a:r>
                        <a:rPr lang="en-GB" sz="1500" dirty="0">
                          <a:solidFill>
                            <a:schemeClr val="bg1"/>
                          </a:solidFill>
                          <a:latin typeface="Arial Black" panose="020B0A04020102020204" pitchFamily="34" charset="0"/>
                        </a:rPr>
                        <a:t>RESOLUTIONS FROM COMMUNIQUE</a:t>
                      </a:r>
                    </a:p>
                  </a:txBody>
                  <a:tcPr>
                    <a:solidFill>
                      <a:schemeClr val="accent1">
                        <a:lumMod val="75000"/>
                      </a:schemeClr>
                    </a:solidFill>
                  </a:tcPr>
                </a:tc>
                <a:tc>
                  <a:txBody>
                    <a:bodyPr/>
                    <a:lstStyle/>
                    <a:p>
                      <a:r>
                        <a:rPr lang="en-GB" sz="1500" dirty="0">
                          <a:solidFill>
                            <a:schemeClr val="bg1"/>
                          </a:solidFill>
                          <a:latin typeface="Arial Black" panose="020B0A04020102020204" pitchFamily="34" charset="0"/>
                        </a:rPr>
                        <a:t>PROPOSED ACTION ITEMS</a:t>
                      </a:r>
                    </a:p>
                  </a:txBody>
                  <a:tcPr>
                    <a:solidFill>
                      <a:schemeClr val="accent1">
                        <a:lumMod val="75000"/>
                      </a:schemeClr>
                    </a:solidFill>
                  </a:tcPr>
                </a:tc>
                <a:tc>
                  <a:txBody>
                    <a:bodyPr/>
                    <a:lstStyle/>
                    <a:p>
                      <a:r>
                        <a:rPr lang="en-GB" sz="1500" dirty="0">
                          <a:solidFill>
                            <a:schemeClr val="bg1"/>
                          </a:solidFill>
                          <a:latin typeface="Arial Black" panose="020B0A04020102020204" pitchFamily="34" charset="0"/>
                        </a:rPr>
                        <a:t>OWNERSHIP</a:t>
                      </a:r>
                    </a:p>
                  </a:txBody>
                  <a:tcPr>
                    <a:solidFill>
                      <a:schemeClr val="accent1">
                        <a:lumMod val="75000"/>
                      </a:schemeClr>
                    </a:solidFill>
                  </a:tcPr>
                </a:tc>
                <a:extLst>
                  <a:ext uri="{0D108BD9-81ED-4DB2-BD59-A6C34878D82A}">
                    <a16:rowId xmlns:a16="http://schemas.microsoft.com/office/drawing/2014/main" val="39110603"/>
                  </a:ext>
                </a:extLst>
              </a:tr>
              <a:tr h="370840">
                <a:tc>
                  <a:txBody>
                    <a:bodyPr/>
                    <a:lstStyle/>
                    <a:p>
                      <a:pPr marL="342900" indent="-342900">
                        <a:buFont typeface="+mj-lt"/>
                        <a:buAutoNum type="arabicPeriod" startAt="5"/>
                      </a:pPr>
                      <a:r>
                        <a:rPr lang="en-GB" sz="1350" b="1" dirty="0">
                          <a:latin typeface="Arial" panose="020B0604020202020204" pitchFamily="34" charset="0"/>
                          <a:cs typeface="Arial" panose="020B0604020202020204" pitchFamily="34" charset="0"/>
                        </a:rPr>
                        <a:t> </a:t>
                      </a:r>
                    </a:p>
                  </a:txBody>
                  <a:tcPr>
                    <a:solidFill>
                      <a:schemeClr val="accent1">
                        <a:lumMod val="40000"/>
                        <a:lumOff val="60000"/>
                      </a:schemeClr>
                    </a:solidFill>
                  </a:tcPr>
                </a:tc>
                <a:tc>
                  <a:txBody>
                    <a:bodyPr/>
                    <a:lstStyle/>
                    <a:p>
                      <a:r>
                        <a:rPr lang="en-GB" sz="1350" b="1" dirty="0">
                          <a:latin typeface="Arial" panose="020B0604020202020204" pitchFamily="34" charset="0"/>
                          <a:cs typeface="Arial" panose="020B0604020202020204" pitchFamily="34" charset="0"/>
                        </a:rPr>
                        <a:t>The Regulator should remain an impartial enabler and promoter, in providing a framework for exchanges, institutions and participants in the commodities ecosystem to thrive</a:t>
                      </a:r>
                    </a:p>
                  </a:txBody>
                  <a:tcPr>
                    <a:solidFill>
                      <a:schemeClr val="accent1">
                        <a:lumMod val="40000"/>
                        <a:lumOff val="60000"/>
                      </a:schemeClr>
                    </a:solidFill>
                  </a:tcPr>
                </a:tc>
                <a:tc>
                  <a:txBody>
                    <a:bodyPr/>
                    <a:lstStyle/>
                    <a:p>
                      <a:pPr algn="just"/>
                      <a:r>
                        <a:rPr lang="en-GB" sz="1350" dirty="0">
                          <a:latin typeface="Arial" panose="020B0604020202020204" pitchFamily="34" charset="0"/>
                          <a:cs typeface="Arial" panose="020B0604020202020204" pitchFamily="34" charset="0"/>
                        </a:rPr>
                        <a:t>SEC should seek to protect participants from market manipulation and investigate abusive trading practices and fraud. </a:t>
                      </a:r>
                    </a:p>
                  </a:txBody>
                  <a:tcPr>
                    <a:solidFill>
                      <a:schemeClr val="accent1">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350" dirty="0">
                          <a:latin typeface="Arial" panose="020B0604020202020204" pitchFamily="34" charset="0"/>
                          <a:cs typeface="Arial" panose="020B0604020202020204" pitchFamily="34" charset="0"/>
                        </a:rPr>
                        <a:t>SEC</a:t>
                      </a:r>
                    </a:p>
                  </a:txBody>
                  <a:tcPr>
                    <a:solidFill>
                      <a:schemeClr val="accent1">
                        <a:lumMod val="40000"/>
                        <a:lumOff val="60000"/>
                      </a:schemeClr>
                    </a:solidFill>
                  </a:tcPr>
                </a:tc>
                <a:extLst>
                  <a:ext uri="{0D108BD9-81ED-4DB2-BD59-A6C34878D82A}">
                    <a16:rowId xmlns:a16="http://schemas.microsoft.com/office/drawing/2014/main" val="3659320478"/>
                  </a:ext>
                </a:extLst>
              </a:tr>
              <a:tr h="370840">
                <a:tc>
                  <a:txBody>
                    <a:bodyPr/>
                    <a:lstStyle/>
                    <a:p>
                      <a:pPr marL="342900" indent="-342900">
                        <a:buFont typeface="+mj-lt"/>
                        <a:buAutoNum type="arabicPeriod" startAt="6"/>
                      </a:pPr>
                      <a:r>
                        <a:rPr lang="en-GB" sz="1350" b="1" dirty="0">
                          <a:latin typeface="Arial" panose="020B0604020202020204" pitchFamily="34" charset="0"/>
                          <a:cs typeface="Arial" panose="020B0604020202020204" pitchFamily="34" charset="0"/>
                        </a:rPr>
                        <a:t> </a:t>
                      </a:r>
                    </a:p>
                  </a:txBody>
                  <a:tcPr>
                    <a:solidFill>
                      <a:schemeClr val="bg1">
                        <a:lumMod val="95000"/>
                      </a:schemeClr>
                    </a:solidFill>
                  </a:tcPr>
                </a:tc>
                <a:tc>
                  <a:txBody>
                    <a:bodyPr/>
                    <a:lstStyle/>
                    <a:p>
                      <a:r>
                        <a:rPr lang="en-GB" sz="1350" b="1" dirty="0">
                          <a:latin typeface="Arial" panose="020B0604020202020204" pitchFamily="34" charset="0"/>
                          <a:cs typeface="Arial" panose="020B0604020202020204" pitchFamily="34" charset="0"/>
                        </a:rPr>
                        <a:t>Significant collaboration, cooperation and promotion of capacity building among the various stakeholders should be encouraged; with the SEC taking the lead</a:t>
                      </a:r>
                    </a:p>
                  </a:txBody>
                  <a:tcPr>
                    <a:solidFill>
                      <a:schemeClr val="bg1">
                        <a:lumMod val="95000"/>
                      </a:schemeClr>
                    </a:solidFill>
                  </a:tcPr>
                </a:tc>
                <a:tc>
                  <a:txBody>
                    <a:bodyPr/>
                    <a:lstStyle/>
                    <a:p>
                      <a:pPr algn="just"/>
                      <a:r>
                        <a:rPr lang="en-GB" sz="1350" dirty="0">
                          <a:latin typeface="Arial" panose="020B0604020202020204" pitchFamily="34" charset="0"/>
                          <a:cs typeface="Arial" panose="020B0604020202020204" pitchFamily="34" charset="0"/>
                        </a:rPr>
                        <a:t>Relevant authorities should encourage universities and other research and technical training institutes to create special programmes and curricula for the commodities ecosystem</a:t>
                      </a:r>
                    </a:p>
                  </a:txBody>
                  <a:tcPr>
                    <a:solidFill>
                      <a:schemeClr val="bg1">
                        <a:lumMod val="95000"/>
                      </a:schemeClr>
                    </a:solidFill>
                  </a:tcPr>
                </a:tc>
                <a:tc>
                  <a:txBody>
                    <a:bodyPr/>
                    <a:lstStyle/>
                    <a:p>
                      <a:r>
                        <a:rPr lang="en-GB" sz="1350" dirty="0">
                          <a:latin typeface="Arial" panose="020B0604020202020204" pitchFamily="34" charset="0"/>
                          <a:cs typeface="Arial" panose="020B0604020202020204" pitchFamily="34" charset="0"/>
                        </a:rPr>
                        <a:t>SEC</a:t>
                      </a:r>
                    </a:p>
                    <a:p>
                      <a:endParaRPr lang="en-GB" sz="900" dirty="0">
                        <a:latin typeface="Arial" panose="020B0604020202020204" pitchFamily="34" charset="0"/>
                        <a:cs typeface="Arial" panose="020B0604020202020204" pitchFamily="34" charset="0"/>
                      </a:endParaRPr>
                    </a:p>
                    <a:p>
                      <a:r>
                        <a:rPr lang="en-GB" sz="1350" dirty="0">
                          <a:latin typeface="Arial" panose="020B0604020202020204" pitchFamily="34" charset="0"/>
                          <a:cs typeface="Arial" panose="020B0604020202020204" pitchFamily="34" charset="0"/>
                        </a:rPr>
                        <a:t>CBN</a:t>
                      </a:r>
                    </a:p>
                    <a:p>
                      <a:endParaRPr lang="en-GB" sz="900" dirty="0">
                        <a:latin typeface="Arial" panose="020B0604020202020204" pitchFamily="34" charset="0"/>
                        <a:cs typeface="Arial" panose="020B0604020202020204" pitchFamily="34" charset="0"/>
                      </a:endParaRPr>
                    </a:p>
                    <a:p>
                      <a:r>
                        <a:rPr lang="en-GB" sz="1350" dirty="0">
                          <a:latin typeface="Arial" panose="020B0604020202020204" pitchFamily="34" charset="0"/>
                          <a:cs typeface="Arial" panose="020B0604020202020204" pitchFamily="34" charset="0"/>
                        </a:rPr>
                        <a:t>CBAN</a:t>
                      </a:r>
                    </a:p>
                    <a:p>
                      <a:endParaRPr lang="en-GB" sz="1200" dirty="0">
                        <a:latin typeface="Arial" panose="020B0604020202020204" pitchFamily="34" charset="0"/>
                        <a:cs typeface="Arial" panose="020B0604020202020204" pitchFamily="34" charset="0"/>
                      </a:endParaRPr>
                    </a:p>
                    <a:p>
                      <a:r>
                        <a:rPr lang="en-GB" sz="1350" dirty="0">
                          <a:latin typeface="Arial" panose="020B0604020202020204" pitchFamily="34" charset="0"/>
                          <a:cs typeface="Arial" panose="020B0604020202020204" pitchFamily="34" charset="0"/>
                        </a:rPr>
                        <a:t>FMARD</a:t>
                      </a:r>
                    </a:p>
                    <a:p>
                      <a:endParaRPr lang="en-GB" sz="1000" dirty="0">
                        <a:latin typeface="Arial" panose="020B0604020202020204" pitchFamily="34" charset="0"/>
                        <a:cs typeface="Arial" panose="020B0604020202020204" pitchFamily="34" charset="0"/>
                      </a:endParaRPr>
                    </a:p>
                    <a:p>
                      <a:r>
                        <a:rPr lang="en-GB" sz="1350" dirty="0">
                          <a:latin typeface="Arial" panose="020B0604020202020204" pitchFamily="34" charset="0"/>
                          <a:cs typeface="Arial" panose="020B0604020202020204" pitchFamily="34" charset="0"/>
                        </a:rPr>
                        <a:t>Universities &amp; Research Institutes</a:t>
                      </a:r>
                    </a:p>
                  </a:txBody>
                  <a:tcPr>
                    <a:solidFill>
                      <a:schemeClr val="bg1">
                        <a:lumMod val="95000"/>
                      </a:schemeClr>
                    </a:solidFill>
                  </a:tcPr>
                </a:tc>
                <a:extLst>
                  <a:ext uri="{0D108BD9-81ED-4DB2-BD59-A6C34878D82A}">
                    <a16:rowId xmlns:a16="http://schemas.microsoft.com/office/drawing/2014/main" val="4151210744"/>
                  </a:ext>
                </a:extLst>
              </a:tr>
            </a:tbl>
          </a:graphicData>
        </a:graphic>
      </p:graphicFrame>
    </p:spTree>
    <p:extLst>
      <p:ext uri="{BB962C8B-B14F-4D97-AF65-F5344CB8AC3E}">
        <p14:creationId xmlns:p14="http://schemas.microsoft.com/office/powerpoint/2010/main" val="42780533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2EE16-9AEA-462B-A049-BD914A890AC6}"/>
              </a:ext>
            </a:extLst>
          </p:cNvPr>
          <p:cNvSpPr>
            <a:spLocks noGrp="1"/>
          </p:cNvSpPr>
          <p:nvPr>
            <p:ph type="title"/>
          </p:nvPr>
        </p:nvSpPr>
        <p:spPr>
          <a:xfrm>
            <a:off x="484909" y="761999"/>
            <a:ext cx="8229600" cy="498765"/>
          </a:xfrm>
        </p:spPr>
        <p:txBody>
          <a:bodyPr>
            <a:noAutofit/>
          </a:bodyPr>
          <a:lstStyle/>
          <a:p>
            <a:br>
              <a:rPr lang="en-US" sz="2400" b="1" dirty="0">
                <a:latin typeface="Arial Black" panose="020B0A04020102020204" pitchFamily="34" charset="0"/>
              </a:rPr>
            </a:br>
            <a:r>
              <a:rPr lang="en-US" sz="2400" b="1" dirty="0">
                <a:latin typeface="Arial Black" panose="020B0A04020102020204" pitchFamily="34" charset="0"/>
              </a:rPr>
              <a:t>MAJOR PROGRESS SINCE LAST CMC</a:t>
            </a:r>
            <a:br>
              <a:rPr lang="en-US" sz="2400" b="1" dirty="0">
                <a:latin typeface="Arial Black" panose="020B0A04020102020204" pitchFamily="34" charset="0"/>
              </a:rPr>
            </a:br>
            <a:endParaRPr lang="en-GB" sz="2400" dirty="0">
              <a:latin typeface="Arial Black" panose="020B0A04020102020204" pitchFamily="34" charset="0"/>
            </a:endParaRPr>
          </a:p>
        </p:txBody>
      </p:sp>
      <p:graphicFrame>
        <p:nvGraphicFramePr>
          <p:cNvPr id="4" name="Table 4">
            <a:extLst>
              <a:ext uri="{FF2B5EF4-FFF2-40B4-BE49-F238E27FC236}">
                <a16:creationId xmlns:a16="http://schemas.microsoft.com/office/drawing/2014/main" id="{1CABCBD1-7BAF-47DB-8691-FC01B61DD7CD}"/>
              </a:ext>
            </a:extLst>
          </p:cNvPr>
          <p:cNvGraphicFramePr>
            <a:graphicFrameLocks noGrp="1"/>
          </p:cNvGraphicFramePr>
          <p:nvPr>
            <p:extLst>
              <p:ext uri="{D42A27DB-BD31-4B8C-83A1-F6EECF244321}">
                <p14:modId xmlns:p14="http://schemas.microsoft.com/office/powerpoint/2010/main" val="2698295263"/>
              </p:ext>
            </p:extLst>
          </p:nvPr>
        </p:nvGraphicFramePr>
        <p:xfrm>
          <a:off x="484909" y="1332801"/>
          <a:ext cx="8229600" cy="4503420"/>
        </p:xfrm>
        <a:graphic>
          <a:graphicData uri="http://schemas.openxmlformats.org/drawingml/2006/table">
            <a:tbl>
              <a:tblPr firstRow="1" bandRow="1">
                <a:tableStyleId>{69CF1AB2-1976-4502-BF36-3FF5EA218861}</a:tableStyleId>
              </a:tblPr>
              <a:tblGrid>
                <a:gridCol w="471055">
                  <a:extLst>
                    <a:ext uri="{9D8B030D-6E8A-4147-A177-3AD203B41FA5}">
                      <a16:colId xmlns:a16="http://schemas.microsoft.com/office/drawing/2014/main" val="1831612646"/>
                    </a:ext>
                  </a:extLst>
                </a:gridCol>
                <a:gridCol w="3186545">
                  <a:extLst>
                    <a:ext uri="{9D8B030D-6E8A-4147-A177-3AD203B41FA5}">
                      <a16:colId xmlns:a16="http://schemas.microsoft.com/office/drawing/2014/main" val="1611179128"/>
                    </a:ext>
                  </a:extLst>
                </a:gridCol>
                <a:gridCol w="3034146">
                  <a:extLst>
                    <a:ext uri="{9D8B030D-6E8A-4147-A177-3AD203B41FA5}">
                      <a16:colId xmlns:a16="http://schemas.microsoft.com/office/drawing/2014/main" val="2870977917"/>
                    </a:ext>
                  </a:extLst>
                </a:gridCol>
                <a:gridCol w="1537854">
                  <a:extLst>
                    <a:ext uri="{9D8B030D-6E8A-4147-A177-3AD203B41FA5}">
                      <a16:colId xmlns:a16="http://schemas.microsoft.com/office/drawing/2014/main" val="2720558897"/>
                    </a:ext>
                  </a:extLst>
                </a:gridCol>
              </a:tblGrid>
              <a:tr h="370840">
                <a:tc>
                  <a:txBody>
                    <a:bodyPr/>
                    <a:lstStyle/>
                    <a:p>
                      <a:endParaRPr lang="en-GB" sz="900" dirty="0">
                        <a:solidFill>
                          <a:schemeClr val="bg1"/>
                        </a:solidFill>
                        <a:latin typeface="Arial Black" panose="020B0A04020102020204" pitchFamily="34" charset="0"/>
                      </a:endParaRPr>
                    </a:p>
                    <a:p>
                      <a:r>
                        <a:rPr lang="en-GB" sz="1200" dirty="0">
                          <a:solidFill>
                            <a:schemeClr val="bg1"/>
                          </a:solidFill>
                          <a:latin typeface="Arial Black" panose="020B0A04020102020204" pitchFamily="34" charset="0"/>
                        </a:rPr>
                        <a:t>S/N</a:t>
                      </a:r>
                    </a:p>
                  </a:txBody>
                  <a:tcPr>
                    <a:solidFill>
                      <a:schemeClr val="accent1">
                        <a:lumMod val="75000"/>
                      </a:schemeClr>
                    </a:solidFill>
                  </a:tcPr>
                </a:tc>
                <a:tc>
                  <a:txBody>
                    <a:bodyPr/>
                    <a:lstStyle/>
                    <a:p>
                      <a:r>
                        <a:rPr lang="en-GB" sz="1500" dirty="0">
                          <a:solidFill>
                            <a:schemeClr val="bg1"/>
                          </a:solidFill>
                          <a:latin typeface="Arial Black" panose="020B0A04020102020204" pitchFamily="34" charset="0"/>
                        </a:rPr>
                        <a:t>RESOLUTIONS FROM COMMUNIQUE</a:t>
                      </a:r>
                    </a:p>
                  </a:txBody>
                  <a:tcPr>
                    <a:solidFill>
                      <a:schemeClr val="accent1">
                        <a:lumMod val="75000"/>
                      </a:schemeClr>
                    </a:solidFill>
                  </a:tcPr>
                </a:tc>
                <a:tc>
                  <a:txBody>
                    <a:bodyPr/>
                    <a:lstStyle/>
                    <a:p>
                      <a:r>
                        <a:rPr lang="en-GB" sz="1500" dirty="0">
                          <a:solidFill>
                            <a:schemeClr val="bg1"/>
                          </a:solidFill>
                          <a:latin typeface="Arial Black" panose="020B0A04020102020204" pitchFamily="34" charset="0"/>
                        </a:rPr>
                        <a:t>PROPOSED ACTION ITEMS</a:t>
                      </a:r>
                    </a:p>
                  </a:txBody>
                  <a:tcPr>
                    <a:solidFill>
                      <a:schemeClr val="accent1">
                        <a:lumMod val="75000"/>
                      </a:schemeClr>
                    </a:solidFill>
                  </a:tcPr>
                </a:tc>
                <a:tc>
                  <a:txBody>
                    <a:bodyPr/>
                    <a:lstStyle/>
                    <a:p>
                      <a:r>
                        <a:rPr lang="en-GB" sz="1500" dirty="0">
                          <a:solidFill>
                            <a:schemeClr val="bg1"/>
                          </a:solidFill>
                          <a:latin typeface="Arial Black" panose="020B0A04020102020204" pitchFamily="34" charset="0"/>
                        </a:rPr>
                        <a:t>OWNERSHIP</a:t>
                      </a:r>
                    </a:p>
                  </a:txBody>
                  <a:tcPr>
                    <a:solidFill>
                      <a:schemeClr val="accent1">
                        <a:lumMod val="75000"/>
                      </a:schemeClr>
                    </a:solidFill>
                  </a:tcPr>
                </a:tc>
                <a:extLst>
                  <a:ext uri="{0D108BD9-81ED-4DB2-BD59-A6C34878D82A}">
                    <a16:rowId xmlns:a16="http://schemas.microsoft.com/office/drawing/2014/main" val="39110603"/>
                  </a:ext>
                </a:extLst>
              </a:tr>
              <a:tr h="370840">
                <a:tc>
                  <a:txBody>
                    <a:bodyPr/>
                    <a:lstStyle/>
                    <a:p>
                      <a:pPr marL="342900" indent="-342900">
                        <a:buFont typeface="+mj-lt"/>
                        <a:buAutoNum type="arabicPeriod" startAt="7"/>
                      </a:pPr>
                      <a:r>
                        <a:rPr lang="en-GB" sz="1350" b="1" dirty="0">
                          <a:latin typeface="Arial" panose="020B0604020202020204" pitchFamily="34" charset="0"/>
                          <a:cs typeface="Arial" panose="020B0604020202020204" pitchFamily="34" charset="0"/>
                        </a:rPr>
                        <a:t> </a:t>
                      </a:r>
                    </a:p>
                  </a:txBody>
                  <a:tcPr>
                    <a:solidFill>
                      <a:schemeClr val="accent1">
                        <a:lumMod val="40000"/>
                        <a:lumOff val="60000"/>
                      </a:schemeClr>
                    </a:solidFill>
                  </a:tcPr>
                </a:tc>
                <a:tc>
                  <a:txBody>
                    <a:bodyPr/>
                    <a:lstStyle/>
                    <a:p>
                      <a:r>
                        <a:rPr lang="en-GB" sz="1350" b="1" dirty="0">
                          <a:latin typeface="Arial" panose="020B0604020202020204" pitchFamily="34" charset="0"/>
                          <a:cs typeface="Arial" panose="020B0604020202020204" pitchFamily="34" charset="0"/>
                        </a:rPr>
                        <a:t>Government should incentivize the trading of commodities on the Nigerian commodities exchanges as this will impact positively on the commodity ecosystem</a:t>
                      </a:r>
                      <a:r>
                        <a:rPr lang="en-US" sz="1350" b="1" dirty="0">
                          <a:latin typeface="Arial" panose="020B0604020202020204" pitchFamily="34" charset="0"/>
                          <a:cs typeface="Arial" panose="020B0604020202020204" pitchFamily="34" charset="0"/>
                        </a:rPr>
                        <a:t>.</a:t>
                      </a:r>
                      <a:endParaRPr lang="en-GB" sz="1350" b="1" dirty="0">
                        <a:latin typeface="Arial" panose="020B0604020202020204" pitchFamily="34" charset="0"/>
                        <a:cs typeface="Arial" panose="020B0604020202020204" pitchFamily="34" charset="0"/>
                      </a:endParaRPr>
                    </a:p>
                  </a:txBody>
                  <a:tcPr>
                    <a:solidFill>
                      <a:schemeClr val="accent1">
                        <a:lumMod val="40000"/>
                        <a:lumOff val="60000"/>
                      </a:schemeClr>
                    </a:solidFill>
                  </a:tcPr>
                </a:tc>
                <a:tc>
                  <a:txBody>
                    <a:bodyPr/>
                    <a:lstStyle/>
                    <a:p>
                      <a:pPr algn="just"/>
                      <a:r>
                        <a:rPr lang="en-GB" sz="1350" dirty="0">
                          <a:latin typeface="Arial" panose="020B0604020202020204" pitchFamily="34" charset="0"/>
                          <a:cs typeface="Arial" panose="020B0604020202020204" pitchFamily="34" charset="0"/>
                        </a:rPr>
                        <a:t>SEC should prepare a draft proposal for the consideration of government. </a:t>
                      </a:r>
                    </a:p>
                    <a:p>
                      <a:pPr algn="just"/>
                      <a:r>
                        <a:rPr lang="en-GB" sz="1350" dirty="0">
                          <a:latin typeface="Arial" panose="020B0604020202020204" pitchFamily="34" charset="0"/>
                          <a:cs typeface="Arial" panose="020B0604020202020204" pitchFamily="34" charset="0"/>
                        </a:rPr>
                        <a:t>The Federal Government should encourage/incentivize strategic purchases of agricultural products and crude oil through the Commodities Exchanges</a:t>
                      </a:r>
                      <a:r>
                        <a:rPr lang="en-US" sz="1350" dirty="0">
                          <a:latin typeface="Arial" panose="020B0604020202020204" pitchFamily="34" charset="0"/>
                          <a:cs typeface="Arial" panose="020B0604020202020204" pitchFamily="34" charset="0"/>
                        </a:rPr>
                        <a:t>.</a:t>
                      </a:r>
                      <a:endParaRPr lang="en-GB" sz="1350" dirty="0">
                        <a:latin typeface="Arial" panose="020B0604020202020204" pitchFamily="34" charset="0"/>
                        <a:cs typeface="Arial" panose="020B0604020202020204" pitchFamily="34" charset="0"/>
                      </a:endParaRPr>
                    </a:p>
                  </a:txBody>
                  <a:tcPr>
                    <a:solidFill>
                      <a:schemeClr val="accent1">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350" dirty="0">
                          <a:latin typeface="Arial" panose="020B0604020202020204" pitchFamily="34" charset="0"/>
                          <a:cs typeface="Arial" panose="020B0604020202020204" pitchFamily="34" charset="0"/>
                        </a:rPr>
                        <a:t>FEC</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350" dirty="0">
                          <a:latin typeface="Arial" panose="020B0604020202020204" pitchFamily="34" charset="0"/>
                          <a:cs typeface="Arial" panose="020B0604020202020204" pitchFamily="34" charset="0"/>
                        </a:rPr>
                        <a:t>FMFB&amp;NP</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350" dirty="0">
                          <a:latin typeface="Arial" panose="020B0604020202020204" pitchFamily="34" charset="0"/>
                          <a:cs typeface="Arial" panose="020B0604020202020204" pitchFamily="34" charset="0"/>
                        </a:rPr>
                        <a:t>SEC</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350" dirty="0">
                          <a:latin typeface="Arial" panose="020B0604020202020204" pitchFamily="34" charset="0"/>
                          <a:cs typeface="Arial" panose="020B0604020202020204" pitchFamily="34" charset="0"/>
                        </a:rPr>
                        <a:t>FMARD</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350" dirty="0">
                          <a:latin typeface="Arial" panose="020B0604020202020204" pitchFamily="34" charset="0"/>
                          <a:cs typeface="Arial" panose="020B0604020202020204" pitchFamily="34" charset="0"/>
                        </a:rPr>
                        <a:t>CBN</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350" dirty="0">
                          <a:latin typeface="Arial" panose="020B0604020202020204" pitchFamily="34" charset="0"/>
                          <a:cs typeface="Arial" panose="020B0604020202020204" pitchFamily="34" charset="0"/>
                        </a:rPr>
                        <a:t>NIRSAL</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350" dirty="0">
                          <a:latin typeface="Arial" panose="020B0604020202020204" pitchFamily="34" charset="0"/>
                          <a:cs typeface="Arial" panose="020B0604020202020204" pitchFamily="34" charset="0"/>
                        </a:rPr>
                        <a:t>NEXIM</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350" dirty="0">
                          <a:latin typeface="Arial" panose="020B0604020202020204" pitchFamily="34" charset="0"/>
                          <a:cs typeface="Arial" panose="020B0604020202020204" pitchFamily="34" charset="0"/>
                        </a:rPr>
                        <a:t>SON</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350" dirty="0">
                          <a:latin typeface="Arial" panose="020B0604020202020204" pitchFamily="34" charset="0"/>
                          <a:cs typeface="Arial" panose="020B0604020202020204" pitchFamily="34" charset="0"/>
                        </a:rPr>
                        <a:t>FMMASD</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350" dirty="0">
                          <a:latin typeface="Arial" panose="020B0604020202020204" pitchFamily="34" charset="0"/>
                          <a:cs typeface="Arial" panose="020B0604020202020204" pitchFamily="34" charset="0"/>
                        </a:rPr>
                        <a:t>CBAN</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350" dirty="0">
                          <a:latin typeface="Arial" panose="020B0604020202020204" pitchFamily="34" charset="0"/>
                          <a:cs typeface="Arial" panose="020B0604020202020204" pitchFamily="34" charset="0"/>
                        </a:rPr>
                        <a:t>NNPC</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350" dirty="0">
                          <a:latin typeface="Arial" panose="020B0604020202020204" pitchFamily="34" charset="0"/>
                          <a:cs typeface="Arial" panose="020B0604020202020204" pitchFamily="34" charset="0"/>
                        </a:rPr>
                        <a:t>FMITI</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350" dirty="0">
                          <a:latin typeface="Arial" panose="020B0604020202020204" pitchFamily="34" charset="0"/>
                          <a:cs typeface="Arial" panose="020B0604020202020204" pitchFamily="34" charset="0"/>
                        </a:rPr>
                        <a:t>NEMA</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350" dirty="0">
                        <a:latin typeface="Arial" panose="020B0604020202020204" pitchFamily="34" charset="0"/>
                        <a:cs typeface="Arial" panose="020B0604020202020204" pitchFamily="34" charset="0"/>
                      </a:endParaRPr>
                    </a:p>
                  </a:txBody>
                  <a:tcPr>
                    <a:solidFill>
                      <a:schemeClr val="accent1">
                        <a:lumMod val="40000"/>
                        <a:lumOff val="60000"/>
                      </a:schemeClr>
                    </a:solidFill>
                  </a:tcPr>
                </a:tc>
                <a:extLst>
                  <a:ext uri="{0D108BD9-81ED-4DB2-BD59-A6C34878D82A}">
                    <a16:rowId xmlns:a16="http://schemas.microsoft.com/office/drawing/2014/main" val="3659320478"/>
                  </a:ext>
                </a:extLst>
              </a:tr>
              <a:tr h="370840">
                <a:tc>
                  <a:txBody>
                    <a:bodyPr/>
                    <a:lstStyle/>
                    <a:p>
                      <a:pPr marL="342900" indent="-342900">
                        <a:buFont typeface="+mj-lt"/>
                        <a:buAutoNum type="arabicPeriod" startAt="8"/>
                      </a:pPr>
                      <a:r>
                        <a:rPr lang="en-GB" sz="1350" b="1" dirty="0">
                          <a:latin typeface="Arial" panose="020B0604020202020204" pitchFamily="34" charset="0"/>
                          <a:cs typeface="Arial" panose="020B0604020202020204" pitchFamily="34" charset="0"/>
                        </a:rPr>
                        <a:t> </a:t>
                      </a:r>
                    </a:p>
                  </a:txBody>
                  <a:tcPr>
                    <a:solidFill>
                      <a:schemeClr val="bg1">
                        <a:lumMod val="95000"/>
                      </a:schemeClr>
                    </a:solidFill>
                  </a:tcPr>
                </a:tc>
                <a:tc>
                  <a:txBody>
                    <a:bodyPr/>
                    <a:lstStyle/>
                    <a:p>
                      <a:r>
                        <a:rPr lang="en-GB" sz="1350" b="1" dirty="0">
                          <a:latin typeface="Arial" panose="020B0604020202020204" pitchFamily="34" charset="0"/>
                          <a:cs typeface="Arial" panose="020B0604020202020204" pitchFamily="34" charset="0"/>
                        </a:rPr>
                        <a:t>It is paramount to develop a commodities ecosystem which is backed by availability and dissemination of reliable data. </a:t>
                      </a:r>
                    </a:p>
                  </a:txBody>
                  <a:tcPr>
                    <a:solidFill>
                      <a:schemeClr val="bg1">
                        <a:lumMod val="95000"/>
                      </a:schemeClr>
                    </a:solidFill>
                  </a:tcPr>
                </a:tc>
                <a:tc>
                  <a:txBody>
                    <a:bodyPr/>
                    <a:lstStyle/>
                    <a:p>
                      <a:pPr algn="just"/>
                      <a:r>
                        <a:rPr lang="en-GB" sz="1350" b="0" dirty="0">
                          <a:latin typeface="Arial" panose="020B0604020202020204" pitchFamily="34" charset="0"/>
                          <a:cs typeface="Arial" panose="020B0604020202020204" pitchFamily="34" charset="0"/>
                        </a:rPr>
                        <a:t>The SEC could partner with the National Bureau of Statistics to build this data</a:t>
                      </a:r>
                      <a:r>
                        <a:rPr lang="en-US" sz="1350" b="0" dirty="0">
                          <a:latin typeface="Arial" panose="020B0604020202020204" pitchFamily="34" charset="0"/>
                          <a:cs typeface="Arial" panose="020B0604020202020204" pitchFamily="34" charset="0"/>
                        </a:rPr>
                        <a:t>.</a:t>
                      </a:r>
                      <a:endParaRPr lang="en-GB" sz="1350" dirty="0">
                        <a:latin typeface="Arial" panose="020B0604020202020204" pitchFamily="34" charset="0"/>
                        <a:cs typeface="Arial" panose="020B0604020202020204" pitchFamily="34" charset="0"/>
                      </a:endParaRPr>
                    </a:p>
                  </a:txBody>
                  <a:tcPr>
                    <a:solidFill>
                      <a:schemeClr val="bg1">
                        <a:lumMod val="95000"/>
                      </a:schemeClr>
                    </a:solidFill>
                  </a:tcPr>
                </a:tc>
                <a:tc>
                  <a:txBody>
                    <a:bodyPr/>
                    <a:lstStyle/>
                    <a:p>
                      <a:r>
                        <a:rPr lang="en-GB" sz="1350" dirty="0">
                          <a:latin typeface="Arial" panose="020B0604020202020204" pitchFamily="34" charset="0"/>
                          <a:cs typeface="Arial" panose="020B0604020202020204" pitchFamily="34" charset="0"/>
                        </a:rPr>
                        <a:t>SEC</a:t>
                      </a:r>
                    </a:p>
                    <a:p>
                      <a:endParaRPr lang="en-GB" sz="900" dirty="0">
                        <a:latin typeface="Arial" panose="020B0604020202020204" pitchFamily="34" charset="0"/>
                        <a:cs typeface="Arial" panose="020B0604020202020204" pitchFamily="34" charset="0"/>
                      </a:endParaRPr>
                    </a:p>
                    <a:p>
                      <a:r>
                        <a:rPr lang="en-GB" sz="1350" dirty="0">
                          <a:latin typeface="Arial" panose="020B0604020202020204" pitchFamily="34" charset="0"/>
                          <a:cs typeface="Arial" panose="020B0604020202020204" pitchFamily="34" charset="0"/>
                        </a:rPr>
                        <a:t>NBS</a:t>
                      </a:r>
                    </a:p>
                    <a:p>
                      <a:endParaRPr lang="en-GB" sz="900" dirty="0">
                        <a:latin typeface="Arial" panose="020B0604020202020204" pitchFamily="34" charset="0"/>
                        <a:cs typeface="Arial" panose="020B0604020202020204" pitchFamily="34" charset="0"/>
                      </a:endParaRPr>
                    </a:p>
                    <a:p>
                      <a:r>
                        <a:rPr lang="en-GB" sz="1350" dirty="0">
                          <a:latin typeface="Arial" panose="020B0604020202020204" pitchFamily="34" charset="0"/>
                          <a:cs typeface="Arial" panose="020B0604020202020204" pitchFamily="34" charset="0"/>
                        </a:rPr>
                        <a:t>COMEXs</a:t>
                      </a:r>
                    </a:p>
                  </a:txBody>
                  <a:tcPr>
                    <a:solidFill>
                      <a:schemeClr val="bg1">
                        <a:lumMod val="95000"/>
                      </a:schemeClr>
                    </a:solidFill>
                  </a:tcPr>
                </a:tc>
                <a:extLst>
                  <a:ext uri="{0D108BD9-81ED-4DB2-BD59-A6C34878D82A}">
                    <a16:rowId xmlns:a16="http://schemas.microsoft.com/office/drawing/2014/main" val="4151210744"/>
                  </a:ext>
                </a:extLst>
              </a:tr>
            </a:tbl>
          </a:graphicData>
        </a:graphic>
      </p:graphicFrame>
    </p:spTree>
    <p:extLst>
      <p:ext uri="{BB962C8B-B14F-4D97-AF65-F5344CB8AC3E}">
        <p14:creationId xmlns:p14="http://schemas.microsoft.com/office/powerpoint/2010/main" val="370725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2EE16-9AEA-462B-A049-BD914A890AC6}"/>
              </a:ext>
            </a:extLst>
          </p:cNvPr>
          <p:cNvSpPr>
            <a:spLocks noGrp="1"/>
          </p:cNvSpPr>
          <p:nvPr>
            <p:ph type="title"/>
          </p:nvPr>
        </p:nvSpPr>
        <p:spPr>
          <a:xfrm>
            <a:off x="484909" y="761999"/>
            <a:ext cx="8229600" cy="498765"/>
          </a:xfrm>
        </p:spPr>
        <p:txBody>
          <a:bodyPr>
            <a:noAutofit/>
          </a:bodyPr>
          <a:lstStyle/>
          <a:p>
            <a:br>
              <a:rPr lang="en-US" sz="2400" b="1" dirty="0">
                <a:latin typeface="Arial Black" panose="020B0A04020102020204" pitchFamily="34" charset="0"/>
              </a:rPr>
            </a:br>
            <a:r>
              <a:rPr lang="en-US" sz="2400" b="1" dirty="0">
                <a:latin typeface="Arial Black" panose="020B0A04020102020204" pitchFamily="34" charset="0"/>
              </a:rPr>
              <a:t>MAJOR PROGRESS SINCE LAST CMC</a:t>
            </a:r>
            <a:br>
              <a:rPr lang="en-US" sz="2400" b="1" dirty="0">
                <a:latin typeface="Arial Black" panose="020B0A04020102020204" pitchFamily="34" charset="0"/>
              </a:rPr>
            </a:br>
            <a:endParaRPr lang="en-GB" sz="2400" dirty="0">
              <a:latin typeface="Arial Black" panose="020B0A04020102020204" pitchFamily="34" charset="0"/>
            </a:endParaRPr>
          </a:p>
        </p:txBody>
      </p:sp>
      <p:graphicFrame>
        <p:nvGraphicFramePr>
          <p:cNvPr id="4" name="Table 4">
            <a:extLst>
              <a:ext uri="{FF2B5EF4-FFF2-40B4-BE49-F238E27FC236}">
                <a16:creationId xmlns:a16="http://schemas.microsoft.com/office/drawing/2014/main" id="{1CABCBD1-7BAF-47DB-8691-FC01B61DD7CD}"/>
              </a:ext>
            </a:extLst>
          </p:cNvPr>
          <p:cNvGraphicFramePr>
            <a:graphicFrameLocks noGrp="1"/>
          </p:cNvGraphicFramePr>
          <p:nvPr>
            <p:extLst>
              <p:ext uri="{D42A27DB-BD31-4B8C-83A1-F6EECF244321}">
                <p14:modId xmlns:p14="http://schemas.microsoft.com/office/powerpoint/2010/main" val="3152703085"/>
              </p:ext>
            </p:extLst>
          </p:nvPr>
        </p:nvGraphicFramePr>
        <p:xfrm>
          <a:off x="248194" y="1332801"/>
          <a:ext cx="8466315" cy="4962228"/>
        </p:xfrm>
        <a:graphic>
          <a:graphicData uri="http://schemas.openxmlformats.org/drawingml/2006/table">
            <a:tbl>
              <a:tblPr firstRow="1" bandRow="1">
                <a:tableStyleId>{69CF1AB2-1976-4502-BF36-3FF5EA218861}</a:tableStyleId>
              </a:tblPr>
              <a:tblGrid>
                <a:gridCol w="484604">
                  <a:extLst>
                    <a:ext uri="{9D8B030D-6E8A-4147-A177-3AD203B41FA5}">
                      <a16:colId xmlns:a16="http://schemas.microsoft.com/office/drawing/2014/main" val="1831612646"/>
                    </a:ext>
                  </a:extLst>
                </a:gridCol>
                <a:gridCol w="3506251">
                  <a:extLst>
                    <a:ext uri="{9D8B030D-6E8A-4147-A177-3AD203B41FA5}">
                      <a16:colId xmlns:a16="http://schemas.microsoft.com/office/drawing/2014/main" val="1611179128"/>
                    </a:ext>
                  </a:extLst>
                </a:gridCol>
                <a:gridCol w="2893371">
                  <a:extLst>
                    <a:ext uri="{9D8B030D-6E8A-4147-A177-3AD203B41FA5}">
                      <a16:colId xmlns:a16="http://schemas.microsoft.com/office/drawing/2014/main" val="2870977917"/>
                    </a:ext>
                  </a:extLst>
                </a:gridCol>
                <a:gridCol w="1582089">
                  <a:extLst>
                    <a:ext uri="{9D8B030D-6E8A-4147-A177-3AD203B41FA5}">
                      <a16:colId xmlns:a16="http://schemas.microsoft.com/office/drawing/2014/main" val="2720558897"/>
                    </a:ext>
                  </a:extLst>
                </a:gridCol>
              </a:tblGrid>
              <a:tr h="531662">
                <a:tc>
                  <a:txBody>
                    <a:bodyPr/>
                    <a:lstStyle/>
                    <a:p>
                      <a:endParaRPr lang="en-GB" sz="900" dirty="0">
                        <a:solidFill>
                          <a:schemeClr val="bg1"/>
                        </a:solidFill>
                        <a:latin typeface="Arial Black" panose="020B0A04020102020204" pitchFamily="34" charset="0"/>
                      </a:endParaRPr>
                    </a:p>
                    <a:p>
                      <a:r>
                        <a:rPr lang="en-GB" sz="1200" dirty="0">
                          <a:solidFill>
                            <a:schemeClr val="bg1"/>
                          </a:solidFill>
                          <a:latin typeface="Arial Black" panose="020B0A04020102020204" pitchFamily="34" charset="0"/>
                        </a:rPr>
                        <a:t>S/N</a:t>
                      </a:r>
                    </a:p>
                  </a:txBody>
                  <a:tcPr>
                    <a:solidFill>
                      <a:schemeClr val="accent1">
                        <a:lumMod val="75000"/>
                      </a:schemeClr>
                    </a:solidFill>
                  </a:tcPr>
                </a:tc>
                <a:tc>
                  <a:txBody>
                    <a:bodyPr/>
                    <a:lstStyle/>
                    <a:p>
                      <a:r>
                        <a:rPr lang="en-GB" sz="1500" dirty="0">
                          <a:solidFill>
                            <a:schemeClr val="bg1"/>
                          </a:solidFill>
                          <a:latin typeface="Arial Black" panose="020B0A04020102020204" pitchFamily="34" charset="0"/>
                        </a:rPr>
                        <a:t>RESOLUTIONS FROM COMMUNIQUE</a:t>
                      </a:r>
                    </a:p>
                  </a:txBody>
                  <a:tcPr>
                    <a:solidFill>
                      <a:schemeClr val="accent1">
                        <a:lumMod val="75000"/>
                      </a:schemeClr>
                    </a:solidFill>
                  </a:tcPr>
                </a:tc>
                <a:tc>
                  <a:txBody>
                    <a:bodyPr/>
                    <a:lstStyle/>
                    <a:p>
                      <a:r>
                        <a:rPr lang="en-GB" sz="1500" dirty="0">
                          <a:solidFill>
                            <a:schemeClr val="bg1"/>
                          </a:solidFill>
                          <a:latin typeface="Arial Black" panose="020B0A04020102020204" pitchFamily="34" charset="0"/>
                        </a:rPr>
                        <a:t>PROPOSED ACTION ITEMS</a:t>
                      </a:r>
                    </a:p>
                  </a:txBody>
                  <a:tcPr>
                    <a:solidFill>
                      <a:schemeClr val="accent1">
                        <a:lumMod val="75000"/>
                      </a:schemeClr>
                    </a:solidFill>
                  </a:tcPr>
                </a:tc>
                <a:tc>
                  <a:txBody>
                    <a:bodyPr/>
                    <a:lstStyle/>
                    <a:p>
                      <a:r>
                        <a:rPr lang="en-GB" sz="1500" dirty="0">
                          <a:solidFill>
                            <a:schemeClr val="bg1"/>
                          </a:solidFill>
                          <a:latin typeface="Arial Black" panose="020B0A04020102020204" pitchFamily="34" charset="0"/>
                        </a:rPr>
                        <a:t>OWNERSHIP</a:t>
                      </a:r>
                    </a:p>
                  </a:txBody>
                  <a:tcPr>
                    <a:solidFill>
                      <a:schemeClr val="accent1">
                        <a:lumMod val="75000"/>
                      </a:schemeClr>
                    </a:solidFill>
                  </a:tcPr>
                </a:tc>
                <a:extLst>
                  <a:ext uri="{0D108BD9-81ED-4DB2-BD59-A6C34878D82A}">
                    <a16:rowId xmlns:a16="http://schemas.microsoft.com/office/drawing/2014/main" val="39110603"/>
                  </a:ext>
                </a:extLst>
              </a:tr>
              <a:tr h="1882969">
                <a:tc>
                  <a:txBody>
                    <a:bodyPr/>
                    <a:lstStyle/>
                    <a:p>
                      <a:pPr marL="342900" indent="-342900">
                        <a:buFont typeface="+mj-lt"/>
                        <a:buAutoNum type="arabicPeriod" startAt="9"/>
                      </a:pPr>
                      <a:r>
                        <a:rPr lang="en-GB" sz="1350" b="1" dirty="0">
                          <a:latin typeface="Arial" panose="020B0604020202020204" pitchFamily="34" charset="0"/>
                          <a:cs typeface="Arial" panose="020B0604020202020204" pitchFamily="34" charset="0"/>
                        </a:rPr>
                        <a:t> </a:t>
                      </a:r>
                    </a:p>
                  </a:txBody>
                  <a:tcPr>
                    <a:solidFill>
                      <a:schemeClr val="accent1">
                        <a:lumMod val="40000"/>
                        <a:lumOff val="60000"/>
                      </a:schemeClr>
                    </a:solidFill>
                  </a:tcPr>
                </a:tc>
                <a:tc>
                  <a:txBody>
                    <a:bodyPr/>
                    <a:lstStyle/>
                    <a:p>
                      <a:r>
                        <a:rPr lang="en-GB" sz="1350" b="1" dirty="0">
                          <a:latin typeface="Arial" panose="020B0604020202020204" pitchFamily="34" charset="0"/>
                          <a:cs typeface="Arial" panose="020B0604020202020204" pitchFamily="34" charset="0"/>
                        </a:rPr>
                        <a:t>Stakeholders should ensure efficiency in the commodities ecosystem to ensure successful securitization of commodities assets and receivables. </a:t>
                      </a:r>
                    </a:p>
                  </a:txBody>
                  <a:tcPr>
                    <a:solidFill>
                      <a:schemeClr val="accent1">
                        <a:lumMod val="40000"/>
                        <a:lumOff val="60000"/>
                      </a:schemeClr>
                    </a:solidFill>
                  </a:tcPr>
                </a:tc>
                <a:tc>
                  <a:txBody>
                    <a:bodyPr/>
                    <a:lstStyle/>
                    <a:p>
                      <a:pPr algn="just"/>
                      <a:r>
                        <a:rPr lang="en-GB" sz="1350" dirty="0">
                          <a:latin typeface="Arial" panose="020B0604020202020204" pitchFamily="34" charset="0"/>
                          <a:cs typeface="Arial" panose="020B0604020202020204" pitchFamily="34" charset="0"/>
                        </a:rPr>
                        <a:t>SEC should put in place measures for promoting efficiency in the commodities ecosystem.</a:t>
                      </a:r>
                    </a:p>
                    <a:p>
                      <a:pPr algn="just"/>
                      <a:r>
                        <a:rPr lang="en-GB" sz="1350" dirty="0">
                          <a:latin typeface="Arial" panose="020B0604020202020204" pitchFamily="34" charset="0"/>
                          <a:cs typeface="Arial" panose="020B0604020202020204" pitchFamily="34" charset="0"/>
                        </a:rPr>
                        <a:t>Serious consideration should be given to strengthen the securitization framework in Nigeria</a:t>
                      </a:r>
                      <a:r>
                        <a:rPr lang="en-US" sz="1350" dirty="0">
                          <a:latin typeface="Arial" panose="020B0604020202020204" pitchFamily="34" charset="0"/>
                          <a:cs typeface="Arial" panose="020B0604020202020204" pitchFamily="34" charset="0"/>
                        </a:rPr>
                        <a:t>.</a:t>
                      </a:r>
                      <a:endParaRPr lang="en-GB" sz="1350" dirty="0">
                        <a:latin typeface="Arial" panose="020B0604020202020204" pitchFamily="34" charset="0"/>
                        <a:cs typeface="Arial" panose="020B0604020202020204" pitchFamily="34" charset="0"/>
                      </a:endParaRPr>
                    </a:p>
                  </a:txBody>
                  <a:tcPr>
                    <a:solidFill>
                      <a:schemeClr val="accent1">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350" dirty="0">
                          <a:latin typeface="Arial" panose="020B0604020202020204" pitchFamily="34" charset="0"/>
                          <a:cs typeface="Arial" panose="020B0604020202020204" pitchFamily="34" charset="0"/>
                        </a:rPr>
                        <a:t>FMFB&amp;NP</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350" dirty="0">
                          <a:latin typeface="Arial" panose="020B0604020202020204" pitchFamily="34" charset="0"/>
                          <a:cs typeface="Arial" panose="020B0604020202020204" pitchFamily="34" charset="0"/>
                        </a:rPr>
                        <a:t>SEC</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350" dirty="0">
                          <a:latin typeface="Arial" panose="020B0604020202020204" pitchFamily="34" charset="0"/>
                          <a:cs typeface="Arial" panose="020B0604020202020204" pitchFamily="34" charset="0"/>
                        </a:rPr>
                        <a:t>CBN</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350" dirty="0">
                          <a:latin typeface="Arial" panose="020B0604020202020204" pitchFamily="34" charset="0"/>
                          <a:cs typeface="Arial" panose="020B0604020202020204" pitchFamily="34" charset="0"/>
                        </a:rPr>
                        <a:t>NIRSAL</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350" dirty="0">
                          <a:latin typeface="Arial" panose="020B0604020202020204" pitchFamily="34" charset="0"/>
                          <a:cs typeface="Arial" panose="020B0604020202020204" pitchFamily="34" charset="0"/>
                        </a:rPr>
                        <a:t>SON</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350" dirty="0">
                          <a:latin typeface="Arial" panose="020B0604020202020204" pitchFamily="34" charset="0"/>
                          <a:cs typeface="Arial" panose="020B0604020202020204" pitchFamily="34" charset="0"/>
                        </a:rPr>
                        <a:t>FMMASD</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350" dirty="0">
                          <a:latin typeface="Arial" panose="020B0604020202020204" pitchFamily="34" charset="0"/>
                          <a:cs typeface="Arial" panose="020B0604020202020204" pitchFamily="34" charset="0"/>
                        </a:rPr>
                        <a:t>FMPR</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350" dirty="0">
                          <a:latin typeface="Arial" panose="020B0604020202020204" pitchFamily="34" charset="0"/>
                          <a:cs typeface="Arial" panose="020B0604020202020204" pitchFamily="34" charset="0"/>
                        </a:rPr>
                        <a:t>NNPC</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350" dirty="0">
                          <a:latin typeface="Arial" panose="020B0604020202020204" pitchFamily="34" charset="0"/>
                          <a:cs typeface="Arial" panose="020B0604020202020204" pitchFamily="34" charset="0"/>
                        </a:rPr>
                        <a:t>FMITI</a:t>
                      </a:r>
                    </a:p>
                  </a:txBody>
                  <a:tcPr>
                    <a:solidFill>
                      <a:schemeClr val="accent1">
                        <a:lumMod val="40000"/>
                        <a:lumOff val="60000"/>
                      </a:schemeClr>
                    </a:solidFill>
                  </a:tcPr>
                </a:tc>
                <a:extLst>
                  <a:ext uri="{0D108BD9-81ED-4DB2-BD59-A6C34878D82A}">
                    <a16:rowId xmlns:a16="http://schemas.microsoft.com/office/drawing/2014/main" val="3659320478"/>
                  </a:ext>
                </a:extLst>
              </a:tr>
              <a:tr h="2470488">
                <a:tc>
                  <a:txBody>
                    <a:bodyPr/>
                    <a:lstStyle/>
                    <a:p>
                      <a:pPr marL="0" indent="0">
                        <a:buFont typeface="+mj-lt"/>
                        <a:buNone/>
                      </a:pPr>
                      <a:r>
                        <a:rPr lang="en-GB" sz="1350" b="1" dirty="0">
                          <a:latin typeface="Arial" panose="020B0604020202020204" pitchFamily="34" charset="0"/>
                          <a:cs typeface="Arial" panose="020B0604020202020204" pitchFamily="34" charset="0"/>
                        </a:rPr>
                        <a:t>10.</a:t>
                      </a:r>
                    </a:p>
                  </a:txBody>
                  <a:tcPr>
                    <a:solidFill>
                      <a:schemeClr val="accent1">
                        <a:lumMod val="40000"/>
                        <a:lumOff val="60000"/>
                      </a:schemeClr>
                    </a:solidFill>
                  </a:tcPr>
                </a:tc>
                <a:tc>
                  <a:txBody>
                    <a:bodyPr/>
                    <a:lstStyle/>
                    <a:p>
                      <a:r>
                        <a:rPr lang="en-GB" sz="1350" b="1" dirty="0">
                          <a:latin typeface="Arial" panose="020B0604020202020204" pitchFamily="34" charset="0"/>
                          <a:cs typeface="Arial" panose="020B0604020202020204" pitchFamily="34" charset="0"/>
                        </a:rPr>
                        <a:t>The coronavirus Disease (COVID-19) pandemic has presented opportunities which Nigeria is </a:t>
                      </a:r>
                      <a:r>
                        <a:rPr lang="en-US" sz="1350" b="1" dirty="0">
                          <a:solidFill>
                            <a:schemeClr val="tx1"/>
                          </a:solidFill>
                          <a:latin typeface="Arial" panose="020B0604020202020204" pitchFamily="34" charset="0"/>
                          <a:cs typeface="Arial" panose="020B0604020202020204" pitchFamily="34" charset="0"/>
                        </a:rPr>
                        <a:t>now</a:t>
                      </a:r>
                      <a:r>
                        <a:rPr lang="en-GB" sz="1350" b="1" dirty="0">
                          <a:latin typeface="Arial" panose="020B0604020202020204" pitchFamily="34" charset="0"/>
                          <a:cs typeface="Arial" panose="020B0604020202020204" pitchFamily="34" charset="0"/>
                        </a:rPr>
                        <a:t> positioned to harness. The country needs to take deliberate steps to maximize the opportunities which may be available in the commodities space in future.</a:t>
                      </a:r>
                    </a:p>
                  </a:txBody>
                  <a:tcPr>
                    <a:solidFill>
                      <a:schemeClr val="accent1">
                        <a:lumMod val="40000"/>
                        <a:lumOff val="60000"/>
                      </a:schemeClr>
                    </a:solidFill>
                  </a:tcPr>
                </a:tc>
                <a:tc>
                  <a:txBody>
                    <a:bodyPr/>
                    <a:lstStyle/>
                    <a:p>
                      <a:pPr algn="just"/>
                      <a:r>
                        <a:rPr lang="en-GB" sz="1350" dirty="0">
                          <a:latin typeface="Arial" panose="020B0604020202020204" pitchFamily="34" charset="0"/>
                          <a:cs typeface="Arial" panose="020B0604020202020204" pitchFamily="34" charset="0"/>
                        </a:rPr>
                        <a:t>Appropriate trade and related policy measures should be taken with a view to accelerating commodities ecosystem development.</a:t>
                      </a:r>
                    </a:p>
                  </a:txBody>
                  <a:tcPr>
                    <a:solidFill>
                      <a:schemeClr val="accent1">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350" dirty="0">
                          <a:latin typeface="Arial" panose="020B0604020202020204" pitchFamily="34" charset="0"/>
                          <a:cs typeface="Arial" panose="020B0604020202020204" pitchFamily="34" charset="0"/>
                        </a:rPr>
                        <a:t>FMFB&amp;NP</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350" dirty="0">
                          <a:latin typeface="Arial" panose="020B0604020202020204" pitchFamily="34" charset="0"/>
                          <a:cs typeface="Arial" panose="020B0604020202020204" pitchFamily="34" charset="0"/>
                        </a:rPr>
                        <a:t>SEC</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350" dirty="0">
                          <a:latin typeface="Arial" panose="020B0604020202020204" pitchFamily="34" charset="0"/>
                          <a:cs typeface="Arial" panose="020B0604020202020204" pitchFamily="34" charset="0"/>
                        </a:rPr>
                        <a:t>FMARD</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350" dirty="0">
                          <a:latin typeface="Arial" panose="020B0604020202020204" pitchFamily="34" charset="0"/>
                          <a:cs typeface="Arial" panose="020B0604020202020204" pitchFamily="34" charset="0"/>
                        </a:rPr>
                        <a:t>CBN</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350" dirty="0">
                          <a:latin typeface="Arial" panose="020B0604020202020204" pitchFamily="34" charset="0"/>
                          <a:cs typeface="Arial" panose="020B0604020202020204" pitchFamily="34" charset="0"/>
                        </a:rPr>
                        <a:t>NIRSAL</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350" dirty="0">
                          <a:latin typeface="Arial" panose="020B0604020202020204" pitchFamily="34" charset="0"/>
                          <a:cs typeface="Arial" panose="020B0604020202020204" pitchFamily="34" charset="0"/>
                        </a:rPr>
                        <a:t>NEXIM</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350" dirty="0">
                          <a:latin typeface="Arial" panose="020B0604020202020204" pitchFamily="34" charset="0"/>
                          <a:cs typeface="Arial" panose="020B0604020202020204" pitchFamily="34" charset="0"/>
                        </a:rPr>
                        <a:t>SON</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350" dirty="0">
                          <a:latin typeface="Arial" panose="020B0604020202020204" pitchFamily="34" charset="0"/>
                          <a:cs typeface="Arial" panose="020B0604020202020204" pitchFamily="34" charset="0"/>
                        </a:rPr>
                        <a:t>FMMASD</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350" dirty="0">
                          <a:latin typeface="Arial" panose="020B0604020202020204" pitchFamily="34" charset="0"/>
                          <a:cs typeface="Arial" panose="020B0604020202020204" pitchFamily="34" charset="0"/>
                        </a:rPr>
                        <a:t>CBAN</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350" dirty="0">
                          <a:latin typeface="Arial" panose="020B0604020202020204" pitchFamily="34" charset="0"/>
                          <a:cs typeface="Arial" panose="020B0604020202020204" pitchFamily="34" charset="0"/>
                        </a:rPr>
                        <a:t>NNPC</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350" dirty="0">
                          <a:latin typeface="Arial" panose="020B0604020202020204" pitchFamily="34" charset="0"/>
                          <a:cs typeface="Arial" panose="020B0604020202020204" pitchFamily="34" charset="0"/>
                        </a:rPr>
                        <a:t>FMITI</a:t>
                      </a:r>
                    </a:p>
                  </a:txBody>
                  <a:tcPr>
                    <a:solidFill>
                      <a:schemeClr val="accent1">
                        <a:lumMod val="40000"/>
                        <a:lumOff val="60000"/>
                      </a:schemeClr>
                    </a:solidFill>
                  </a:tcPr>
                </a:tc>
                <a:extLst>
                  <a:ext uri="{0D108BD9-81ED-4DB2-BD59-A6C34878D82A}">
                    <a16:rowId xmlns:a16="http://schemas.microsoft.com/office/drawing/2014/main" val="3682048646"/>
                  </a:ext>
                </a:extLst>
              </a:tr>
            </a:tbl>
          </a:graphicData>
        </a:graphic>
      </p:graphicFrame>
    </p:spTree>
    <p:extLst>
      <p:ext uri="{BB962C8B-B14F-4D97-AF65-F5344CB8AC3E}">
        <p14:creationId xmlns:p14="http://schemas.microsoft.com/office/powerpoint/2010/main" val="1444216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2EE16-9AEA-462B-A049-BD914A890AC6}"/>
              </a:ext>
            </a:extLst>
          </p:cNvPr>
          <p:cNvSpPr>
            <a:spLocks noGrp="1"/>
          </p:cNvSpPr>
          <p:nvPr>
            <p:ph type="title"/>
          </p:nvPr>
        </p:nvSpPr>
        <p:spPr>
          <a:xfrm>
            <a:off x="484909" y="761999"/>
            <a:ext cx="8229600" cy="498765"/>
          </a:xfrm>
        </p:spPr>
        <p:txBody>
          <a:bodyPr>
            <a:noAutofit/>
          </a:bodyPr>
          <a:lstStyle/>
          <a:p>
            <a:br>
              <a:rPr lang="en-US" sz="2400" b="1" dirty="0">
                <a:latin typeface="Arial Black" panose="020B0A04020102020204" pitchFamily="34" charset="0"/>
              </a:rPr>
            </a:br>
            <a:r>
              <a:rPr lang="en-US" sz="2400" b="1" dirty="0">
                <a:latin typeface="Arial Black" panose="020B0A04020102020204" pitchFamily="34" charset="0"/>
              </a:rPr>
              <a:t>MAJOR PROGRESS SINCE LAST CMC</a:t>
            </a:r>
            <a:br>
              <a:rPr lang="en-US" sz="2400" b="1" dirty="0">
                <a:latin typeface="Arial Black" panose="020B0A04020102020204" pitchFamily="34" charset="0"/>
              </a:rPr>
            </a:br>
            <a:endParaRPr lang="en-GB" sz="2400" dirty="0">
              <a:latin typeface="Arial Black" panose="020B0A04020102020204" pitchFamily="34" charset="0"/>
            </a:endParaRPr>
          </a:p>
        </p:txBody>
      </p:sp>
      <p:sp>
        <p:nvSpPr>
          <p:cNvPr id="3" name="Content Placeholder 2">
            <a:extLst>
              <a:ext uri="{FF2B5EF4-FFF2-40B4-BE49-F238E27FC236}">
                <a16:creationId xmlns:a16="http://schemas.microsoft.com/office/drawing/2014/main" id="{F6A02E5E-33BD-42F2-93A2-F9C4ED4648F9}"/>
              </a:ext>
            </a:extLst>
          </p:cNvPr>
          <p:cNvSpPr txBox="1">
            <a:spLocks/>
          </p:cNvSpPr>
          <p:nvPr/>
        </p:nvSpPr>
        <p:spPr>
          <a:xfrm>
            <a:off x="304800" y="1311032"/>
            <a:ext cx="8478985" cy="5336771"/>
          </a:xfrm>
          <a:prstGeom prst="rect">
            <a:avLst/>
          </a:prstGeom>
        </p:spPr>
        <p:txBody>
          <a:bodyPr>
            <a:normAutofit/>
          </a:bodyPr>
          <a:lstStyle>
            <a:lvl1pPr marL="342900" indent="-342900" algn="l" defTabSz="457200" rtl="0" eaLnBrk="1" latinLnBrk="0" hangingPunct="1">
              <a:spcBef>
                <a:spcPct val="20000"/>
              </a:spcBef>
              <a:buFont typeface="Arial"/>
              <a:buChar char="•"/>
              <a:defRPr sz="3200" kern="1200">
                <a:solidFill>
                  <a:schemeClr val="tx1"/>
                </a:solidFill>
                <a:latin typeface="Century Gothic"/>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Century Gothic"/>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Century Gothic"/>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Century Gothic"/>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Century Gothic"/>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endParaRPr lang="en-GB" sz="2000" b="1" dirty="0">
              <a:solidFill>
                <a:schemeClr val="accent1">
                  <a:lumMod val="50000"/>
                </a:schemeClr>
              </a:solidFill>
              <a:latin typeface="Arial" panose="020B0604020202020204" pitchFamily="34" charset="0"/>
              <a:cs typeface="Arial" panose="020B0604020202020204" pitchFamily="34" charset="0"/>
            </a:endParaRPr>
          </a:p>
          <a:p>
            <a:pPr marL="0" indent="0" algn="just">
              <a:buNone/>
            </a:pPr>
            <a:r>
              <a:rPr lang="en-GB" sz="2000" b="1" dirty="0">
                <a:solidFill>
                  <a:schemeClr val="accent1">
                    <a:lumMod val="50000"/>
                  </a:schemeClr>
                </a:solidFill>
                <a:latin typeface="Arial" panose="020B0604020202020204" pitchFamily="34" charset="0"/>
                <a:cs typeface="Arial" panose="020B0604020202020204" pitchFamily="34" charset="0"/>
              </a:rPr>
              <a:t>2.0 ENGAGEMENT WITH STAKEHOLDERS</a:t>
            </a:r>
          </a:p>
          <a:p>
            <a:pPr algn="just">
              <a:buFont typeface="Wingdings" panose="05000000000000000000" pitchFamily="2" charset="2"/>
              <a:buChar char="q"/>
            </a:pPr>
            <a:r>
              <a:rPr lang="en-GB" sz="2000" b="1" dirty="0">
                <a:latin typeface="Arial" panose="020B0604020202020204" pitchFamily="34" charset="0"/>
                <a:cs typeface="Arial" panose="020B0604020202020204" pitchFamily="34" charset="0"/>
              </a:rPr>
              <a:t>The Implementation Committee engaged some commodities market stakeholders (Flourmills, Guinness, Nestle and Olam International) at their offices in Lagos in January 2020, to encourage active participation on the Commodities Exchanges.</a:t>
            </a:r>
          </a:p>
          <a:p>
            <a:pPr marL="457200" lvl="1" indent="0" algn="just">
              <a:buNone/>
            </a:pPr>
            <a:endParaRPr lang="en-GB" sz="1400" b="1" dirty="0">
              <a:latin typeface="Arial" panose="020B0604020202020204" pitchFamily="34" charset="0"/>
              <a:cs typeface="Arial" panose="020B0604020202020204" pitchFamily="34" charset="0"/>
            </a:endParaRPr>
          </a:p>
          <a:p>
            <a:pPr algn="just">
              <a:buFont typeface="Wingdings" panose="05000000000000000000" pitchFamily="2" charset="2"/>
              <a:buChar char="q"/>
            </a:pPr>
            <a:r>
              <a:rPr lang="en-GB" sz="2000" b="1" dirty="0">
                <a:latin typeface="Arial" panose="020B0604020202020204" pitchFamily="34" charset="0"/>
                <a:cs typeface="Arial" panose="020B0604020202020204" pitchFamily="34" charset="0"/>
              </a:rPr>
              <a:t>Some of the stakeholders indicated willingness to source commodities through the Exchanges on condition that:</a:t>
            </a:r>
          </a:p>
          <a:p>
            <a:pPr lvl="1" algn="just">
              <a:buFont typeface="Wingdings" panose="05000000000000000000" pitchFamily="2" charset="2"/>
              <a:buChar char="§"/>
            </a:pPr>
            <a:r>
              <a:rPr lang="en-GB" sz="1800" b="1" dirty="0">
                <a:latin typeface="Arial" panose="020B0604020202020204" pitchFamily="34" charset="0"/>
                <a:cs typeface="Arial" panose="020B0604020202020204" pitchFamily="34" charset="0"/>
              </a:rPr>
              <a:t>The quality of the Commodities meet the highest standards.</a:t>
            </a:r>
          </a:p>
          <a:p>
            <a:pPr lvl="1" algn="just">
              <a:buFont typeface="Wingdings" panose="05000000000000000000" pitchFamily="2" charset="2"/>
              <a:buChar char="§"/>
            </a:pPr>
            <a:r>
              <a:rPr lang="en-GB" sz="1800" b="1" dirty="0">
                <a:latin typeface="Arial" panose="020B0604020202020204" pitchFamily="34" charset="0"/>
                <a:cs typeface="Arial" panose="020B0604020202020204" pitchFamily="34" charset="0"/>
              </a:rPr>
              <a:t>The desired quantity of Commodities would be available on a sustainable basis.</a:t>
            </a:r>
          </a:p>
          <a:p>
            <a:pPr lvl="1" algn="just">
              <a:buFont typeface="Wingdings" panose="05000000000000000000" pitchFamily="2" charset="2"/>
              <a:buChar char="§"/>
            </a:pPr>
            <a:r>
              <a:rPr lang="en-GB" sz="1800" b="1" dirty="0">
                <a:latin typeface="Arial" panose="020B0604020202020204" pitchFamily="34" charset="0"/>
                <a:cs typeface="Arial" panose="020B0604020202020204" pitchFamily="34" charset="0"/>
              </a:rPr>
              <a:t>Warehouses would be properly operated and located in strategic centres for ease of delivery.</a:t>
            </a:r>
          </a:p>
          <a:p>
            <a:pPr lvl="1" algn="just">
              <a:buFont typeface="Wingdings" panose="05000000000000000000" pitchFamily="2" charset="2"/>
              <a:buChar char="§"/>
            </a:pPr>
            <a:r>
              <a:rPr lang="en-GB" sz="1800" b="1" dirty="0">
                <a:latin typeface="Arial" panose="020B0604020202020204" pitchFamily="34" charset="0"/>
                <a:cs typeface="Arial" panose="020B0604020202020204" pitchFamily="34" charset="0"/>
              </a:rPr>
              <a:t>The Exchanges become fully operational.</a:t>
            </a:r>
          </a:p>
          <a:p>
            <a:pPr marL="457200" lvl="1" indent="0" algn="just">
              <a:buNone/>
            </a:pPr>
            <a:endParaRPr lang="en-GB" sz="1400" b="1" dirty="0">
              <a:latin typeface="Arial" panose="020B0604020202020204" pitchFamily="34" charset="0"/>
              <a:cs typeface="Arial" panose="020B0604020202020204" pitchFamily="34" charset="0"/>
            </a:endParaRPr>
          </a:p>
          <a:p>
            <a:pPr lvl="1" algn="just">
              <a:buFont typeface="Arial" panose="020B0604020202020204" pitchFamily="34" charset="0"/>
              <a:buChar char="•"/>
            </a:pPr>
            <a:endParaRPr lang="en-GB" sz="1400" b="1" dirty="0">
              <a:latin typeface="Arial" panose="020B0604020202020204" pitchFamily="34" charset="0"/>
              <a:cs typeface="Arial" panose="020B0604020202020204" pitchFamily="34" charset="0"/>
            </a:endParaRPr>
          </a:p>
          <a:p>
            <a:pPr marL="0" indent="0" algn="just">
              <a:buNone/>
            </a:pPr>
            <a:endParaRPr lang="en-GB" sz="200" dirty="0">
              <a:latin typeface="Arial Black" panose="020B0A04020102020204" pitchFamily="34" charset="0"/>
            </a:endParaRPr>
          </a:p>
        </p:txBody>
      </p:sp>
    </p:spTree>
    <p:extLst>
      <p:ext uri="{BB962C8B-B14F-4D97-AF65-F5344CB8AC3E}">
        <p14:creationId xmlns:p14="http://schemas.microsoft.com/office/powerpoint/2010/main" val="2602687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2EE16-9AEA-462B-A049-BD914A890AC6}"/>
              </a:ext>
            </a:extLst>
          </p:cNvPr>
          <p:cNvSpPr>
            <a:spLocks noGrp="1"/>
          </p:cNvSpPr>
          <p:nvPr>
            <p:ph type="title"/>
          </p:nvPr>
        </p:nvSpPr>
        <p:spPr>
          <a:xfrm>
            <a:off x="484909" y="761999"/>
            <a:ext cx="8229600" cy="498765"/>
          </a:xfrm>
        </p:spPr>
        <p:txBody>
          <a:bodyPr>
            <a:noAutofit/>
          </a:bodyPr>
          <a:lstStyle/>
          <a:p>
            <a:r>
              <a:rPr lang="en-GB" sz="2400" dirty="0">
                <a:latin typeface="Arial Black" panose="020B0A04020102020204" pitchFamily="34" charset="0"/>
              </a:rPr>
              <a:t>MAJOR PROGRESS SINCE LAST CMC</a:t>
            </a:r>
          </a:p>
        </p:txBody>
      </p:sp>
      <p:sp>
        <p:nvSpPr>
          <p:cNvPr id="3" name="Content Placeholder 2">
            <a:extLst>
              <a:ext uri="{FF2B5EF4-FFF2-40B4-BE49-F238E27FC236}">
                <a16:creationId xmlns:a16="http://schemas.microsoft.com/office/drawing/2014/main" id="{F6A02E5E-33BD-42F2-93A2-F9C4ED4648F9}"/>
              </a:ext>
            </a:extLst>
          </p:cNvPr>
          <p:cNvSpPr txBox="1">
            <a:spLocks/>
          </p:cNvSpPr>
          <p:nvPr/>
        </p:nvSpPr>
        <p:spPr>
          <a:xfrm>
            <a:off x="665015" y="1260764"/>
            <a:ext cx="8478985" cy="5336771"/>
          </a:xfrm>
          <a:prstGeom prst="rect">
            <a:avLst/>
          </a:prstGeom>
        </p:spPr>
        <p:txBody>
          <a:bodyPr>
            <a:normAutofit/>
          </a:bodyPr>
          <a:lstStyle>
            <a:lvl1pPr marL="342900" indent="-342900" algn="l" defTabSz="457200" rtl="0" eaLnBrk="1" latinLnBrk="0" hangingPunct="1">
              <a:spcBef>
                <a:spcPct val="20000"/>
              </a:spcBef>
              <a:buFont typeface="Arial"/>
              <a:buChar char="•"/>
              <a:defRPr sz="3200" kern="1200">
                <a:solidFill>
                  <a:schemeClr val="tx1"/>
                </a:solidFill>
                <a:latin typeface="Century Gothic"/>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Century Gothic"/>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Century Gothic"/>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Century Gothic"/>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Century Gothic"/>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just" defTabSz="457200" rtl="0" eaLnBrk="1" fontAlgn="auto" latinLnBrk="0" hangingPunct="1">
              <a:lnSpc>
                <a:spcPct val="100000"/>
              </a:lnSpc>
              <a:spcBef>
                <a:spcPct val="20000"/>
              </a:spcBef>
              <a:spcAft>
                <a:spcPts val="0"/>
              </a:spcAft>
              <a:buClrTx/>
              <a:buSzTx/>
              <a:buFont typeface="Arial"/>
              <a:buNone/>
              <a:tabLst/>
              <a:defRPr/>
            </a:pPr>
            <a:r>
              <a:rPr kumimoji="0" lang="en-GB" sz="2000" b="1" i="0" u="none" strike="noStrike" kern="1200" cap="none" spc="0" normalizeH="0" baseline="0" noProof="0" dirty="0">
                <a:ln>
                  <a:noFill/>
                </a:ln>
                <a:solidFill>
                  <a:srgbClr val="4F81BD">
                    <a:lumMod val="50000"/>
                  </a:srgbClr>
                </a:solidFill>
                <a:effectLst/>
                <a:uLnTx/>
                <a:uFillTx/>
                <a:latin typeface="Arial" panose="020B0604020202020204" pitchFamily="34" charset="0"/>
                <a:ea typeface="+mn-ea"/>
                <a:cs typeface="Arial" panose="020B0604020202020204" pitchFamily="34" charset="0"/>
              </a:rPr>
              <a:t>3. Rules and Regulations</a:t>
            </a:r>
          </a:p>
          <a:p>
            <a:pPr marL="0" marR="0" lvl="0" indent="0" algn="just" defTabSz="457200" rtl="0" eaLnBrk="1" fontAlgn="auto" latinLnBrk="0" hangingPunct="1">
              <a:lnSpc>
                <a:spcPct val="100000"/>
              </a:lnSpc>
              <a:spcBef>
                <a:spcPct val="20000"/>
              </a:spcBef>
              <a:spcAft>
                <a:spcPts val="0"/>
              </a:spcAft>
              <a:buClrTx/>
              <a:buSzTx/>
              <a:buFont typeface="Arial"/>
              <a:buNone/>
              <a:tabLst/>
              <a:defRPr/>
            </a:pPr>
            <a:endParaRPr kumimoji="0" lang="en-GB" sz="2000" b="1" i="0" u="none" strike="noStrike" kern="1200" cap="none" spc="0" normalizeH="0" baseline="0" noProof="0" dirty="0">
              <a:ln>
                <a:noFill/>
              </a:ln>
              <a:solidFill>
                <a:srgbClr val="4F81BD">
                  <a:lumMod val="50000"/>
                </a:srgbClr>
              </a:solidFill>
              <a:effectLst/>
              <a:uLnTx/>
              <a:uFillTx/>
              <a:latin typeface="Arial" panose="020B0604020202020204" pitchFamily="34" charset="0"/>
              <a:ea typeface="+mn-ea"/>
              <a:cs typeface="Arial" panose="020B0604020202020204" pitchFamily="34" charset="0"/>
            </a:endParaRPr>
          </a:p>
          <a:p>
            <a:pPr marL="342900" marR="0" lvl="0" indent="-342900" algn="just" defTabSz="457200" rtl="0" eaLnBrk="1" fontAlgn="auto" latinLnBrk="0" hangingPunct="1">
              <a:lnSpc>
                <a:spcPct val="100000"/>
              </a:lnSpc>
              <a:spcBef>
                <a:spcPct val="20000"/>
              </a:spcBef>
              <a:spcAft>
                <a:spcPts val="0"/>
              </a:spcAft>
              <a:buClrTx/>
              <a:buSzTx/>
              <a:buFont typeface="Wingdings" panose="05000000000000000000" pitchFamily="2" charset="2"/>
              <a:buChar char="q"/>
              <a:tabLst/>
              <a:defRPr/>
            </a:pPr>
            <a:r>
              <a:rPr kumimoji="0" lang="en-US" sz="2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Rules on Warehousing and Collateral Management</a:t>
            </a:r>
          </a:p>
          <a:p>
            <a:pPr marL="0" marR="0" lvl="0" indent="0" algn="just" defTabSz="457200" rtl="0" eaLnBrk="1" fontAlgn="auto" latinLnBrk="0" hangingPunct="1">
              <a:lnSpc>
                <a:spcPct val="100000"/>
              </a:lnSpc>
              <a:spcBef>
                <a:spcPct val="20000"/>
              </a:spcBef>
              <a:spcAft>
                <a:spcPts val="0"/>
              </a:spcAft>
              <a:buClrTx/>
              <a:buSzTx/>
              <a:buFont typeface="Arial"/>
              <a:buNone/>
              <a:tabLst/>
              <a:defRPr/>
            </a:pPr>
            <a:r>
              <a:rPr lang="en-US" sz="2000" b="1" dirty="0">
                <a:solidFill>
                  <a:prstClr val="black"/>
                </a:solidFill>
                <a:latin typeface="Arial" panose="020B0604020202020204" pitchFamily="34" charset="0"/>
                <a:cs typeface="Arial" panose="020B0604020202020204" pitchFamily="34" charset="0"/>
              </a:rPr>
              <a:t>Work on Rules for </a:t>
            </a:r>
            <a:r>
              <a:rPr kumimoji="0" lang="en-US" sz="2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warehousing and collateral management is at an advanced stage. The warehouse receipts issued by collateral managers would serve as portable collateral to be used by farmers and processors to secure loans from lending institutions. </a:t>
            </a:r>
          </a:p>
          <a:p>
            <a:pPr marL="0" marR="0" lvl="0" indent="0" algn="just" defTabSz="457200" rtl="0" eaLnBrk="1" fontAlgn="auto" latinLnBrk="0" hangingPunct="1">
              <a:lnSpc>
                <a:spcPct val="100000"/>
              </a:lnSpc>
              <a:spcBef>
                <a:spcPct val="20000"/>
              </a:spcBef>
              <a:spcAft>
                <a:spcPts val="0"/>
              </a:spcAft>
              <a:buClrTx/>
              <a:buSzTx/>
              <a:buFont typeface="Arial"/>
              <a:buNone/>
              <a:tabLst/>
              <a:defRPr/>
            </a:pPr>
            <a:endParaRPr kumimoji="0" lang="en-US" sz="2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342900" marR="0" lvl="0" indent="-342900" algn="just" defTabSz="457200" rtl="0" eaLnBrk="1" fontAlgn="auto" latinLnBrk="0" hangingPunct="1">
              <a:lnSpc>
                <a:spcPct val="100000"/>
              </a:lnSpc>
              <a:spcBef>
                <a:spcPct val="20000"/>
              </a:spcBef>
              <a:spcAft>
                <a:spcPts val="0"/>
              </a:spcAft>
              <a:buClrTx/>
              <a:buSzTx/>
              <a:buFont typeface="Wingdings" panose="05000000000000000000" pitchFamily="2" charset="2"/>
              <a:buChar char="q"/>
              <a:tabLst/>
              <a:defRPr/>
            </a:pPr>
            <a:r>
              <a:rPr kumimoji="0" lang="en-GB" sz="2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Exchange Rules </a:t>
            </a:r>
          </a:p>
          <a:p>
            <a:pPr marL="0" marR="0" lvl="0" indent="0" algn="just" defTabSz="457200" rtl="0" eaLnBrk="1" fontAlgn="auto" latinLnBrk="0" hangingPunct="1">
              <a:lnSpc>
                <a:spcPct val="100000"/>
              </a:lnSpc>
              <a:spcBef>
                <a:spcPct val="20000"/>
              </a:spcBef>
              <a:spcAft>
                <a:spcPts val="0"/>
              </a:spcAft>
              <a:buClrTx/>
              <a:buSzTx/>
              <a:buFont typeface="Arial"/>
              <a:buNone/>
              <a:tabLst/>
              <a:defRPr/>
            </a:pPr>
            <a:r>
              <a:rPr kumimoji="0" lang="en-GB" sz="2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Every effort is being made to ensure that Rules of LCFE and AFEX </a:t>
            </a:r>
            <a:r>
              <a:rPr kumimoji="0" lang="en-US" sz="2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are </a:t>
            </a:r>
            <a:r>
              <a:rPr kumimoji="0" lang="en-US" sz="2000" b="1"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expeditiously</a:t>
            </a:r>
            <a:r>
              <a:rPr kumimoji="0" lang="en-GB" sz="2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approved by the Commission.</a:t>
            </a:r>
          </a:p>
          <a:p>
            <a:pPr marL="457200" marR="0" lvl="1" indent="0" algn="just" defTabSz="457200" rtl="0" eaLnBrk="1" fontAlgn="auto" latinLnBrk="0" hangingPunct="1">
              <a:lnSpc>
                <a:spcPct val="100000"/>
              </a:lnSpc>
              <a:spcBef>
                <a:spcPct val="20000"/>
              </a:spcBef>
              <a:spcAft>
                <a:spcPts val="0"/>
              </a:spcAft>
              <a:buClrTx/>
              <a:buSzTx/>
              <a:buFont typeface="Arial"/>
              <a:buNone/>
              <a:tabLst/>
              <a:defRPr/>
            </a:pPr>
            <a:endParaRPr kumimoji="0" lang="en-GB" sz="15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742950" marR="0" lvl="1" indent="-285750" algn="just" defTabSz="4572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GB"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457200" marR="0" lvl="1" indent="0" algn="just" defTabSz="457200" rtl="0" eaLnBrk="1" fontAlgn="auto" latinLnBrk="0" hangingPunct="1">
              <a:lnSpc>
                <a:spcPct val="100000"/>
              </a:lnSpc>
              <a:spcBef>
                <a:spcPct val="20000"/>
              </a:spcBef>
              <a:spcAft>
                <a:spcPts val="0"/>
              </a:spcAft>
              <a:buClrTx/>
              <a:buSzTx/>
              <a:buFont typeface="Arial"/>
              <a:buNone/>
              <a:tabLst/>
              <a:defRPr/>
            </a:pPr>
            <a:endParaRPr kumimoji="0" lang="en-GB"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742950" marR="0" lvl="1" indent="-285750" algn="just" defTabSz="4572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GB"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just" defTabSz="457200" rtl="0" eaLnBrk="1" fontAlgn="auto" latinLnBrk="0" hangingPunct="1">
              <a:lnSpc>
                <a:spcPct val="100000"/>
              </a:lnSpc>
              <a:spcBef>
                <a:spcPct val="20000"/>
              </a:spcBef>
              <a:spcAft>
                <a:spcPts val="0"/>
              </a:spcAft>
              <a:buClrTx/>
              <a:buSzTx/>
              <a:buFont typeface="Arial"/>
              <a:buNone/>
              <a:tabLst/>
              <a:defRPr/>
            </a:pPr>
            <a:endParaRPr kumimoji="0" lang="en-GB" sz="200" b="0" i="0" u="none" strike="noStrike" kern="1200" cap="none" spc="0" normalizeH="0" baseline="0" noProof="0" dirty="0">
              <a:ln>
                <a:noFill/>
              </a:ln>
              <a:solidFill>
                <a:prstClr val="black"/>
              </a:solidFill>
              <a:effectLst/>
              <a:uLnTx/>
              <a:uFillTx/>
              <a:latin typeface="Arial Black" panose="020B0A04020102020204" pitchFamily="34" charset="0"/>
              <a:ea typeface="+mn-ea"/>
              <a:cs typeface="+mn-cs"/>
            </a:endParaRPr>
          </a:p>
        </p:txBody>
      </p:sp>
    </p:spTree>
    <p:extLst>
      <p:ext uri="{BB962C8B-B14F-4D97-AF65-F5344CB8AC3E}">
        <p14:creationId xmlns:p14="http://schemas.microsoft.com/office/powerpoint/2010/main" val="36946520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CMC COMMITTEE PRESENTATION TEMPLATE.potx" id="{865C88FB-927F-4486-84DF-EDE2B4290B7A}" vid="{C9DE4359-8664-4C56-ABBA-2EFA38E7ACC1}"/>
    </a:ext>
  </a:extLst>
</a:theme>
</file>

<file path=docProps/app.xml><?xml version="1.0" encoding="utf-8"?>
<Properties xmlns="http://schemas.openxmlformats.org/officeDocument/2006/extended-properties" xmlns:vt="http://schemas.openxmlformats.org/officeDocument/2006/docPropsVTypes">
  <Template>2018 CMC COMMITTEES' PRESENTATION TEMPLATE</Template>
  <TotalTime>4179</TotalTime>
  <Words>1161</Words>
  <Application>Microsoft Macintosh PowerPoint</Application>
  <PresentationFormat>On-screen Show (4:3)</PresentationFormat>
  <Paragraphs>191</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Algerian</vt:lpstr>
      <vt:lpstr>Arial</vt:lpstr>
      <vt:lpstr>Arial Black</vt:lpstr>
      <vt:lpstr>Calibri</vt:lpstr>
      <vt:lpstr>Century Gothic</vt:lpstr>
      <vt:lpstr>Wingdings</vt:lpstr>
      <vt:lpstr>Office Theme</vt:lpstr>
      <vt:lpstr>2020 CAPITAL MARKET COMMITTEE (WEBINAR) MEETING</vt:lpstr>
      <vt:lpstr>PowerPoint Presentation</vt:lpstr>
      <vt:lpstr> MAJOR PROGRESS SINCE LAST CMC </vt:lpstr>
      <vt:lpstr> MAJOR PROGRESS SINCE LAST CMC </vt:lpstr>
      <vt:lpstr> MAJOR PROGRESS SINCE LAST CMC </vt:lpstr>
      <vt:lpstr> MAJOR PROGRESS SINCE LAST CMC </vt:lpstr>
      <vt:lpstr> MAJOR PROGRESS SINCE LAST CMC </vt:lpstr>
      <vt:lpstr> MAJOR PROGRESS SINCE LAST CMC </vt:lpstr>
      <vt:lpstr>MAJOR PROGRESS SINCE LAST CMC</vt:lpstr>
      <vt:lpstr>ONGOING INITIATIVES</vt:lpstr>
      <vt:lpstr> CHALLENGES </vt:lpstr>
    </vt:vector>
  </TitlesOfParts>
  <Company>HP</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 CAPITAL MARKET COMMITTEE MEETING</dc:title>
  <dc:creator>Temiloluwa Oluokun</dc:creator>
  <cp:lastModifiedBy>hauwa danmadami</cp:lastModifiedBy>
  <cp:revision>55</cp:revision>
  <cp:lastPrinted>2019-07-01T15:32:57Z</cp:lastPrinted>
  <dcterms:created xsi:type="dcterms:W3CDTF">2018-02-07T11:05:24Z</dcterms:created>
  <dcterms:modified xsi:type="dcterms:W3CDTF">2020-09-18T13:10:03Z</dcterms:modified>
</cp:coreProperties>
</file>