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75" r:id="rId3"/>
    <p:sldId id="271" r:id="rId4"/>
    <p:sldId id="272" r:id="rId5"/>
    <p:sldId id="273" r:id="rId6"/>
    <p:sldId id="27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kamali" initials="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98" autoAdjust="0"/>
  </p:normalViewPr>
  <p:slideViewPr>
    <p:cSldViewPr snapToGrid="0" snapToObjects="1">
      <p:cViewPr varScale="1">
        <p:scale>
          <a:sx n="73" d="100"/>
          <a:sy n="73" d="100"/>
        </p:scale>
        <p:origin x="13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11-07T13:35:07.355" idx="2">
    <p:pos x="10" y="10"/>
    <p:text>Does this balance cohere with the latest update from Folorunsho? Please reconcile.</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7429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6219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751589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9013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3051805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E9B834-338E-8540-B8AF-0EF387E84815}"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040087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E9B834-338E-8540-B8AF-0EF387E84815}" type="datetimeFigureOut">
              <a:rPr lang="en-US" smtClean="0"/>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9861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E9B834-338E-8540-B8AF-0EF387E84815}" type="datetimeFigureOut">
              <a:rPr lang="en-US" smtClean="0"/>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51996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9B834-338E-8540-B8AF-0EF387E84815}" type="datetimeFigureOut">
              <a:rPr lang="en-US" smtClean="0"/>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2820815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42729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Tree>
    <p:extLst>
      <p:ext uri="{BB962C8B-B14F-4D97-AF65-F5344CB8AC3E}">
        <p14:creationId xmlns:p14="http://schemas.microsoft.com/office/powerpoint/2010/main" val="1815142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Century Gothic"/>
              </a:defRPr>
            </a:lvl1pPr>
          </a:lstStyle>
          <a:p>
            <a:fld id="{FFE9B834-338E-8540-B8AF-0EF387E84815}" type="datetimeFigureOut">
              <a:rPr lang="en-US" smtClean="0"/>
              <a:pPr/>
              <a:t>8/19/2020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Century Gothic"/>
              </a:defRPr>
            </a:lvl1pPr>
          </a:lstStyle>
          <a:p>
            <a:fld id="{6B36B416-6026-264C-935D-12F1EDEC3F79}" type="slidenum">
              <a:rPr lang="en-US" smtClean="0"/>
              <a:pPr/>
              <a:t>‹#›</a:t>
            </a:fld>
            <a:endParaRPr lang="en-US" dirty="0"/>
          </a:p>
        </p:txBody>
      </p:sp>
    </p:spTree>
    <p:extLst>
      <p:ext uri="{BB962C8B-B14F-4D97-AF65-F5344CB8AC3E}">
        <p14:creationId xmlns:p14="http://schemas.microsoft.com/office/powerpoint/2010/main" val="42409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Century Gothic"/>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descr="Image result for types of capital market"/>
          <p:cNvSpPr>
            <a:spLocks noChangeAspect="1" noChangeArrowheads="1"/>
          </p:cNvSpPr>
          <p:nvPr/>
        </p:nvSpPr>
        <p:spPr bwMode="auto">
          <a:xfrm>
            <a:off x="155575" y="-14446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2"/>
          <a:srcRect/>
          <a:stretch>
            <a:fillRect/>
          </a:stretch>
        </p:blipFill>
        <p:spPr bwMode="auto">
          <a:xfrm>
            <a:off x="195943" y="5264331"/>
            <a:ext cx="1162594" cy="1097288"/>
          </a:xfrm>
          <a:prstGeom prst="rect">
            <a:avLst/>
          </a:prstGeom>
          <a:noFill/>
          <a:ln w="9525">
            <a:noFill/>
            <a:miter lim="800000"/>
            <a:headEnd/>
            <a:tailEnd/>
          </a:ln>
        </p:spPr>
      </p:pic>
      <p:sp>
        <p:nvSpPr>
          <p:cNvPr id="4" name="TextBox 3"/>
          <p:cNvSpPr txBox="1"/>
          <p:nvPr/>
        </p:nvSpPr>
        <p:spPr>
          <a:xfrm>
            <a:off x="0" y="3935567"/>
            <a:ext cx="8948057" cy="677108"/>
          </a:xfrm>
          <a:prstGeom prst="rect">
            <a:avLst/>
          </a:prstGeom>
          <a:noFill/>
        </p:spPr>
        <p:txBody>
          <a:bodyPr wrap="square" rtlCol="0">
            <a:spAutoFit/>
          </a:bodyPr>
          <a:lstStyle/>
          <a:p>
            <a:pPr algn="ctr"/>
            <a:r>
              <a:rPr lang="en-US" sz="2400" b="1" dirty="0" smtClean="0">
                <a:ln>
                  <a:solidFill>
                    <a:schemeClr val="tx1"/>
                  </a:solidFill>
                </a:ln>
                <a:solidFill>
                  <a:schemeClr val="accent6">
                    <a:lumMod val="75000"/>
                  </a:schemeClr>
                </a:solidFill>
                <a:latin typeface="Aharoni" panose="02010803020104030203" pitchFamily="2" charset="-79"/>
                <a:cs typeface="Aharoni" panose="02010803020104030203" pitchFamily="2" charset="-79"/>
              </a:rPr>
              <a:t>Financial Literacy Technical Committee</a:t>
            </a:r>
            <a:endParaRPr lang="en-US" sz="1200" b="1" dirty="0" smtClean="0">
              <a:ln>
                <a:solidFill>
                  <a:schemeClr val="tx1"/>
                </a:solidFill>
              </a:ln>
              <a:solidFill>
                <a:schemeClr val="accent6">
                  <a:lumMod val="75000"/>
                </a:schemeClr>
              </a:solidFill>
              <a:latin typeface="Aharoni" panose="02010803020104030203" pitchFamily="2" charset="-79"/>
              <a:cs typeface="Aharoni" panose="02010803020104030203" pitchFamily="2" charset="-79"/>
            </a:endParaRPr>
          </a:p>
          <a:p>
            <a:endParaRPr lang="en-US" sz="1400" dirty="0">
              <a:ln>
                <a:solidFill>
                  <a:schemeClr val="tx1"/>
                </a:solidFill>
              </a:ln>
              <a:solidFill>
                <a:schemeClr val="bg1"/>
              </a:solidFill>
              <a:latin typeface="Aharoni" panose="02010803020104030203" pitchFamily="2" charset="-79"/>
              <a:cs typeface="Aharoni" panose="02010803020104030203" pitchFamily="2" charset="-79"/>
            </a:endParaRPr>
          </a:p>
        </p:txBody>
      </p:sp>
      <p:sp>
        <p:nvSpPr>
          <p:cNvPr id="2" name="AutoShape 2" descr="Image result wey dey for literac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mage result wey dey for literacy"/>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result wey dey for literacy"/>
          <p:cNvSpPr>
            <a:spLocks noChangeAspect="1" noChangeArrowheads="1"/>
          </p:cNvSpPr>
          <p:nvPr/>
        </p:nvSpPr>
        <p:spPr bwMode="auto">
          <a:xfrm>
            <a:off x="208228" y="1"/>
            <a:ext cx="709347" cy="5857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sz="1400" spc="-150" dirty="0" smtClean="0">
                <a:effectLst>
                  <a:outerShdw blurRad="38100" dist="38100" dir="2700000" algn="tl">
                    <a:srgbClr val="000000">
                      <a:alpha val="43137"/>
                    </a:srgbClr>
                  </a:outerShdw>
                </a:effectLst>
              </a:rPr>
              <a:t>August 20, 2020</a:t>
            </a:r>
            <a:endParaRPr lang="en-US" sz="1400" spc="-150" dirty="0">
              <a:effectLst>
                <a:outerShdw blurRad="38100" dist="38100" dir="2700000" algn="tl">
                  <a:srgbClr val="000000">
                    <a:alpha val="43137"/>
                  </a:srgbClr>
                </a:outerShdw>
              </a:effectLst>
            </a:endParaRPr>
          </a:p>
        </p:txBody>
      </p:sp>
      <p:pic>
        <p:nvPicPr>
          <p:cNvPr id="1032" name="Picture 8" descr="Image result wey dey for literac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8865" y="1669921"/>
            <a:ext cx="4572000" cy="171583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658087" y="1237432"/>
            <a:ext cx="2239396" cy="954107"/>
          </a:xfrm>
          <a:prstGeom prst="rect">
            <a:avLst/>
          </a:prstGeom>
          <a:noFill/>
          <a:ln>
            <a:noFill/>
          </a:ln>
        </p:spPr>
        <p:txBody>
          <a:bodyPr wrap="square" rtlCol="0">
            <a:spAutoFit/>
          </a:bodyPr>
          <a:lstStyle/>
          <a:p>
            <a:pPr algn="ctr"/>
            <a:r>
              <a:rPr lang="en-US" sz="2800" b="1" i="1" u="sng" dirty="0" smtClean="0">
                <a:ln>
                  <a:solidFill>
                    <a:schemeClr val="tx1"/>
                  </a:solidFill>
                </a:ln>
                <a:solidFill>
                  <a:schemeClr val="tx2">
                    <a:lumMod val="60000"/>
                    <a:lumOff val="40000"/>
                  </a:schemeClr>
                </a:solidFill>
                <a:latin typeface="Century Gothic" panose="020B0502020202020204" pitchFamily="34" charset="0"/>
                <a:cs typeface="Aharoni" panose="02010803020104030203" pitchFamily="2" charset="-79"/>
              </a:rPr>
              <a:t>Update </a:t>
            </a:r>
          </a:p>
          <a:p>
            <a:pPr algn="ctr"/>
            <a:r>
              <a:rPr lang="en-US" sz="2800" b="1" i="1" u="sng" dirty="0" smtClean="0">
                <a:ln>
                  <a:solidFill>
                    <a:schemeClr val="tx1"/>
                  </a:solidFill>
                </a:ln>
                <a:solidFill>
                  <a:schemeClr val="tx2">
                    <a:lumMod val="60000"/>
                    <a:lumOff val="40000"/>
                  </a:schemeClr>
                </a:solidFill>
                <a:latin typeface="Century Gothic" panose="020B0502020202020204" pitchFamily="34" charset="0"/>
                <a:cs typeface="Aharoni" panose="02010803020104030203" pitchFamily="2" charset="-79"/>
              </a:rPr>
              <a:t>on</a:t>
            </a:r>
            <a:endParaRPr lang="en-US" sz="1400" i="1" u="sng" dirty="0">
              <a:ln>
                <a:solidFill>
                  <a:schemeClr val="tx1"/>
                </a:solidFill>
              </a:ln>
              <a:solidFill>
                <a:schemeClr val="tx2">
                  <a:lumMod val="60000"/>
                  <a:lumOff val="40000"/>
                </a:schemeClr>
              </a:solidFill>
              <a:latin typeface="Century Gothic" panose="020B0502020202020204" pitchFamily="34" charset="0"/>
              <a:cs typeface="Aharoni" panose="02010803020104030203" pitchFamily="2" charset="-79"/>
            </a:endParaRPr>
          </a:p>
        </p:txBody>
      </p:sp>
      <p:sp>
        <p:nvSpPr>
          <p:cNvPr id="14" name="TextBox 13"/>
          <p:cNvSpPr txBox="1"/>
          <p:nvPr/>
        </p:nvSpPr>
        <p:spPr>
          <a:xfrm>
            <a:off x="1407964" y="4762956"/>
            <a:ext cx="5746599" cy="369332"/>
          </a:xfrm>
          <a:prstGeom prst="rect">
            <a:avLst/>
          </a:prstGeom>
          <a:noFill/>
        </p:spPr>
        <p:txBody>
          <a:bodyPr wrap="square" rtlCol="0">
            <a:spAutoFit/>
          </a:bodyPr>
          <a:lstStyle/>
          <a:p>
            <a:pPr algn="ctr"/>
            <a:r>
              <a:rPr lang="en-US" b="1" dirty="0" smtClean="0">
                <a:ln>
                  <a:solidFill>
                    <a:schemeClr val="tx1"/>
                  </a:solidFill>
                </a:ln>
                <a:solidFill>
                  <a:schemeClr val="accent6">
                    <a:lumMod val="75000"/>
                  </a:schemeClr>
                </a:solidFill>
                <a:latin typeface="Arial" panose="020B0604020202020204" pitchFamily="34" charset="0"/>
                <a:cs typeface="Arial" panose="020B0604020202020204" pitchFamily="34" charset="0"/>
              </a:rPr>
              <a:t>@</a:t>
            </a:r>
            <a:endParaRPr lang="en-US" sz="1100" dirty="0">
              <a:ln>
                <a:solidFill>
                  <a:schemeClr val="tx1"/>
                </a:solidFill>
              </a:ln>
              <a:solidFill>
                <a:schemeClr val="accent6">
                  <a:lumMod val="75000"/>
                </a:schemeClr>
              </a:solidFill>
              <a:latin typeface="Arial" panose="020B0604020202020204" pitchFamily="34" charset="0"/>
              <a:cs typeface="Arial" panose="020B0604020202020204" pitchFamily="34" charset="0"/>
            </a:endParaRPr>
          </a:p>
        </p:txBody>
      </p:sp>
      <p:sp>
        <p:nvSpPr>
          <p:cNvPr id="15" name="TextBox 14"/>
          <p:cNvSpPr txBox="1"/>
          <p:nvPr/>
        </p:nvSpPr>
        <p:spPr>
          <a:xfrm>
            <a:off x="0" y="5474421"/>
            <a:ext cx="9144000" cy="923330"/>
          </a:xfrm>
          <a:prstGeom prst="rect">
            <a:avLst/>
          </a:prstGeom>
          <a:noFill/>
        </p:spPr>
        <p:txBody>
          <a:bodyPr wrap="square" rtlCol="0">
            <a:spAutoFit/>
          </a:bodyPr>
          <a:lstStyle/>
          <a:p>
            <a:pPr algn="ctr"/>
            <a:r>
              <a:rPr lang="en-US" sz="2400" b="1" dirty="0" smtClean="0">
                <a:ln>
                  <a:solidFill>
                    <a:schemeClr val="tx1"/>
                  </a:solidFill>
                </a:ln>
                <a:solidFill>
                  <a:schemeClr val="bg1"/>
                </a:solidFill>
                <a:latin typeface="Aharoni" panose="02010803020104030203" pitchFamily="2" charset="-79"/>
                <a:cs typeface="Aharoni" panose="02010803020104030203" pitchFamily="2" charset="-79"/>
              </a:rPr>
              <a:t> </a:t>
            </a:r>
            <a:r>
              <a:rPr lang="en-US" sz="1600" b="1" dirty="0" smtClean="0">
                <a:ln>
                  <a:solidFill>
                    <a:schemeClr val="tx1"/>
                  </a:solidFill>
                </a:ln>
                <a:solidFill>
                  <a:schemeClr val="accent6">
                    <a:lumMod val="75000"/>
                  </a:schemeClr>
                </a:solidFill>
                <a:latin typeface="Aharoni" panose="02010803020104030203" pitchFamily="2" charset="-79"/>
                <a:cs typeface="Aharoni" panose="02010803020104030203" pitchFamily="2" charset="-79"/>
              </a:rPr>
              <a:t>2020 CAPITAL MARKET COMMITTEE (WEBINAR) MEETING </a:t>
            </a:r>
          </a:p>
          <a:p>
            <a:pPr algn="ctr"/>
            <a:r>
              <a:rPr lang="en-US" sz="1600" b="1" dirty="0" smtClean="0">
                <a:ln>
                  <a:solidFill>
                    <a:schemeClr val="tx1"/>
                  </a:solidFill>
                </a:ln>
                <a:solidFill>
                  <a:schemeClr val="accent6">
                    <a:lumMod val="75000"/>
                  </a:schemeClr>
                </a:solidFill>
                <a:latin typeface="Century Gothic" panose="020B0502020202020204" pitchFamily="34" charset="0"/>
                <a:cs typeface="Aharoni" panose="02010803020104030203" pitchFamily="2" charset="-79"/>
              </a:rPr>
              <a:t>Thursday, 20</a:t>
            </a:r>
            <a:r>
              <a:rPr lang="en-US" sz="1600" b="1" baseline="30000" dirty="0" smtClean="0">
                <a:ln>
                  <a:solidFill>
                    <a:schemeClr val="tx1"/>
                  </a:solidFill>
                </a:ln>
                <a:solidFill>
                  <a:schemeClr val="accent6">
                    <a:lumMod val="75000"/>
                  </a:schemeClr>
                </a:solidFill>
                <a:latin typeface="Century Gothic" panose="020B0502020202020204" pitchFamily="34" charset="0"/>
                <a:cs typeface="Aharoni" panose="02010803020104030203" pitchFamily="2" charset="-79"/>
              </a:rPr>
              <a:t>th</a:t>
            </a:r>
            <a:r>
              <a:rPr lang="en-US" sz="1600" b="1" dirty="0" smtClean="0">
                <a:ln>
                  <a:solidFill>
                    <a:schemeClr val="tx1"/>
                  </a:solidFill>
                </a:ln>
                <a:solidFill>
                  <a:schemeClr val="accent6">
                    <a:lumMod val="75000"/>
                  </a:schemeClr>
                </a:solidFill>
                <a:latin typeface="Century Gothic" panose="020B0502020202020204" pitchFamily="34" charset="0"/>
                <a:cs typeface="Aharoni" panose="02010803020104030203" pitchFamily="2" charset="-79"/>
              </a:rPr>
              <a:t> August, 2020</a:t>
            </a:r>
          </a:p>
          <a:p>
            <a:endParaRPr lang="en-US" sz="1400" dirty="0">
              <a:ln>
                <a:solidFill>
                  <a:schemeClr val="tx1"/>
                </a:solidFill>
              </a:ln>
              <a:solidFill>
                <a:schemeClr val="accent6">
                  <a:lumMod val="75000"/>
                </a:schemeClr>
              </a:solidFill>
              <a:latin typeface="Aharoni" panose="02010803020104030203" pitchFamily="2" charset="-79"/>
              <a:cs typeface="Aharoni" panose="02010803020104030203" pitchFamily="2" charset="-79"/>
            </a:endParaRPr>
          </a:p>
        </p:txBody>
      </p:sp>
      <p:pic>
        <p:nvPicPr>
          <p:cNvPr id="1034" name="Picture 10" descr="Image result wey dey for literacy"/>
          <p:cNvPicPr>
            <a:picLocks noChangeAspect="1" noChangeArrowheads="1"/>
          </p:cNvPicPr>
          <p:nvPr/>
        </p:nvPicPr>
        <p:blipFill rotWithShape="1">
          <a:blip r:embed="rId4">
            <a:extLst>
              <a:ext uri="{28A0092B-C50C-407E-A947-70E740481C1C}">
                <a14:useLocalDpi xmlns:a14="http://schemas.microsoft.com/office/drawing/2010/main" val="0"/>
              </a:ext>
            </a:extLst>
          </a:blip>
          <a:srcRect l="12374" t="5757" r="9264" b="24544"/>
          <a:stretch/>
        </p:blipFill>
        <p:spPr bwMode="auto">
          <a:xfrm>
            <a:off x="6610865" y="1669921"/>
            <a:ext cx="1619679" cy="1715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488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43690" y="1841863"/>
            <a:ext cx="8699863" cy="381435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GB" sz="1600" b="1" dirty="0" smtClean="0">
              <a:latin typeface="Century Gothic" panose="020B0502020202020204" pitchFamily="34" charset="0"/>
            </a:endParaRPr>
          </a:p>
          <a:p>
            <a:endParaRPr lang="en-US" sz="1050" dirty="0" smtClean="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smtClean="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smtClean="0">
              <a:latin typeface="Century Gothic" panose="020B0502020202020204" pitchFamily="34" charset="0"/>
            </a:endParaRPr>
          </a:p>
          <a:p>
            <a:endParaRPr lang="en-US" sz="1050" dirty="0" smtClean="0">
              <a:latin typeface="Century Gothic" panose="020B0502020202020204" pitchFamily="34" charset="0"/>
            </a:endParaRPr>
          </a:p>
          <a:p>
            <a:pPr marL="171450" indent="-171450">
              <a:buFont typeface="Arial" panose="020B0604020202020204" pitchFamily="34" charset="0"/>
              <a:buChar char="•"/>
            </a:pPr>
            <a:endParaRPr lang="en-US" sz="1050" dirty="0" smtClean="0">
              <a:latin typeface="Century Gothic" panose="020B0502020202020204" pitchFamily="34" charset="0"/>
            </a:endParaRPr>
          </a:p>
          <a:p>
            <a:endParaRPr lang="en-US" sz="1100" dirty="0">
              <a:latin typeface="Century Gothic" panose="020B0502020202020204" pitchFamily="34" charset="0"/>
            </a:endParaRPr>
          </a:p>
          <a:p>
            <a:pPr marL="171450" indent="-171450">
              <a:buFont typeface="Wingdings" panose="05000000000000000000" pitchFamily="2" charset="2"/>
              <a:buChar char="§"/>
            </a:pPr>
            <a:endParaRPr lang="en-US" sz="1100" dirty="0" smtClean="0">
              <a:latin typeface="Century Gothic" panose="020B0502020202020204" pitchFamily="34" charset="0"/>
            </a:endParaRPr>
          </a:p>
          <a:p>
            <a:pPr marL="171450" indent="-171450">
              <a:buFont typeface="Wingdings" panose="05000000000000000000" pitchFamily="2" charset="2"/>
              <a:buChar char="§"/>
            </a:pPr>
            <a:endParaRPr lang="en-US" sz="1100" dirty="0">
              <a:latin typeface="Century Gothic" panose="020B0502020202020204" pitchFamily="34" charset="0"/>
            </a:endParaRPr>
          </a:p>
          <a:p>
            <a:endParaRPr lang="en-US" sz="1100" dirty="0" smtClean="0">
              <a:latin typeface="Century Gothic" panose="020B0502020202020204" pitchFamily="34" charset="0"/>
            </a:endParaRPr>
          </a:p>
          <a:p>
            <a:pPr marL="171450" indent="-171450">
              <a:buFont typeface="Wingdings" panose="05000000000000000000" pitchFamily="2" charset="2"/>
              <a:buChar char="§"/>
            </a:pPr>
            <a:endParaRPr lang="en-US" sz="1100" dirty="0" smtClean="0">
              <a:latin typeface="Century Gothic" panose="020B0502020202020204" pitchFamily="34" charset="0"/>
            </a:endParaRPr>
          </a:p>
          <a:p>
            <a:pPr marL="171450" indent="-171450">
              <a:buFont typeface="Wingdings" panose="05000000000000000000" pitchFamily="2" charset="2"/>
              <a:buChar char="§"/>
            </a:pPr>
            <a:endParaRPr lang="en-US" sz="1100" dirty="0">
              <a:latin typeface="Century Gothic" panose="020B0502020202020204" pitchFamily="34" charset="0"/>
            </a:endParaRPr>
          </a:p>
          <a:p>
            <a:pPr marL="171450" indent="-171450" algn="just">
              <a:buFont typeface="Wingdings" panose="05000000000000000000" pitchFamily="2" charset="2"/>
              <a:buChar char="§"/>
            </a:pPr>
            <a:r>
              <a:rPr lang="en-US" sz="1400" dirty="0" smtClean="0">
                <a:solidFill>
                  <a:schemeClr val="tx1"/>
                </a:solidFill>
                <a:latin typeface="Century Gothic" panose="020B0502020202020204" pitchFamily="34" charset="0"/>
              </a:rPr>
              <a:t>The Committee’s </a:t>
            </a:r>
            <a:r>
              <a:rPr lang="en-US" sz="1400" dirty="0">
                <a:solidFill>
                  <a:schemeClr val="tx1"/>
                </a:solidFill>
                <a:latin typeface="Century Gothic" panose="020B0502020202020204" pitchFamily="34" charset="0"/>
              </a:rPr>
              <a:t>contract  with Learning  Impact </a:t>
            </a:r>
            <a:r>
              <a:rPr lang="en-US" sz="1400" dirty="0" smtClean="0">
                <a:solidFill>
                  <a:schemeClr val="tx1"/>
                </a:solidFill>
                <a:latin typeface="Century Gothic" panose="020B0502020202020204" pitchFamily="34" charset="0"/>
              </a:rPr>
              <a:t>NG  to generate contents for its social media campaign spanned from August to December, 2019. </a:t>
            </a:r>
          </a:p>
          <a:p>
            <a:pPr algn="just"/>
            <a:endParaRPr lang="en-US" sz="1400" dirty="0" smtClean="0">
              <a:solidFill>
                <a:schemeClr val="tx1"/>
              </a:solidFill>
              <a:latin typeface="Century Gothic" panose="020B0502020202020204" pitchFamily="34" charset="0"/>
            </a:endParaRPr>
          </a:p>
          <a:p>
            <a:pPr marL="171450" lvl="0" indent="-171450" algn="just">
              <a:buFont typeface="Wingdings" panose="05000000000000000000" pitchFamily="2" charset="2"/>
              <a:buChar char="§"/>
            </a:pPr>
            <a:r>
              <a:rPr lang="en-US" sz="1400" dirty="0" smtClean="0">
                <a:solidFill>
                  <a:schemeClr val="tx1"/>
                </a:solidFill>
                <a:latin typeface="Century Gothic" panose="020B0502020202020204" pitchFamily="34" charset="0"/>
              </a:rPr>
              <a:t>However, the TC continued </a:t>
            </a:r>
            <a:r>
              <a:rPr lang="en-US" sz="1400" dirty="0">
                <a:solidFill>
                  <a:schemeClr val="tx1"/>
                </a:solidFill>
                <a:latin typeface="Century Gothic" panose="020B0502020202020204" pitchFamily="34" charset="0"/>
              </a:rPr>
              <a:t>postings with self generated content after the December contract ended from January – </a:t>
            </a:r>
            <a:r>
              <a:rPr lang="en-US" sz="1400" dirty="0" smtClean="0">
                <a:solidFill>
                  <a:schemeClr val="tx1"/>
                </a:solidFill>
                <a:latin typeface="Century Gothic" panose="020B0502020202020204" pitchFamily="34" charset="0"/>
              </a:rPr>
              <a:t>June, 2020. A </a:t>
            </a:r>
            <a:r>
              <a:rPr lang="en-US" sz="1400" dirty="0">
                <a:solidFill>
                  <a:schemeClr val="tx1"/>
                </a:solidFill>
                <a:latin typeface="Century Gothic" panose="020B0502020202020204" pitchFamily="34" charset="0"/>
              </a:rPr>
              <a:t>new </a:t>
            </a:r>
            <a:r>
              <a:rPr lang="en-US" sz="1400" dirty="0" smtClean="0">
                <a:solidFill>
                  <a:schemeClr val="tx1"/>
                </a:solidFill>
                <a:latin typeface="Century Gothic" panose="020B0502020202020204" pitchFamily="34" charset="0"/>
              </a:rPr>
              <a:t>video </a:t>
            </a:r>
            <a:r>
              <a:rPr lang="en-US" sz="1400" dirty="0">
                <a:solidFill>
                  <a:schemeClr val="tx1"/>
                </a:solidFill>
                <a:latin typeface="Century Gothic" panose="020B0502020202020204" pitchFamily="34" charset="0"/>
              </a:rPr>
              <a:t>has been Sponsored by </a:t>
            </a:r>
            <a:r>
              <a:rPr lang="en-US" sz="1400" dirty="0" err="1" smtClean="0">
                <a:solidFill>
                  <a:schemeClr val="tx1"/>
                </a:solidFill>
                <a:latin typeface="Century Gothic" panose="020B0502020202020204" pitchFamily="34" charset="0"/>
              </a:rPr>
              <a:t>StanbicIBTC</a:t>
            </a:r>
            <a:r>
              <a:rPr lang="en-US" sz="1400" dirty="0" smtClean="0">
                <a:solidFill>
                  <a:schemeClr val="tx1"/>
                </a:solidFill>
                <a:latin typeface="Century Gothic" panose="020B0502020202020204" pitchFamily="34" charset="0"/>
              </a:rPr>
              <a:t> </a:t>
            </a:r>
            <a:r>
              <a:rPr lang="en-US" sz="1400" dirty="0">
                <a:solidFill>
                  <a:schemeClr val="tx1"/>
                </a:solidFill>
                <a:latin typeface="Century Gothic" panose="020B0502020202020204" pitchFamily="34" charset="0"/>
              </a:rPr>
              <a:t>for the Committee and is </a:t>
            </a:r>
            <a:r>
              <a:rPr lang="en-US" sz="1400" dirty="0" smtClean="0">
                <a:solidFill>
                  <a:schemeClr val="tx1"/>
                </a:solidFill>
                <a:latin typeface="Century Gothic" panose="020B0502020202020204" pitchFamily="34" charset="0"/>
              </a:rPr>
              <a:t>currently being reviewed. The video will be shown after the presentation.</a:t>
            </a:r>
            <a:endParaRPr lang="en-GB" sz="1400" dirty="0">
              <a:solidFill>
                <a:schemeClr val="tx1"/>
              </a:solidFill>
              <a:latin typeface="Century Gothic" panose="020B0502020202020204" pitchFamily="34" charset="0"/>
            </a:endParaRPr>
          </a:p>
          <a:p>
            <a:pPr algn="just"/>
            <a:endParaRPr lang="en-US" sz="1400" dirty="0">
              <a:solidFill>
                <a:schemeClr val="tx1"/>
              </a:solidFill>
              <a:latin typeface="Century Gothic" panose="020B0502020202020204" pitchFamily="34" charset="0"/>
            </a:endParaRPr>
          </a:p>
          <a:p>
            <a:pPr marL="171450" indent="-171450" algn="just">
              <a:buFont typeface="Arial" panose="020B0604020202020204" pitchFamily="34" charset="0"/>
              <a:buChar char="•"/>
            </a:pPr>
            <a:r>
              <a:rPr lang="en-US" sz="1400" dirty="0" smtClean="0">
                <a:solidFill>
                  <a:schemeClr val="tx1"/>
                </a:solidFill>
                <a:latin typeface="Century Gothic" panose="020B0502020202020204" pitchFamily="34" charset="0"/>
              </a:rPr>
              <a:t>So far, </a:t>
            </a:r>
            <a:r>
              <a:rPr lang="en-US" sz="1400" dirty="0">
                <a:solidFill>
                  <a:schemeClr val="tx1"/>
                </a:solidFill>
                <a:latin typeface="Century Gothic" panose="020B0502020202020204" pitchFamily="34" charset="0"/>
              </a:rPr>
              <a:t>t</a:t>
            </a:r>
            <a:r>
              <a:rPr lang="en-US" sz="1400" dirty="0" smtClean="0">
                <a:solidFill>
                  <a:schemeClr val="tx1"/>
                </a:solidFill>
                <a:latin typeface="Century Gothic" panose="020B0502020202020204" pitchFamily="34" charset="0"/>
              </a:rPr>
              <a:t>he </a:t>
            </a:r>
            <a:r>
              <a:rPr lang="en-US" sz="1400" dirty="0">
                <a:solidFill>
                  <a:schemeClr val="tx1"/>
                </a:solidFill>
                <a:latin typeface="Century Gothic" panose="020B0502020202020204" pitchFamily="34" charset="0"/>
              </a:rPr>
              <a:t>TC’s visibility on twitter (@finlitcommittee) in 2019 </a:t>
            </a:r>
            <a:r>
              <a:rPr lang="en-US" sz="1400" dirty="0" smtClean="0">
                <a:solidFill>
                  <a:schemeClr val="tx1"/>
                </a:solidFill>
                <a:latin typeface="Century Gothic" panose="020B0502020202020204" pitchFamily="34" charset="0"/>
              </a:rPr>
              <a:t>shows progress as </a:t>
            </a:r>
            <a:r>
              <a:rPr lang="en-US" sz="1400" dirty="0">
                <a:solidFill>
                  <a:schemeClr val="tx1"/>
                </a:solidFill>
                <a:latin typeface="Century Gothic" panose="020B0502020202020204" pitchFamily="34" charset="0"/>
              </a:rPr>
              <a:t>there were 76 posts from </a:t>
            </a:r>
            <a:r>
              <a:rPr lang="en-US" sz="1400" dirty="0" smtClean="0">
                <a:solidFill>
                  <a:schemeClr val="tx1"/>
                </a:solidFill>
                <a:latin typeface="Century Gothic" panose="020B0502020202020204" pitchFamily="34" charset="0"/>
              </a:rPr>
              <a:t>its stable </a:t>
            </a:r>
            <a:r>
              <a:rPr lang="en-US" sz="1400" dirty="0">
                <a:solidFill>
                  <a:schemeClr val="tx1"/>
                </a:solidFill>
                <a:latin typeface="Century Gothic" panose="020B0502020202020204" pitchFamily="34" charset="0"/>
              </a:rPr>
              <a:t>and currently, its handle </a:t>
            </a:r>
            <a:r>
              <a:rPr lang="en-US" sz="1400" dirty="0" smtClean="0">
                <a:solidFill>
                  <a:schemeClr val="tx1"/>
                </a:solidFill>
                <a:latin typeface="Century Gothic" panose="020B0502020202020204" pitchFamily="34" charset="0"/>
              </a:rPr>
              <a:t>has </a:t>
            </a:r>
            <a:r>
              <a:rPr lang="en-US" sz="1400" dirty="0">
                <a:solidFill>
                  <a:schemeClr val="tx1"/>
                </a:solidFill>
                <a:latin typeface="Century Gothic" panose="020B0502020202020204" pitchFamily="34" charset="0"/>
              </a:rPr>
              <a:t>364 followers </a:t>
            </a:r>
            <a:r>
              <a:rPr lang="en-US" sz="1400" dirty="0" smtClean="0">
                <a:solidFill>
                  <a:schemeClr val="tx1"/>
                </a:solidFill>
                <a:latin typeface="Century Gothic" panose="020B0502020202020204" pitchFamily="34" charset="0"/>
              </a:rPr>
              <a:t>and </a:t>
            </a:r>
            <a:r>
              <a:rPr lang="en-US" sz="1400" dirty="0">
                <a:solidFill>
                  <a:schemeClr val="tx1"/>
                </a:solidFill>
                <a:latin typeface="Century Gothic" panose="020B0502020202020204" pitchFamily="34" charset="0"/>
              </a:rPr>
              <a:t>following 34 </a:t>
            </a:r>
            <a:r>
              <a:rPr lang="en-US" sz="1400" dirty="0" smtClean="0">
                <a:solidFill>
                  <a:schemeClr val="tx1"/>
                </a:solidFill>
                <a:latin typeface="Century Gothic" panose="020B0502020202020204" pitchFamily="34" charset="0"/>
              </a:rPr>
              <a:t>accounts since we began  the social media campaign.</a:t>
            </a:r>
          </a:p>
          <a:p>
            <a:pPr algn="just"/>
            <a:endParaRPr lang="en-US" sz="1400" dirty="0">
              <a:solidFill>
                <a:schemeClr val="tx1"/>
              </a:solidFill>
              <a:latin typeface="Century Gothic" panose="020B0502020202020204" pitchFamily="34" charset="0"/>
            </a:endParaRPr>
          </a:p>
          <a:p>
            <a:pPr marL="171450" indent="-171450" algn="just">
              <a:buFont typeface="Arial" panose="020B0604020202020204" pitchFamily="34" charset="0"/>
              <a:buChar char="•"/>
            </a:pPr>
            <a:r>
              <a:rPr lang="en-US" sz="1400" dirty="0" smtClean="0">
                <a:solidFill>
                  <a:schemeClr val="tx1"/>
                </a:solidFill>
                <a:latin typeface="Century Gothic" panose="020B0502020202020204" pitchFamily="34" charset="0"/>
              </a:rPr>
              <a:t>The TC, at its first quarter meeting of 2020 has mapped out strategies to keep up with driving its mandate. This meeting will be kept abreast of the progresses.</a:t>
            </a:r>
            <a:endParaRPr lang="en-US" sz="1400" dirty="0">
              <a:solidFill>
                <a:schemeClr val="tx1"/>
              </a:solidFill>
              <a:latin typeface="Century Gothic" panose="020B0502020202020204" pitchFamily="34" charset="0"/>
            </a:endParaRPr>
          </a:p>
          <a:p>
            <a:endParaRPr lang="en-US" sz="1400" dirty="0">
              <a:latin typeface="Century Gothic" panose="020B0502020202020204" pitchFamily="34" charset="0"/>
            </a:endParaRP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endParaRPr lang="en-US" sz="1200" dirty="0" smtClean="0">
              <a:latin typeface="Century Gothic" panose="020B0502020202020204" pitchFamily="34" charset="0"/>
            </a:endParaRPr>
          </a:p>
          <a:p>
            <a:pPr marL="171450" indent="-171450">
              <a:buFont typeface="Arial" panose="020B0604020202020204" pitchFamily="34" charset="0"/>
              <a:buChar char="•"/>
            </a:pPr>
            <a:endParaRPr lang="en-US" sz="1100" dirty="0" smtClean="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endParaRPr lang="en-US" sz="1100" dirty="0" smtClean="0">
              <a:latin typeface="Century Gothic" panose="020B0502020202020204" pitchFamily="34" charset="0"/>
            </a:endParaRPr>
          </a:p>
          <a:p>
            <a:pPr marL="171450" indent="-171450">
              <a:buFont typeface="Arial" panose="020B0604020202020204" pitchFamily="34" charset="0"/>
              <a:buChar char="•"/>
            </a:pPr>
            <a:endParaRPr lang="en-US" sz="1100" dirty="0" smtClean="0">
              <a:latin typeface="Century Gothic" panose="020B0502020202020204" pitchFamily="34" charset="0"/>
            </a:endParaRPr>
          </a:p>
          <a:p>
            <a:pPr marL="171450" indent="-171450">
              <a:buFont typeface="Arial" panose="020B0604020202020204" pitchFamily="34" charset="0"/>
              <a:buChar char="•"/>
            </a:pPr>
            <a:endParaRPr lang="en-US" sz="1100" dirty="0" smtClean="0">
              <a:latin typeface="Century Gothic" panose="020B0502020202020204" pitchFamily="34" charset="0"/>
            </a:endParaRPr>
          </a:p>
          <a:p>
            <a:pPr marL="171450" indent="-171450">
              <a:buFont typeface="Arial" panose="020B0604020202020204" pitchFamily="34" charset="0"/>
              <a:buChar char="•"/>
            </a:pPr>
            <a:endParaRPr lang="en-US" sz="1100" dirty="0" smtClean="0">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marL="171450" indent="-171450" algn="just">
              <a:buFont typeface="Arial" panose="020B0604020202020204" pitchFamily="34" charset="0"/>
              <a:buChar char="•"/>
            </a:pPr>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050" dirty="0" smtClean="0">
              <a:latin typeface="Century Gothic" panose="020B0502020202020204" pitchFamily="34" charset="0"/>
            </a:endParaRPr>
          </a:p>
          <a:p>
            <a:pPr marL="171450" indent="-171450">
              <a:buFont typeface="Arial" panose="020B0604020202020204" pitchFamily="34" charset="0"/>
              <a:buChar char="•"/>
            </a:pPr>
            <a:endParaRPr lang="en-GB" sz="1000" i="1" dirty="0" smtClean="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smtClean="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6" name="Freeform 5"/>
          <p:cNvSpPr/>
          <p:nvPr/>
        </p:nvSpPr>
        <p:spPr>
          <a:xfrm>
            <a:off x="1802674" y="840528"/>
            <a:ext cx="3535445" cy="1118901"/>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noFill/>
          <a:ln>
            <a:noFill/>
          </a:ln>
        </p:spPr>
        <p:style>
          <a:lnRef idx="2">
            <a:schemeClr val="accent5"/>
          </a:lnRef>
          <a:fillRef idx="1">
            <a:schemeClr val="lt1"/>
          </a:fillRef>
          <a:effectRef idx="0">
            <a:schemeClr val="accent5"/>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r>
              <a:rPr lang="en-GB" b="1" dirty="0" smtClean="0">
                <a:solidFill>
                  <a:schemeClr val="tx1"/>
                </a:solidFill>
                <a:latin typeface="Century Gothic" panose="020B0502020202020204" pitchFamily="34" charset="0"/>
              </a:rPr>
              <a:t>Major Progress since </a:t>
            </a:r>
            <a:r>
              <a:rPr lang="en-GB" b="1" dirty="0">
                <a:solidFill>
                  <a:schemeClr val="tx1"/>
                </a:solidFill>
                <a:latin typeface="Century Gothic" panose="020B0502020202020204" pitchFamily="34" charset="0"/>
              </a:rPr>
              <a:t>L</a:t>
            </a:r>
            <a:r>
              <a:rPr lang="en-GB" b="1" dirty="0" smtClean="0">
                <a:solidFill>
                  <a:schemeClr val="tx1"/>
                </a:solidFill>
                <a:latin typeface="Century Gothic" panose="020B0502020202020204" pitchFamily="34" charset="0"/>
              </a:rPr>
              <a:t>ast Meeting</a:t>
            </a:r>
          </a:p>
        </p:txBody>
      </p:sp>
    </p:spTree>
    <p:extLst>
      <p:ext uri="{BB962C8B-B14F-4D97-AF65-F5344CB8AC3E}">
        <p14:creationId xmlns:p14="http://schemas.microsoft.com/office/powerpoint/2010/main" val="72884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155575" y="2116183"/>
            <a:ext cx="8701042" cy="317427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US" sz="1100" dirty="0">
              <a:latin typeface="Century Gothic" panose="020B0502020202020204" pitchFamily="34" charset="0"/>
            </a:endParaRPr>
          </a:p>
          <a:p>
            <a:pPr marL="171450" indent="-171450">
              <a:buFont typeface="Arial" panose="020B0604020202020204" pitchFamily="34" charset="0"/>
              <a:buChar char="•"/>
            </a:pPr>
            <a:r>
              <a:rPr lang="en-US" sz="1400" dirty="0" smtClean="0">
                <a:solidFill>
                  <a:schemeClr val="tx1"/>
                </a:solidFill>
                <a:latin typeface="Century Gothic" panose="020B0502020202020204" pitchFamily="34" charset="0"/>
              </a:rPr>
              <a:t>Continued inspiring leadership by SEC – Much appreciated.</a:t>
            </a:r>
          </a:p>
          <a:p>
            <a:pPr marL="171450" indent="-171450">
              <a:buFont typeface="Arial" panose="020B0604020202020204" pitchFamily="34" charset="0"/>
              <a:buChar char="•"/>
            </a:pPr>
            <a:endParaRPr lang="en-US" sz="1400" dirty="0" smtClean="0">
              <a:solidFill>
                <a:schemeClr val="tx1"/>
              </a:solidFill>
              <a:latin typeface="Century Gothic" panose="020B0502020202020204" pitchFamily="34" charset="0"/>
            </a:endParaRPr>
          </a:p>
          <a:p>
            <a:pPr marL="171450" indent="-171450">
              <a:buFont typeface="Arial" panose="020B0604020202020204" pitchFamily="34" charset="0"/>
              <a:buChar char="•"/>
            </a:pPr>
            <a:r>
              <a:rPr lang="en-US" sz="1400" dirty="0" smtClean="0">
                <a:solidFill>
                  <a:schemeClr val="tx1"/>
                </a:solidFill>
                <a:latin typeface="Century Gothic" panose="020B0502020202020204" pitchFamily="34" charset="0"/>
              </a:rPr>
              <a:t>Fund contributed for CMS is being put to judicious use </a:t>
            </a:r>
            <a:endParaRPr lang="en-US" sz="1400" dirty="0">
              <a:solidFill>
                <a:schemeClr val="tx1"/>
              </a:solidFill>
              <a:latin typeface="Century Gothic" panose="020B0502020202020204" pitchFamily="34" charset="0"/>
            </a:endParaRPr>
          </a:p>
          <a:p>
            <a:pPr marL="628650" lvl="1" indent="-171450">
              <a:buFont typeface="Arial" panose="020B0604020202020204" pitchFamily="34" charset="0"/>
              <a:buChar char="•"/>
            </a:pPr>
            <a:r>
              <a:rPr lang="en-US" sz="1400" dirty="0" smtClean="0">
                <a:solidFill>
                  <a:schemeClr val="tx1"/>
                </a:solidFill>
                <a:latin typeface="Century Gothic" panose="020B0502020202020204" pitchFamily="34" charset="0"/>
              </a:rPr>
              <a:t>Total Inflow  so far  - 	N</a:t>
            </a:r>
            <a:r>
              <a:rPr lang="en-GB" sz="1400" dirty="0" smtClean="0">
                <a:solidFill>
                  <a:schemeClr val="tx1"/>
                </a:solidFill>
                <a:latin typeface="Century Gothic" panose="020B0502020202020204" pitchFamily="34" charset="0"/>
              </a:rPr>
              <a:t>78,300,000</a:t>
            </a:r>
          </a:p>
          <a:p>
            <a:pPr marL="628650" lvl="1" indent="-171450">
              <a:buFont typeface="Arial" panose="020B0604020202020204" pitchFamily="34" charset="0"/>
              <a:buChar char="•"/>
            </a:pPr>
            <a:r>
              <a:rPr lang="en-GB" sz="1400" dirty="0" smtClean="0">
                <a:solidFill>
                  <a:schemeClr val="tx1"/>
                </a:solidFill>
                <a:latin typeface="Century Gothic" panose="020B0502020202020204" pitchFamily="34" charset="0"/>
              </a:rPr>
              <a:t>Total Expense so far -	</a:t>
            </a:r>
            <a:r>
              <a:rPr lang="en-US" sz="1400" dirty="0" smtClean="0">
                <a:solidFill>
                  <a:schemeClr val="tx1"/>
                </a:solidFill>
                <a:latin typeface="Century Gothic" panose="020B0502020202020204" pitchFamily="34" charset="0"/>
              </a:rPr>
              <a:t>N34,758,000</a:t>
            </a:r>
            <a:endParaRPr lang="en-GB" sz="1400" dirty="0" smtClean="0">
              <a:solidFill>
                <a:schemeClr val="tx1"/>
              </a:solidFill>
              <a:latin typeface="Century Gothic" panose="020B0502020202020204" pitchFamily="34" charset="0"/>
            </a:endParaRPr>
          </a:p>
          <a:p>
            <a:pPr marL="628650" lvl="1" indent="-171450">
              <a:buFont typeface="Arial" panose="020B0604020202020204" pitchFamily="34" charset="0"/>
              <a:buChar char="•"/>
            </a:pPr>
            <a:r>
              <a:rPr lang="en-GB" sz="1400" dirty="0" smtClean="0">
                <a:solidFill>
                  <a:schemeClr val="tx1"/>
                </a:solidFill>
                <a:latin typeface="Century Gothic" panose="020B0502020202020204" pitchFamily="34" charset="0"/>
              </a:rPr>
              <a:t>Balance - </a:t>
            </a:r>
            <a:r>
              <a:rPr lang="en-GB" sz="1400" dirty="0">
                <a:solidFill>
                  <a:schemeClr val="tx1"/>
                </a:solidFill>
                <a:latin typeface="Century Gothic" panose="020B0502020202020204" pitchFamily="34" charset="0"/>
              </a:rPr>
              <a:t>	</a:t>
            </a:r>
            <a:r>
              <a:rPr lang="en-GB" sz="1400" dirty="0" smtClean="0">
                <a:solidFill>
                  <a:schemeClr val="tx1"/>
                </a:solidFill>
                <a:latin typeface="Century Gothic" panose="020B0502020202020204" pitchFamily="34" charset="0"/>
              </a:rPr>
              <a:t>		</a:t>
            </a:r>
            <a:r>
              <a:rPr lang="en-US" sz="1400" dirty="0" smtClean="0">
                <a:solidFill>
                  <a:schemeClr val="tx1"/>
                </a:solidFill>
                <a:latin typeface="Century Gothic" panose="020B0502020202020204" pitchFamily="34" charset="0"/>
              </a:rPr>
              <a:t>N43,542,000</a:t>
            </a:r>
          </a:p>
          <a:p>
            <a:endParaRPr lang="en-US" sz="1400" dirty="0" smtClean="0">
              <a:solidFill>
                <a:schemeClr val="tx1"/>
              </a:solidFill>
              <a:latin typeface="Century Gothic" panose="020B0502020202020204" pitchFamily="34" charset="0"/>
            </a:endParaRPr>
          </a:p>
          <a:p>
            <a:endParaRPr lang="en-US" sz="1400" dirty="0" smtClean="0">
              <a:solidFill>
                <a:schemeClr val="tx1"/>
              </a:solidFill>
              <a:latin typeface="Century Gothic" panose="020B0502020202020204" pitchFamily="34" charset="0"/>
            </a:endParaRPr>
          </a:p>
          <a:p>
            <a:pPr marL="171450" indent="-171450">
              <a:buFont typeface="Arial" panose="020B0604020202020204" pitchFamily="34" charset="0"/>
              <a:buChar char="•"/>
            </a:pPr>
            <a:endParaRPr lang="en-US" sz="1400" dirty="0">
              <a:solidFill>
                <a:schemeClr val="tx1"/>
              </a:solidFill>
              <a:latin typeface="Century Gothic" panose="020B0502020202020204" pitchFamily="34" charset="0"/>
            </a:endParaRPr>
          </a:p>
          <a:p>
            <a:pPr marL="171450" indent="-171450">
              <a:buFont typeface="Arial" panose="020B0604020202020204" pitchFamily="34" charset="0"/>
              <a:buChar char="•"/>
            </a:pPr>
            <a:endParaRPr lang="en-US" sz="1050" dirty="0" smtClean="0">
              <a:latin typeface="Century Gothic" panose="020B0502020202020204" pitchFamily="34" charset="0"/>
            </a:endParaRPr>
          </a:p>
          <a:p>
            <a:pPr marL="171450" indent="-171450">
              <a:buFont typeface="Arial" panose="020B0604020202020204" pitchFamily="34" charset="0"/>
              <a:buChar char="•"/>
            </a:pPr>
            <a:endParaRPr lang="en-GB" sz="1000" i="1" dirty="0" smtClean="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smtClean="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16" name="AutoShape 2" descr="Image result wey dey for challenges"/>
          <p:cNvSpPr>
            <a:spLocks noChangeAspect="1" noChangeArrowheads="1"/>
          </p:cNvSpPr>
          <p:nvPr/>
        </p:nvSpPr>
        <p:spPr bwMode="auto">
          <a:xfrm>
            <a:off x="155575" y="-1143000"/>
            <a:ext cx="57150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TextBox 27"/>
          <p:cNvSpPr txBox="1"/>
          <p:nvPr/>
        </p:nvSpPr>
        <p:spPr>
          <a:xfrm>
            <a:off x="1258717" y="840528"/>
            <a:ext cx="873629" cy="276999"/>
          </a:xfrm>
          <a:prstGeom prst="rect">
            <a:avLst/>
          </a:prstGeom>
          <a:noFill/>
        </p:spPr>
        <p:txBody>
          <a:bodyPr wrap="square" rtlCol="0">
            <a:spAutoFit/>
          </a:bodyPr>
          <a:lstStyle/>
          <a:p>
            <a:pPr algn="ctr"/>
            <a:endParaRPr lang="en-US" sz="1200" b="1" dirty="0">
              <a:solidFill>
                <a:schemeClr val="bg1"/>
              </a:solidFill>
              <a:latin typeface="Bradley Hand ITC" panose="03070402050302030203" pitchFamily="66" charset="0"/>
            </a:endParaRPr>
          </a:p>
        </p:txBody>
      </p:sp>
      <p:sp>
        <p:nvSpPr>
          <p:cNvPr id="6" name="Freeform 5"/>
          <p:cNvSpPr/>
          <p:nvPr/>
        </p:nvSpPr>
        <p:spPr>
          <a:xfrm>
            <a:off x="1384663" y="1238250"/>
            <a:ext cx="3953456" cy="1008561"/>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noFill/>
          <a:ln>
            <a:noFill/>
          </a:ln>
        </p:spPr>
        <p:style>
          <a:lnRef idx="0">
            <a:scrgbClr r="0" g="0" b="0"/>
          </a:lnRef>
          <a:fillRef idx="0">
            <a:scrgbClr r="0" g="0" b="0"/>
          </a:fillRef>
          <a:effectRef idx="0">
            <a:scrgbClr r="0" g="0" b="0"/>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endParaRPr lang="en-GB" b="1" dirty="0" smtClean="0">
              <a:solidFill>
                <a:schemeClr val="tx1"/>
              </a:solidFill>
              <a:latin typeface="Century Gothic" panose="020B0502020202020204" pitchFamily="34" charset="0"/>
            </a:endParaRPr>
          </a:p>
          <a:p>
            <a:pPr lvl="0" algn="ctr" defTabSz="1111250">
              <a:lnSpc>
                <a:spcPct val="90000"/>
              </a:lnSpc>
              <a:spcAft>
                <a:spcPct val="35000"/>
              </a:spcAft>
            </a:pPr>
            <a:r>
              <a:rPr lang="en-GB" b="1" dirty="0" smtClean="0">
                <a:solidFill>
                  <a:schemeClr val="tx1"/>
                </a:solidFill>
                <a:latin typeface="Century Gothic" panose="020B0502020202020204" pitchFamily="34" charset="0"/>
              </a:rPr>
              <a:t>Success Factors</a:t>
            </a:r>
          </a:p>
        </p:txBody>
      </p:sp>
    </p:spTree>
    <p:extLst>
      <p:ext uri="{BB962C8B-B14F-4D97-AF65-F5344CB8AC3E}">
        <p14:creationId xmlns:p14="http://schemas.microsoft.com/office/powerpoint/2010/main" val="15759146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365759" y="2286000"/>
            <a:ext cx="8556171" cy="22970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GB" sz="1600" b="1" dirty="0" smtClean="0">
              <a:latin typeface="Century Gothic" panose="020B0502020202020204" pitchFamily="34" charset="0"/>
            </a:endParaRPr>
          </a:p>
          <a:p>
            <a:pPr marL="171450" indent="-171450">
              <a:buFont typeface="Arial" panose="020B0604020202020204" pitchFamily="34" charset="0"/>
              <a:buChar char="•"/>
            </a:pPr>
            <a:endParaRPr lang="en-US" sz="1100" dirty="0" smtClean="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100" dirty="0">
              <a:solidFill>
                <a:schemeClr val="bg1"/>
              </a:solidFill>
              <a:latin typeface="Century Gothic" panose="020B0502020202020204" pitchFamily="34" charset="0"/>
            </a:endParaRPr>
          </a:p>
          <a:p>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r>
              <a:rPr lang="en-US" sz="1400" dirty="0" smtClean="0">
                <a:solidFill>
                  <a:schemeClr val="tx1"/>
                </a:solidFill>
                <a:latin typeface="Century Gothic" panose="020B0502020202020204" pitchFamily="34" charset="0"/>
              </a:rPr>
              <a:t>Funding – </a:t>
            </a:r>
            <a:r>
              <a:rPr lang="en-GB" sz="1400" dirty="0" smtClean="0">
                <a:solidFill>
                  <a:schemeClr val="tx1"/>
                </a:solidFill>
                <a:latin typeface="Century Gothic" panose="020B0502020202020204" pitchFamily="34" charset="0"/>
              </a:rPr>
              <a:t>This still remains a major  challenge in spite </a:t>
            </a:r>
            <a:r>
              <a:rPr lang="en-GB" sz="1400" dirty="0">
                <a:solidFill>
                  <a:schemeClr val="tx1"/>
                </a:solidFill>
                <a:latin typeface="Century Gothic" panose="020B0502020202020204" pitchFamily="34" charset="0"/>
              </a:rPr>
              <a:t>of several </a:t>
            </a:r>
            <a:r>
              <a:rPr lang="en-GB" sz="1400" dirty="0" smtClean="0">
                <a:solidFill>
                  <a:schemeClr val="tx1"/>
                </a:solidFill>
                <a:latin typeface="Century Gothic" panose="020B0502020202020204" pitchFamily="34" charset="0"/>
              </a:rPr>
              <a:t>reminders </a:t>
            </a:r>
            <a:r>
              <a:rPr lang="en-GB" sz="1400" dirty="0">
                <a:solidFill>
                  <a:schemeClr val="tx1"/>
                </a:solidFill>
                <a:latin typeface="Century Gothic" panose="020B0502020202020204" pitchFamily="34" charset="0"/>
              </a:rPr>
              <a:t>from FLTC and the </a:t>
            </a:r>
            <a:r>
              <a:rPr lang="en-GB" sz="1400" dirty="0" smtClean="0">
                <a:solidFill>
                  <a:schemeClr val="tx1"/>
                </a:solidFill>
                <a:latin typeface="Century Gothic" panose="020B0502020202020204" pitchFamily="34" charset="0"/>
              </a:rPr>
              <a:t>CMC Chairperson. </a:t>
            </a:r>
          </a:p>
          <a:p>
            <a:pPr marL="171450" indent="-171450">
              <a:buFont typeface="Arial" panose="020B0604020202020204" pitchFamily="34" charset="0"/>
              <a:buChar char="•"/>
            </a:pPr>
            <a:endParaRPr lang="en-GB" sz="1400" dirty="0">
              <a:solidFill>
                <a:schemeClr val="tx1"/>
              </a:solidFill>
              <a:latin typeface="Century Gothic" panose="020B0502020202020204" pitchFamily="34" charset="0"/>
            </a:endParaRPr>
          </a:p>
          <a:p>
            <a:pPr marL="171450" indent="-171450">
              <a:buFont typeface="Arial" panose="020B0604020202020204" pitchFamily="34" charset="0"/>
              <a:buChar char="•"/>
            </a:pPr>
            <a:r>
              <a:rPr lang="en-GB" sz="1400" dirty="0" smtClean="0">
                <a:solidFill>
                  <a:schemeClr val="tx1"/>
                </a:solidFill>
                <a:latin typeface="Century Gothic" panose="020B0502020202020204" pitchFamily="34" charset="0"/>
              </a:rPr>
              <a:t>Monies transmitted to  NERDC for the inaugural workshop on the Initiative in 2018 and the teachers </a:t>
            </a:r>
            <a:r>
              <a:rPr lang="en-GB" sz="1400" dirty="0">
                <a:solidFill>
                  <a:schemeClr val="tx1"/>
                </a:solidFill>
                <a:latin typeface="Century Gothic" panose="020B0502020202020204" pitchFamily="34" charset="0"/>
              </a:rPr>
              <a:t>g</a:t>
            </a:r>
            <a:r>
              <a:rPr lang="en-GB" sz="1400" dirty="0" smtClean="0">
                <a:solidFill>
                  <a:schemeClr val="tx1"/>
                </a:solidFill>
                <a:latin typeface="Century Gothic" panose="020B0502020202020204" pitchFamily="34" charset="0"/>
              </a:rPr>
              <a:t>uide workshop in 2019 dropped in a pool account in TSA  and efforts by the TC to retrieve these monies is unduly difficult. However, the SEC is already in discussions with Office of the Accountant General and we expect the process to be completed shortly.</a:t>
            </a:r>
          </a:p>
          <a:p>
            <a:pPr marL="171450" indent="-171450">
              <a:buFont typeface="Arial" panose="020B0604020202020204" pitchFamily="34" charset="0"/>
              <a:buChar char="•"/>
            </a:pPr>
            <a:endParaRPr lang="en-GB" sz="1400" dirty="0" smtClean="0">
              <a:solidFill>
                <a:schemeClr val="tx1"/>
              </a:solidFill>
              <a:latin typeface="Century Gothic" panose="020B0502020202020204" pitchFamily="34" charset="0"/>
            </a:endParaRPr>
          </a:p>
          <a:p>
            <a:pPr marL="171450" indent="-171450">
              <a:buFont typeface="Arial" panose="020B0604020202020204" pitchFamily="34" charset="0"/>
              <a:buChar char="•"/>
            </a:pPr>
            <a:endParaRPr lang="en-GB" sz="1100" dirty="0">
              <a:latin typeface="Century Gothic" panose="020B0502020202020204" pitchFamily="34" charset="0"/>
            </a:endParaRPr>
          </a:p>
          <a:p>
            <a:pPr marL="171450" indent="-171450">
              <a:buFont typeface="Arial" panose="020B0604020202020204" pitchFamily="34" charset="0"/>
              <a:buChar char="•"/>
            </a:pPr>
            <a:endParaRPr lang="en-GB" sz="1100" dirty="0" smtClean="0">
              <a:latin typeface="Century Gothic" panose="020B0502020202020204" pitchFamily="34" charset="0"/>
            </a:endParaRPr>
          </a:p>
          <a:p>
            <a:endParaRPr lang="en-GB" sz="1100"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smtClean="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16" name="AutoShape 2" descr="Image result wey dey for challenges"/>
          <p:cNvSpPr>
            <a:spLocks noChangeAspect="1" noChangeArrowheads="1"/>
          </p:cNvSpPr>
          <p:nvPr/>
        </p:nvSpPr>
        <p:spPr bwMode="auto">
          <a:xfrm>
            <a:off x="155575" y="-1143000"/>
            <a:ext cx="57150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Freeform 4"/>
          <p:cNvSpPr/>
          <p:nvPr/>
        </p:nvSpPr>
        <p:spPr>
          <a:xfrm>
            <a:off x="3435179" y="840528"/>
            <a:ext cx="1902940" cy="1758982"/>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noFill/>
          <a:ln>
            <a:noFill/>
          </a:ln>
        </p:spPr>
        <p:style>
          <a:lnRef idx="0">
            <a:scrgbClr r="0" g="0" b="0"/>
          </a:lnRef>
          <a:fillRef idx="0">
            <a:scrgbClr r="0" g="0" b="0"/>
          </a:fillRef>
          <a:effectRef idx="0">
            <a:scrgbClr r="0" g="0" b="0"/>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r>
              <a:rPr lang="en-GB" b="1" dirty="0" smtClean="0">
                <a:solidFill>
                  <a:schemeClr val="tx1"/>
                </a:solidFill>
                <a:latin typeface="Century Gothic" panose="020B0502020202020204" pitchFamily="34" charset="0"/>
              </a:rPr>
              <a:t>Challenges</a:t>
            </a:r>
          </a:p>
        </p:txBody>
      </p:sp>
    </p:spTree>
    <p:extLst>
      <p:ext uri="{BB962C8B-B14F-4D97-AF65-F5344CB8AC3E}">
        <p14:creationId xmlns:p14="http://schemas.microsoft.com/office/powerpoint/2010/main" val="4133210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326571" y="2011681"/>
            <a:ext cx="8647612" cy="257135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just"/>
            <a:endParaRPr lang="en-US" sz="1100" dirty="0" smtClean="0">
              <a:latin typeface="Century Gothic" panose="020B0502020202020204" pitchFamily="34" charset="0"/>
            </a:endParaRPr>
          </a:p>
          <a:p>
            <a:pPr marL="171450" indent="-171450" algn="just">
              <a:buFont typeface="Arial" panose="020B0604020202020204" pitchFamily="34" charset="0"/>
              <a:buChar char="•"/>
            </a:pPr>
            <a:endParaRPr lang="en-US" sz="1100" dirty="0" smtClean="0">
              <a:latin typeface="Century Gothic" panose="020B0502020202020204" pitchFamily="34" charset="0"/>
            </a:endParaRPr>
          </a:p>
          <a:p>
            <a:pPr marL="171450" indent="-171450" algn="just">
              <a:buFont typeface="Arial" panose="020B0604020202020204" pitchFamily="34" charset="0"/>
              <a:buChar char="•"/>
            </a:pPr>
            <a:endParaRPr lang="en-US" sz="1100" dirty="0">
              <a:latin typeface="Century Gothic" panose="020B0502020202020204" pitchFamily="34" charset="0"/>
            </a:endParaRPr>
          </a:p>
          <a:p>
            <a:pPr marL="171450" indent="-171450" algn="just">
              <a:buFont typeface="Arial" panose="020B0604020202020204" pitchFamily="34" charset="0"/>
              <a:buChar char="•"/>
            </a:pPr>
            <a:r>
              <a:rPr lang="en-US" sz="1400" dirty="0" smtClean="0">
                <a:solidFill>
                  <a:schemeClr val="tx1"/>
                </a:solidFill>
                <a:latin typeface="Century Gothic" panose="020B0502020202020204" pitchFamily="34" charset="0"/>
              </a:rPr>
              <a:t>FLTC </a:t>
            </a:r>
            <a:r>
              <a:rPr lang="en-US" sz="1400" dirty="0">
                <a:solidFill>
                  <a:schemeClr val="tx1"/>
                </a:solidFill>
                <a:latin typeface="Century Gothic" panose="020B0502020202020204" pitchFamily="34" charset="0"/>
              </a:rPr>
              <a:t>seeks the indulgence of the Committee to discuss further on the </a:t>
            </a:r>
            <a:r>
              <a:rPr lang="en-US" sz="1400" dirty="0" smtClean="0">
                <a:solidFill>
                  <a:schemeClr val="tx1"/>
                </a:solidFill>
                <a:latin typeface="Century Gothic" panose="020B0502020202020204" pitchFamily="34" charset="0"/>
              </a:rPr>
              <a:t>matter</a:t>
            </a:r>
            <a:r>
              <a:rPr lang="en-US" sz="1400" dirty="0">
                <a:solidFill>
                  <a:schemeClr val="tx1"/>
                </a:solidFill>
                <a:latin typeface="Century Gothic" panose="020B0502020202020204" pitchFamily="34" charset="0"/>
              </a:rPr>
              <a:t> </a:t>
            </a:r>
            <a:r>
              <a:rPr lang="en-US" sz="1400" dirty="0" smtClean="0">
                <a:solidFill>
                  <a:schemeClr val="tx1"/>
                </a:solidFill>
                <a:latin typeface="Century Gothic" panose="020B0502020202020204" pitchFamily="34" charset="0"/>
              </a:rPr>
              <a:t>of funding for CMS. </a:t>
            </a:r>
          </a:p>
          <a:p>
            <a:pPr algn="just"/>
            <a:endParaRPr lang="en-US" sz="1400" dirty="0">
              <a:solidFill>
                <a:schemeClr val="tx1"/>
              </a:solidFill>
              <a:latin typeface="Century Gothic" panose="020B0502020202020204" pitchFamily="34" charset="0"/>
            </a:endParaRPr>
          </a:p>
          <a:p>
            <a:pPr marL="171450" indent="-171450">
              <a:buFont typeface="Arial" panose="020B0604020202020204" pitchFamily="34" charset="0"/>
              <a:buChar char="•"/>
            </a:pPr>
            <a:r>
              <a:rPr lang="en-US" sz="1400" dirty="0" smtClean="0">
                <a:solidFill>
                  <a:schemeClr val="tx1"/>
                </a:solidFill>
                <a:latin typeface="Century Gothic" panose="020B0502020202020204" pitchFamily="34" charset="0"/>
              </a:rPr>
              <a:t>It is worthy of note that a Stand-alone </a:t>
            </a:r>
            <a:r>
              <a:rPr lang="en-US" sz="1400" dirty="0">
                <a:solidFill>
                  <a:schemeClr val="tx1"/>
                </a:solidFill>
                <a:latin typeface="Century Gothic" panose="020B0502020202020204" pitchFamily="34" charset="0"/>
              </a:rPr>
              <a:t>Curriculum on the Capital Market Studies for both Basic and Senior Secondary </a:t>
            </a:r>
            <a:r>
              <a:rPr lang="en-US" sz="1400" dirty="0" smtClean="0">
                <a:solidFill>
                  <a:schemeClr val="tx1"/>
                </a:solidFill>
                <a:latin typeface="Century Gothic" panose="020B0502020202020204" pitchFamily="34" charset="0"/>
              </a:rPr>
              <a:t>Schools was developed and Infused into </a:t>
            </a:r>
            <a:r>
              <a:rPr lang="en-US" sz="1400" dirty="0">
                <a:solidFill>
                  <a:schemeClr val="tx1"/>
                </a:solidFill>
                <a:latin typeface="Century Gothic" panose="020B0502020202020204" pitchFamily="34" charset="0"/>
              </a:rPr>
              <a:t>relevant carrier subjects for </a:t>
            </a:r>
            <a:r>
              <a:rPr lang="en-US" sz="1400" dirty="0" smtClean="0">
                <a:solidFill>
                  <a:schemeClr val="tx1"/>
                </a:solidFill>
                <a:latin typeface="Century Gothic" panose="020B0502020202020204" pitchFamily="34" charset="0"/>
              </a:rPr>
              <a:t>Basic </a:t>
            </a:r>
            <a:r>
              <a:rPr lang="en-US" sz="1400" dirty="0">
                <a:solidFill>
                  <a:schemeClr val="tx1"/>
                </a:solidFill>
                <a:latin typeface="Century Gothic" panose="020B0502020202020204" pitchFamily="34" charset="0"/>
              </a:rPr>
              <a:t>and </a:t>
            </a:r>
            <a:r>
              <a:rPr lang="en-US" sz="1400" dirty="0" smtClean="0">
                <a:solidFill>
                  <a:schemeClr val="tx1"/>
                </a:solidFill>
                <a:latin typeface="Century Gothic" panose="020B0502020202020204" pitchFamily="34" charset="0"/>
              </a:rPr>
              <a:t>Senior Secondary Schools. It has also been ratified by JCCE Plenary and Reference as well as NCE.</a:t>
            </a:r>
          </a:p>
          <a:p>
            <a:pPr marL="171450" indent="-171450">
              <a:buFont typeface="Arial" panose="020B0604020202020204" pitchFamily="34" charset="0"/>
              <a:buChar char="•"/>
            </a:pPr>
            <a:r>
              <a:rPr lang="en-US" sz="1400" dirty="0">
                <a:solidFill>
                  <a:schemeClr val="tx1"/>
                </a:solidFill>
                <a:latin typeface="Century Gothic" panose="020B0502020202020204" pitchFamily="34" charset="0"/>
              </a:rPr>
              <a:t>The next phase of the Initiative is the development of Teachers </a:t>
            </a:r>
            <a:r>
              <a:rPr lang="en-US" sz="1400" dirty="0" smtClean="0">
                <a:solidFill>
                  <a:schemeClr val="tx1"/>
                </a:solidFill>
                <a:latin typeface="Century Gothic" panose="020B0502020202020204" pitchFamily="34" charset="0"/>
              </a:rPr>
              <a:t>Guide, printing of Teachers Guide and distribution to Schools and  training of teachers.</a:t>
            </a:r>
            <a:endParaRPr lang="en-US" sz="1400" dirty="0">
              <a:solidFill>
                <a:schemeClr val="tx1"/>
              </a:solidFill>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smtClean="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16" name="AutoShape 2" descr="Image result wey dey for challenges"/>
          <p:cNvSpPr>
            <a:spLocks noChangeAspect="1" noChangeArrowheads="1"/>
          </p:cNvSpPr>
          <p:nvPr/>
        </p:nvSpPr>
        <p:spPr bwMode="auto">
          <a:xfrm>
            <a:off x="155575" y="-1143000"/>
            <a:ext cx="57150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TextBox 27"/>
          <p:cNvSpPr txBox="1"/>
          <p:nvPr/>
        </p:nvSpPr>
        <p:spPr>
          <a:xfrm>
            <a:off x="1258717" y="840528"/>
            <a:ext cx="873629" cy="276999"/>
          </a:xfrm>
          <a:prstGeom prst="rect">
            <a:avLst/>
          </a:prstGeom>
          <a:noFill/>
        </p:spPr>
        <p:txBody>
          <a:bodyPr wrap="square" rtlCol="0">
            <a:spAutoFit/>
          </a:bodyPr>
          <a:lstStyle/>
          <a:p>
            <a:pPr algn="ctr"/>
            <a:endParaRPr lang="en-US" sz="1200" b="1" dirty="0">
              <a:solidFill>
                <a:schemeClr val="bg1"/>
              </a:solidFill>
              <a:latin typeface="Bradley Hand ITC" panose="03070402050302030203" pitchFamily="66" charset="0"/>
            </a:endParaRPr>
          </a:p>
        </p:txBody>
      </p:sp>
      <p:sp>
        <p:nvSpPr>
          <p:cNvPr id="6" name="Freeform 5"/>
          <p:cNvSpPr/>
          <p:nvPr/>
        </p:nvSpPr>
        <p:spPr>
          <a:xfrm>
            <a:off x="2132346" y="840528"/>
            <a:ext cx="4841371" cy="1758982"/>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noFill/>
          <a:ln>
            <a:noFill/>
          </a:ln>
        </p:spPr>
        <p:style>
          <a:lnRef idx="0">
            <a:scrgbClr r="0" g="0" b="0"/>
          </a:lnRef>
          <a:fillRef idx="0">
            <a:scrgbClr r="0" g="0" b="0"/>
          </a:fillRef>
          <a:effectRef idx="0">
            <a:scrgbClr r="0" g="0" b="0"/>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r>
              <a:rPr lang="en-GB" b="1" dirty="0" smtClean="0">
                <a:solidFill>
                  <a:schemeClr val="tx1"/>
                </a:solidFill>
                <a:latin typeface="Century Gothic" panose="020B0502020202020204" pitchFamily="34" charset="0"/>
              </a:rPr>
              <a:t>Issues for CMC Deliberation/Next Steps</a:t>
            </a:r>
          </a:p>
        </p:txBody>
      </p:sp>
    </p:spTree>
    <p:extLst>
      <p:ext uri="{BB962C8B-B14F-4D97-AF65-F5344CB8AC3E}">
        <p14:creationId xmlns:p14="http://schemas.microsoft.com/office/powerpoint/2010/main" val="16451856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6" descr="Image result for thank yo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1" name="Content Placeholder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933303" y="1815737"/>
            <a:ext cx="4637314" cy="3722915"/>
          </a:xfrm>
          <a:prstGeom prst="rect">
            <a:avLst/>
          </a:prstGeom>
          <a:solidFill>
            <a:schemeClr val="accent2"/>
          </a:solidFill>
          <a:extLst/>
        </p:spPr>
      </p:pic>
    </p:spTree>
    <p:extLst>
      <p:ext uri="{BB962C8B-B14F-4D97-AF65-F5344CB8AC3E}">
        <p14:creationId xmlns:p14="http://schemas.microsoft.com/office/powerpoint/2010/main" val="94342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MC COMMITTEE PRESENTATION TEMPLATE.potx" id="{865C88FB-927F-4486-84DF-EDE2B4290B7A}" vid="{C9DE4359-8664-4C56-ABBA-2EFA38E7ACC1}"/>
    </a:ext>
  </a:extLst>
</a:theme>
</file>

<file path=docProps/app.xml><?xml version="1.0" encoding="utf-8"?>
<Properties xmlns="http://schemas.openxmlformats.org/officeDocument/2006/extended-properties" xmlns:vt="http://schemas.openxmlformats.org/officeDocument/2006/docPropsVTypes">
  <Template>2018 CMC COMMITTEES' PRESENTATION TEMPLATE</Template>
  <TotalTime>1968</TotalTime>
  <Words>388</Words>
  <Application>Microsoft Office PowerPoint</Application>
  <PresentationFormat>On-screen Show (4:3)</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Aharoni</vt:lpstr>
      <vt:lpstr>Arial</vt:lpstr>
      <vt:lpstr>Bradley Hand ITC</vt:lpstr>
      <vt:lpstr>Calibri</vt:lpstr>
      <vt:lpstr>Century Gothic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CMC Secretariat</cp:lastModifiedBy>
  <cp:revision>161</cp:revision>
  <cp:lastPrinted>2019-02-13T08:38:20Z</cp:lastPrinted>
  <dcterms:created xsi:type="dcterms:W3CDTF">2018-02-07T11:05:24Z</dcterms:created>
  <dcterms:modified xsi:type="dcterms:W3CDTF">2020-08-19T14:57:56Z</dcterms:modified>
</cp:coreProperties>
</file>