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73" d="100"/>
          <a:sy n="73" d="100"/>
        </p:scale>
        <p:origin x="1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061" y="672353"/>
            <a:ext cx="9057939" cy="151904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2020 CAPITAL </a:t>
            </a:r>
            <a:r>
              <a:rPr lang="en-US" sz="4000" dirty="0">
                <a:latin typeface="Arial Black" panose="020B0A04020102020204" pitchFamily="34" charset="0"/>
              </a:rPr>
              <a:t>MARKET COMMITTEE </a:t>
            </a:r>
            <a:r>
              <a:rPr lang="en-US" sz="4000" dirty="0" smtClean="0">
                <a:latin typeface="Arial Black" panose="020B0A04020102020204" pitchFamily="34" charset="0"/>
              </a:rPr>
              <a:t>(WEBINAR) MEETING</a:t>
            </a: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sz="1800" dirty="0" smtClean="0">
                <a:latin typeface="Arial Black" panose="020B0A04020102020204" pitchFamily="34" charset="0"/>
              </a:rPr>
              <a:t>Thursday, 20</a:t>
            </a:r>
            <a:r>
              <a:rPr lang="en-US" sz="1800" baseline="30000" dirty="0" smtClean="0">
                <a:latin typeface="Arial Black" panose="020B0A04020102020204" pitchFamily="34" charset="0"/>
              </a:rPr>
              <a:t>th</a:t>
            </a:r>
            <a:r>
              <a:rPr lang="en-US" sz="1800" dirty="0" smtClean="0">
                <a:latin typeface="Arial Black" panose="020B0A04020102020204" pitchFamily="34" charset="0"/>
              </a:rPr>
              <a:t> August, 2020</a:t>
            </a:r>
            <a:endParaRPr lang="en-US" sz="1800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Algerian" panose="04020705040A02060702" pitchFamily="82" charset="0"/>
              </a:rPr>
              <a:t>PRESENTATION BY MULTIPLE SUBSCRIPTIONS committee</a:t>
            </a:r>
            <a:endParaRPr lang="en-US" sz="28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2" y="759854"/>
            <a:ext cx="8255726" cy="5366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             </a:t>
            </a:r>
            <a:r>
              <a:rPr lang="en-US" sz="2400" dirty="0" smtClean="0">
                <a:latin typeface="Century Gothic" panose="020B0502020202020204" pitchFamily="34" charset="0"/>
              </a:rPr>
              <a:t>Major Progress Since the </a:t>
            </a:r>
            <a:r>
              <a:rPr lang="en-US" sz="2400" dirty="0">
                <a:latin typeface="Century Gothic" panose="020B0502020202020204" pitchFamily="34" charset="0"/>
              </a:rPr>
              <a:t>l</a:t>
            </a:r>
            <a:r>
              <a:rPr lang="en-US" sz="2400" dirty="0" smtClean="0">
                <a:latin typeface="Century Gothic" panose="020B0502020202020204" pitchFamily="34" charset="0"/>
              </a:rPr>
              <a:t>ast CMC Meeting</a:t>
            </a:r>
          </a:p>
          <a:p>
            <a:pPr marL="0" indent="0" algn="just">
              <a:buNone/>
            </a:pPr>
            <a:r>
              <a:rPr lang="en-GB" dirty="0" smtClean="0"/>
              <a:t>Based on reports submitted by Registrars and Stockbrokers, from inception to second quarter 2020, a </a:t>
            </a:r>
            <a:r>
              <a:rPr lang="en-GB" dirty="0"/>
              <a:t>total of </a:t>
            </a:r>
            <a:r>
              <a:rPr lang="en-GB" dirty="0" smtClean="0"/>
              <a:t>45,733 </a:t>
            </a:r>
            <a:r>
              <a:rPr lang="en-GB" dirty="0"/>
              <a:t>multiple accounts have so far been consolidated </a:t>
            </a:r>
            <a:r>
              <a:rPr lang="en-GB" dirty="0" smtClean="0"/>
              <a:t>involving 4.823 billion </a:t>
            </a:r>
            <a:r>
              <a:rPr lang="en-GB" dirty="0"/>
              <a:t>units of </a:t>
            </a:r>
            <a:r>
              <a:rPr lang="en-GB" dirty="0" smtClean="0"/>
              <a:t>shares.</a:t>
            </a:r>
          </a:p>
          <a:p>
            <a:endParaRPr lang="en-GB" dirty="0" smtClean="0"/>
          </a:p>
          <a:p>
            <a:pPr marL="0" indent="0">
              <a:buNone/>
            </a:pPr>
            <a:endParaRPr lang="en-US" sz="1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6834"/>
            <a:ext cx="8229600" cy="6208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STEPS TAKEN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2200" dirty="0"/>
              <a:t>The Committee met on </a:t>
            </a:r>
            <a:r>
              <a:rPr lang="en-GB" sz="2200" dirty="0" smtClean="0"/>
              <a:t>Wednesday</a:t>
            </a:r>
            <a:r>
              <a:rPr lang="en-GB" sz="2200" dirty="0"/>
              <a:t>, </a:t>
            </a:r>
            <a:r>
              <a:rPr lang="en-GB" sz="2200" dirty="0" smtClean="0"/>
              <a:t>11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 </a:t>
            </a:r>
            <a:r>
              <a:rPr lang="en-GB" sz="2200" dirty="0"/>
              <a:t>March, 2020 and considered the </a:t>
            </a:r>
            <a:r>
              <a:rPr lang="en-GB" sz="2200" dirty="0" smtClean="0"/>
              <a:t>reports on mandated accounts </a:t>
            </a:r>
            <a:r>
              <a:rPr lang="en-GB" sz="2200" dirty="0"/>
              <a:t>as </a:t>
            </a:r>
            <a:r>
              <a:rPr lang="en-GB" sz="2200" dirty="0" smtClean="0"/>
              <a:t>submitted </a:t>
            </a:r>
            <a:r>
              <a:rPr lang="en-GB" sz="2200" dirty="0"/>
              <a:t>by </a:t>
            </a:r>
            <a:r>
              <a:rPr lang="en-GB" sz="2200" dirty="0" smtClean="0"/>
              <a:t>Registrars and Stockbrokers.</a:t>
            </a:r>
          </a:p>
          <a:p>
            <a:pPr algn="just"/>
            <a:r>
              <a:rPr lang="en-GB" sz="2200" dirty="0" smtClean="0"/>
              <a:t>Members were concerned about </a:t>
            </a:r>
            <a:r>
              <a:rPr lang="en-US" sz="2200" dirty="0"/>
              <a:t>t</a:t>
            </a:r>
            <a:r>
              <a:rPr lang="en-US" sz="2200" dirty="0" smtClean="0"/>
              <a:t>he declining </a:t>
            </a:r>
            <a:r>
              <a:rPr lang="en-US" sz="2200" dirty="0"/>
              <a:t>trend as </a:t>
            </a:r>
            <a:r>
              <a:rPr lang="en-US" sz="2200" dirty="0" smtClean="0"/>
              <a:t>compliance with periodic submission of reports </a:t>
            </a:r>
            <a:r>
              <a:rPr lang="en-US" sz="2200" dirty="0"/>
              <a:t>was very poor and number of consolidated accounts kept </a:t>
            </a:r>
            <a:r>
              <a:rPr lang="en-US" sz="2200" dirty="0" smtClean="0"/>
              <a:t>shrinking by the quarter.</a:t>
            </a:r>
            <a:endParaRPr lang="en-GB" sz="2200" dirty="0"/>
          </a:p>
          <a:p>
            <a:pPr lvl="0" algn="just"/>
            <a:r>
              <a:rPr lang="en-US" sz="2200" dirty="0" smtClean="0"/>
              <a:t>The </a:t>
            </a:r>
            <a:r>
              <a:rPr lang="en-US" sz="2200" dirty="0"/>
              <a:t>Committee also deliberated on the following key </a:t>
            </a:r>
            <a:r>
              <a:rPr lang="en-US" sz="2200" dirty="0" smtClean="0"/>
              <a:t>issues among others:</a:t>
            </a:r>
            <a:endParaRPr lang="en-US" sz="2200" dirty="0"/>
          </a:p>
          <a:p>
            <a:pPr lvl="1" latinLnBrk="1"/>
            <a:r>
              <a:rPr lang="en-US" sz="2200" dirty="0"/>
              <a:t>The </a:t>
            </a:r>
            <a:r>
              <a:rPr lang="en-US" sz="2200" dirty="0" smtClean="0"/>
              <a:t>need for cooperation between CSCS and NIBSS on information validation; </a:t>
            </a:r>
            <a:endParaRPr lang="en-GB" sz="2200" dirty="0"/>
          </a:p>
          <a:p>
            <a:pPr lvl="1" latinLnBrk="1"/>
            <a:r>
              <a:rPr lang="en-US" sz="2200" dirty="0" smtClean="0"/>
              <a:t>The </a:t>
            </a:r>
            <a:r>
              <a:rPr lang="en-US" sz="2200" dirty="0"/>
              <a:t>case of Nigerian investors in the diaspora (with or without BVN) who have unclaimed dividend issues.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17453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5394"/>
            <a:ext cx="8229600" cy="7122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Key Resolutions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1800" dirty="0"/>
              <a:t>That the CSCS should request SEC to engage NIBSS on the issue of getting access to Investor Account Numbers (including converting old accounts </a:t>
            </a:r>
            <a:r>
              <a:rPr lang="en-US" sz="1900" dirty="0"/>
              <a:t>to NUBAN) as part of BVN Validation;</a:t>
            </a:r>
            <a:endParaRPr lang="en-GB" sz="1900" dirty="0"/>
          </a:p>
          <a:p>
            <a:pPr algn="just"/>
            <a:r>
              <a:rPr lang="en-GB" sz="1900" dirty="0" smtClean="0"/>
              <a:t>That </a:t>
            </a:r>
            <a:r>
              <a:rPr lang="en-GB" sz="1900" dirty="0"/>
              <a:t>the CSCS should report consolidated accounts to SEC from inception of the exercise</a:t>
            </a:r>
            <a:r>
              <a:rPr lang="en-GB" sz="1900" dirty="0" smtClean="0"/>
              <a:t>;</a:t>
            </a:r>
          </a:p>
          <a:p>
            <a:pPr lvl="0" algn="just"/>
            <a:r>
              <a:rPr lang="en-US" sz="1900" dirty="0" smtClean="0"/>
              <a:t>That ICMR </a:t>
            </a:r>
            <a:r>
              <a:rPr lang="en-US" sz="1900" dirty="0"/>
              <a:t>should request CSCS to give a formal confirmation that information transmitted were being validated;</a:t>
            </a:r>
            <a:endParaRPr lang="en-GB" sz="1900" dirty="0"/>
          </a:p>
          <a:p>
            <a:pPr lvl="0" algn="just"/>
            <a:r>
              <a:rPr lang="en-US" sz="1900" dirty="0"/>
              <a:t>SEC to make case for Nigerian investors in the diaspora with unclaimed dividend issues at the Financial Services Regulation Coordinating Committee (FSRCC) meeting in April</a:t>
            </a:r>
            <a:r>
              <a:rPr lang="en-US" sz="1900" dirty="0" smtClean="0"/>
              <a:t>;</a:t>
            </a:r>
          </a:p>
          <a:p>
            <a:pPr algn="just"/>
            <a:r>
              <a:rPr lang="en-US" sz="1800" dirty="0"/>
              <a:t>That enlightenment campaigns especially through social media channels should be </a:t>
            </a:r>
            <a:r>
              <a:rPr lang="en-US" sz="1800" dirty="0" smtClean="0"/>
              <a:t>reinvigorated.</a:t>
            </a:r>
          </a:p>
          <a:p>
            <a:pPr algn="just"/>
            <a:r>
              <a:rPr lang="en-US" sz="1800" b="1" dirty="0" smtClean="0"/>
              <a:t>However, the resolutions could not be implemented due to the lockdown necessitated by the covid-19 pandemic.</a:t>
            </a:r>
            <a:endParaRPr lang="en-GB" sz="1900" b="1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7200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520"/>
            <a:ext cx="8229600" cy="68611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/>
              <a:t>The major challenge being encountered in the implementation of the Multiple Accounts Consolidation exercise is low awareness of the initiative among investors and other capital market stakeholders.</a:t>
            </a:r>
          </a:p>
        </p:txBody>
      </p:sp>
    </p:spTree>
    <p:extLst>
      <p:ext uri="{BB962C8B-B14F-4D97-AF65-F5344CB8AC3E}">
        <p14:creationId xmlns:p14="http://schemas.microsoft.com/office/powerpoint/2010/main" val="130369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336</TotalTime>
  <Words>307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Arial Black</vt:lpstr>
      <vt:lpstr>Calibri</vt:lpstr>
      <vt:lpstr>Century Gothic</vt:lpstr>
      <vt:lpstr>Office Theme</vt:lpstr>
      <vt:lpstr>2020 CAPITAL MARKET COMMITTEE (WEBINAR) MEETING Thursday, 20th August, 2020</vt:lpstr>
      <vt:lpstr>PowerPoint Presentation</vt:lpstr>
      <vt:lpstr>STEPS TAKEN</vt:lpstr>
      <vt:lpstr>Key Resolutions</vt:lpstr>
      <vt:lpstr>CHALLENGES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58</cp:revision>
  <cp:lastPrinted>2019-07-01T15:32:57Z</cp:lastPrinted>
  <dcterms:created xsi:type="dcterms:W3CDTF">2018-02-07T11:05:24Z</dcterms:created>
  <dcterms:modified xsi:type="dcterms:W3CDTF">2020-08-14T11:35:27Z</dcterms:modified>
</cp:coreProperties>
</file>