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9" r:id="rId4"/>
    <p:sldId id="260" r:id="rId5"/>
    <p:sldId id="266" r:id="rId6"/>
    <p:sldId id="442" r:id="rId7"/>
    <p:sldId id="264" r:id="rId8"/>
    <p:sldId id="268" r:id="rId9"/>
    <p:sldId id="338" r:id="rId10"/>
    <p:sldId id="440" r:id="rId11"/>
    <p:sldId id="340" r:id="rId12"/>
    <p:sldId id="341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5064"/>
  </p:normalViewPr>
  <p:slideViewPr>
    <p:cSldViewPr snapToGrid="0" snapToObjects="1">
      <p:cViewPr varScale="1">
        <p:scale>
          <a:sx n="103" d="100"/>
          <a:sy n="103" d="100"/>
        </p:scale>
        <p:origin x="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Unemplyment%20Data%20Series%20by%20State%20-%20q2%202020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hauwamohammad\Desktop\Nov%202018%20Update\Presentation%20data%20(Autosaved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uwamohammad\Desktop\Quarterly%20updates\Presentation%20data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Headline Inflation (%)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PowerPoint]Sheet1'!$A$2:$A$20</c:f>
              <c:numCache>
                <c:formatCode>mmm\-yy</c:formatCode>
                <c:ptCount val="1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</c:numCache>
            </c:numRef>
          </c:cat>
          <c:val>
            <c:numRef>
              <c:f>'[Chart in Microsoft PowerPoint]Sheet1'!$B$2:$B$20</c:f>
              <c:numCache>
                <c:formatCode>0.00</c:formatCode>
                <c:ptCount val="19"/>
                <c:pt idx="0">
                  <c:v>11.374083327886851</c:v>
                </c:pt>
                <c:pt idx="1">
                  <c:v>11.305852907969552</c:v>
                </c:pt>
                <c:pt idx="2">
                  <c:v>11.251149569729819</c:v>
                </c:pt>
                <c:pt idx="3">
                  <c:v>11.3720680389074</c:v>
                </c:pt>
                <c:pt idx="4">
                  <c:v>11.396404772842999</c:v>
                </c:pt>
                <c:pt idx="5">
                  <c:v>11.217315895871891</c:v>
                </c:pt>
                <c:pt idx="6">
                  <c:v>11.084457023953703</c:v>
                </c:pt>
                <c:pt idx="7">
                  <c:v>11.015909411514784</c:v>
                </c:pt>
                <c:pt idx="8">
                  <c:v>11.24375477733328</c:v>
                </c:pt>
                <c:pt idx="9">
                  <c:v>11.606981403706513</c:v>
                </c:pt>
                <c:pt idx="10">
                  <c:v>11.853517762739813</c:v>
                </c:pt>
                <c:pt idx="11">
                  <c:v>11.981569286402618</c:v>
                </c:pt>
                <c:pt idx="12">
                  <c:v>12.132305771432115</c:v>
                </c:pt>
                <c:pt idx="13">
                  <c:v>12.19853348404591</c:v>
                </c:pt>
                <c:pt idx="14">
                  <c:v>12.257324804486643</c:v>
                </c:pt>
                <c:pt idx="15">
                  <c:v>12.341464926171938</c:v>
                </c:pt>
                <c:pt idx="16">
                  <c:v>12.404248786049223</c:v>
                </c:pt>
                <c:pt idx="17">
                  <c:v>12.558719690353897</c:v>
                </c:pt>
                <c:pt idx="18">
                  <c:v>12.82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2-F147-8AB3-88443E96B8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727552"/>
        <c:axId val="48771456"/>
      </c:barChart>
      <c:dateAx>
        <c:axId val="487275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71456"/>
        <c:crosses val="autoZero"/>
        <c:auto val="1"/>
        <c:lblOffset val="100"/>
        <c:baseTimeUnit val="months"/>
      </c:dateAx>
      <c:valAx>
        <c:axId val="487714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872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/>
              <a:t>NASD - Value of Trades (</a:t>
            </a:r>
            <a:r>
              <a:rPr lang="en-US" b="1" dirty="0" err="1"/>
              <a:t>N’Bn</a:t>
            </a:r>
            <a:r>
              <a:rPr lang="en-US" b="1" dirty="0"/>
              <a:t>)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chemeClr val="bg1">
                  <a:alpha val="75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[Book2]NASD!$B$3:$B$33</c:f>
              <c:numCache>
                <c:formatCode>mmm\-yy</c:formatCode>
                <c:ptCount val="3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</c:numCache>
            </c:numRef>
          </c:cat>
          <c:val>
            <c:numRef>
              <c:f>[Book2]NASD!$E$3:$E$32</c:f>
              <c:numCache>
                <c:formatCode>General</c:formatCode>
                <c:ptCount val="30"/>
                <c:pt idx="0">
                  <c:v>1.9</c:v>
                </c:pt>
                <c:pt idx="1">
                  <c:v>1.3</c:v>
                </c:pt>
                <c:pt idx="2">
                  <c:v>0.43</c:v>
                </c:pt>
                <c:pt idx="3">
                  <c:v>0.99</c:v>
                </c:pt>
                <c:pt idx="4">
                  <c:v>0.33</c:v>
                </c:pt>
                <c:pt idx="5">
                  <c:v>0.38</c:v>
                </c:pt>
                <c:pt idx="6">
                  <c:v>11.52</c:v>
                </c:pt>
                <c:pt idx="7">
                  <c:v>1.04</c:v>
                </c:pt>
                <c:pt idx="8">
                  <c:v>1.0900000000000001</c:v>
                </c:pt>
                <c:pt idx="9">
                  <c:v>7.78</c:v>
                </c:pt>
                <c:pt idx="10">
                  <c:v>0.44</c:v>
                </c:pt>
                <c:pt idx="11">
                  <c:v>3.63</c:v>
                </c:pt>
                <c:pt idx="12">
                  <c:v>1.55</c:v>
                </c:pt>
                <c:pt idx="13">
                  <c:v>1.1100000000000001</c:v>
                </c:pt>
                <c:pt idx="14">
                  <c:v>3.43</c:v>
                </c:pt>
                <c:pt idx="15" formatCode="0.00">
                  <c:v>0.37536000000000003</c:v>
                </c:pt>
                <c:pt idx="16" formatCode="0.00">
                  <c:v>0.64793000000000001</c:v>
                </c:pt>
                <c:pt idx="17" formatCode="0.00">
                  <c:v>0.64793000000000001</c:v>
                </c:pt>
                <c:pt idx="18" formatCode="0.00">
                  <c:v>0.40200000000000002</c:v>
                </c:pt>
                <c:pt idx="19" formatCode="0.00">
                  <c:v>0.33389099999999999</c:v>
                </c:pt>
                <c:pt idx="20" formatCode="0.00">
                  <c:v>0.52350200000000002</c:v>
                </c:pt>
                <c:pt idx="21" formatCode="0.00">
                  <c:v>0.29660300000000001</c:v>
                </c:pt>
                <c:pt idx="22" formatCode="0.00">
                  <c:v>1.0662199999999999</c:v>
                </c:pt>
                <c:pt idx="23" formatCode="0.00">
                  <c:v>0.56637999999999999</c:v>
                </c:pt>
                <c:pt idx="24" formatCode="0.00">
                  <c:v>0.33277800000000002</c:v>
                </c:pt>
                <c:pt idx="25" formatCode="0.00">
                  <c:v>6.3062978617500001</c:v>
                </c:pt>
                <c:pt idx="26" formatCode="0.00">
                  <c:v>0.58638744499999995</c:v>
                </c:pt>
                <c:pt idx="27" formatCode="0.00">
                  <c:v>0.18223300000000001</c:v>
                </c:pt>
                <c:pt idx="28" formatCode="0.00">
                  <c:v>2.4269999999999999E-3</c:v>
                </c:pt>
                <c:pt idx="29" formatCode="#,##0.00">
                  <c:v>0.27782607639000001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1-4C4A-A04F-2B06B6427B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9991168"/>
        <c:axId val="170016128"/>
      </c:barChart>
      <c:dateAx>
        <c:axId val="1699911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16128"/>
        <c:crosses val="autoZero"/>
        <c:auto val="1"/>
        <c:lblOffset val="100"/>
        <c:baseTimeUnit val="months"/>
        <c:majorUnit val="1"/>
        <c:majorTimeUnit val="months"/>
      </c:dateAx>
      <c:valAx>
        <c:axId val="170016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99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'[Unemplyment Data Series by State - q2 2020 (2).xlsx]Sheet1'!$B$1</c:f>
              <c:strCache>
                <c:ptCount val="1"/>
                <c:pt idx="0">
                  <c:v>NEW Nigeria</c:v>
                </c:pt>
              </c:strCache>
            </c:strRef>
          </c:tx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3E6-49AB-8480-2EF24BC40B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'[Unemplyment Data Series by State - q2 2020 (2).xlsx]Sheet1'!$A$2:$A$39</c:f>
              <c:strCache>
                <c:ptCount val="38"/>
                <c:pt idx="0">
                  <c:v>Imo</c:v>
                </c:pt>
                <c:pt idx="1">
                  <c:v>Akwa-Ibom</c:v>
                </c:pt>
                <c:pt idx="2">
                  <c:v>Rivers</c:v>
                </c:pt>
                <c:pt idx="3">
                  <c:v>Delta</c:v>
                </c:pt>
                <c:pt idx="4">
                  <c:v>Kaduna</c:v>
                </c:pt>
                <c:pt idx="5">
                  <c:v>Taraba</c:v>
                </c:pt>
                <c:pt idx="6">
                  <c:v>Kogi</c:v>
                </c:pt>
                <c:pt idx="7">
                  <c:v>Abia</c:v>
                </c:pt>
                <c:pt idx="8">
                  <c:v>Plateau</c:v>
                </c:pt>
                <c:pt idx="9">
                  <c:v>Niger</c:v>
                </c:pt>
                <c:pt idx="10">
                  <c:v>Gombe</c:v>
                </c:pt>
                <c:pt idx="11">
                  <c:v>Kano</c:v>
                </c:pt>
                <c:pt idx="12">
                  <c:v>Cross River</c:v>
                </c:pt>
                <c:pt idx="13">
                  <c:v>Adamawa</c:v>
                </c:pt>
                <c:pt idx="14">
                  <c:v>Fct</c:v>
                </c:pt>
                <c:pt idx="15">
                  <c:v>Bayelsa</c:v>
                </c:pt>
                <c:pt idx="16">
                  <c:v>Enugu</c:v>
                </c:pt>
                <c:pt idx="17">
                  <c:v>National</c:v>
                </c:pt>
                <c:pt idx="18">
                  <c:v>Yobe</c:v>
                </c:pt>
                <c:pt idx="19">
                  <c:v>Katsina</c:v>
                </c:pt>
                <c:pt idx="20">
                  <c:v>Benue</c:v>
                </c:pt>
                <c:pt idx="21">
                  <c:v>Jigawa</c:v>
                </c:pt>
                <c:pt idx="22">
                  <c:v>Bauchi</c:v>
                </c:pt>
                <c:pt idx="23">
                  <c:v>Ondo</c:v>
                </c:pt>
                <c:pt idx="24">
                  <c:v>Borno</c:v>
                </c:pt>
                <c:pt idx="25">
                  <c:v>Lagos</c:v>
                </c:pt>
                <c:pt idx="26">
                  <c:v>Edo</c:v>
                </c:pt>
                <c:pt idx="27">
                  <c:v>Oyo</c:v>
                </c:pt>
                <c:pt idx="28">
                  <c:v>Ogun</c:v>
                </c:pt>
                <c:pt idx="29">
                  <c:v>Kebbi</c:v>
                </c:pt>
                <c:pt idx="30">
                  <c:v>Nasarawa</c:v>
                </c:pt>
                <c:pt idx="31">
                  <c:v>Ekiti</c:v>
                </c:pt>
                <c:pt idx="32">
                  <c:v>Osun</c:v>
                </c:pt>
                <c:pt idx="33">
                  <c:v>Ebonyi</c:v>
                </c:pt>
                <c:pt idx="34">
                  <c:v>Zamfara</c:v>
                </c:pt>
                <c:pt idx="35">
                  <c:v>Sokoto</c:v>
                </c:pt>
                <c:pt idx="36">
                  <c:v>Kwara</c:v>
                </c:pt>
                <c:pt idx="37">
                  <c:v>Anambra</c:v>
                </c:pt>
              </c:strCache>
            </c:strRef>
          </c:cat>
          <c:val>
            <c:numRef>
              <c:f>'[Unemplyment Data Series by State - q2 2020 (2).xlsx]Sheet1'!$B$2:$B$39</c:f>
              <c:numCache>
                <c:formatCode>_-* #,##0.0_-;\-* #,##0.0_-;_-* "-"??_-;_-@_-</c:formatCode>
                <c:ptCount val="38"/>
                <c:pt idx="0">
                  <c:v>48.692161743958202</c:v>
                </c:pt>
                <c:pt idx="1">
                  <c:v>45.152935026967505</c:v>
                </c:pt>
                <c:pt idx="2">
                  <c:v>43.708567647129243</c:v>
                </c:pt>
                <c:pt idx="3">
                  <c:v>40.323419345147528</c:v>
                </c:pt>
                <c:pt idx="4">
                  <c:v>39.837843465797718</c:v>
                </c:pt>
                <c:pt idx="5">
                  <c:v>39.407607048702644</c:v>
                </c:pt>
                <c:pt idx="6">
                  <c:v>36.035132061891545</c:v>
                </c:pt>
                <c:pt idx="7">
                  <c:v>35.545544486733796</c:v>
                </c:pt>
                <c:pt idx="8">
                  <c:v>35.21293074732796</c:v>
                </c:pt>
                <c:pt idx="9">
                  <c:v>33.799800485406216</c:v>
                </c:pt>
                <c:pt idx="10">
                  <c:v>33.261569996390278</c:v>
                </c:pt>
                <c:pt idx="11">
                  <c:v>31.569577619289866</c:v>
                </c:pt>
                <c:pt idx="12">
                  <c:v>31.560554955200992</c:v>
                </c:pt>
                <c:pt idx="13">
                  <c:v>29.264416376114358</c:v>
                </c:pt>
                <c:pt idx="14">
                  <c:v>29.068759106940302</c:v>
                </c:pt>
                <c:pt idx="15">
                  <c:v>27.840587387963531</c:v>
                </c:pt>
                <c:pt idx="16">
                  <c:v>27.225087926169817</c:v>
                </c:pt>
                <c:pt idx="17">
                  <c:v>27.10686735076894</c:v>
                </c:pt>
                <c:pt idx="18">
                  <c:v>26.754553199375124</c:v>
                </c:pt>
                <c:pt idx="19">
                  <c:v>23.603574550823264</c:v>
                </c:pt>
                <c:pt idx="20">
                  <c:v>23.397457972480865</c:v>
                </c:pt>
                <c:pt idx="21">
                  <c:v>22.356744617265676</c:v>
                </c:pt>
                <c:pt idx="22">
                  <c:v>21.903847631992122</c:v>
                </c:pt>
                <c:pt idx="23">
                  <c:v>21.115088431530602</c:v>
                </c:pt>
                <c:pt idx="24">
                  <c:v>19.871894427112487</c:v>
                </c:pt>
                <c:pt idx="25">
                  <c:v>19.460113817160682</c:v>
                </c:pt>
                <c:pt idx="26">
                  <c:v>18.971730186777407</c:v>
                </c:pt>
                <c:pt idx="27">
                  <c:v>16.417776821609053</c:v>
                </c:pt>
                <c:pt idx="28">
                  <c:v>16.271425807448068</c:v>
                </c:pt>
                <c:pt idx="29">
                  <c:v>16.086214481124308</c:v>
                </c:pt>
                <c:pt idx="30">
                  <c:v>15.960443537146341</c:v>
                </c:pt>
                <c:pt idx="31">
                  <c:v>15.45606477331007</c:v>
                </c:pt>
                <c:pt idx="32">
                  <c:v>15.256041646828271</c:v>
                </c:pt>
                <c:pt idx="33">
                  <c:v>14.574674491758687</c:v>
                </c:pt>
                <c:pt idx="34">
                  <c:v>14.040722708993224</c:v>
                </c:pt>
                <c:pt idx="35">
                  <c:v>13.89122971847033</c:v>
                </c:pt>
                <c:pt idx="36">
                  <c:v>13.80277372171853</c:v>
                </c:pt>
                <c:pt idx="37">
                  <c:v>13.132447395885196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E6-49AB-8480-2EF24BC40B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670784"/>
        <c:axId val="47672704"/>
      </c:barChart>
      <c:catAx>
        <c:axId val="47670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672704"/>
        <c:crosses val="autoZero"/>
        <c:auto val="1"/>
        <c:lblAlgn val="ctr"/>
        <c:lblOffset val="100"/>
        <c:tickLblSkip val="1"/>
        <c:noMultiLvlLbl val="0"/>
      </c:catAx>
      <c:valAx>
        <c:axId val="47672704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4767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Official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Sheet1!$B$2:$B$31</c:f>
              <c:numCache>
                <c:formatCode>0.00</c:formatCode>
                <c:ptCount val="30"/>
                <c:pt idx="0">
                  <c:v>305.77999999999997</c:v>
                </c:pt>
                <c:pt idx="1">
                  <c:v>305.89999999999998</c:v>
                </c:pt>
                <c:pt idx="2">
                  <c:v>305.74</c:v>
                </c:pt>
                <c:pt idx="3">
                  <c:v>305.61</c:v>
                </c:pt>
                <c:pt idx="4">
                  <c:v>305.83</c:v>
                </c:pt>
                <c:pt idx="5">
                  <c:v>305.87</c:v>
                </c:pt>
                <c:pt idx="6">
                  <c:v>305.81</c:v>
                </c:pt>
                <c:pt idx="7">
                  <c:v>306.06</c:v>
                </c:pt>
                <c:pt idx="8">
                  <c:v>306.27</c:v>
                </c:pt>
                <c:pt idx="9">
                  <c:v>306.5</c:v>
                </c:pt>
                <c:pt idx="10">
                  <c:v>306.70999999999998</c:v>
                </c:pt>
                <c:pt idx="11">
                  <c:v>306.92</c:v>
                </c:pt>
                <c:pt idx="12">
                  <c:v>306.85000000000002</c:v>
                </c:pt>
                <c:pt idx="13">
                  <c:v>306.77</c:v>
                </c:pt>
                <c:pt idx="14" formatCode="General">
                  <c:v>306.92</c:v>
                </c:pt>
                <c:pt idx="15">
                  <c:v>306.95999999999998</c:v>
                </c:pt>
                <c:pt idx="16">
                  <c:v>306.95</c:v>
                </c:pt>
                <c:pt idx="17" formatCode="General">
                  <c:v>306.95</c:v>
                </c:pt>
                <c:pt idx="18" formatCode="General">
                  <c:v>306.94</c:v>
                </c:pt>
                <c:pt idx="19" formatCode="General">
                  <c:v>306.93</c:v>
                </c:pt>
                <c:pt idx="20" formatCode="General">
                  <c:v>306.92</c:v>
                </c:pt>
                <c:pt idx="21" formatCode="General">
                  <c:v>306.95999999999998</c:v>
                </c:pt>
                <c:pt idx="22" formatCode="General">
                  <c:v>306.95</c:v>
                </c:pt>
                <c:pt idx="23" formatCode="General">
                  <c:v>306.95</c:v>
                </c:pt>
                <c:pt idx="24" formatCode="_(* #,##0.00_);_(* \(#,##0.00\);_(* &quot;-&quot;??_);_(@_)">
                  <c:v>306.95999999999998</c:v>
                </c:pt>
                <c:pt idx="25" formatCode="_(* #,##0.00_);_(* \(#,##0.00\);_(* &quot;-&quot;??_);_(@_)">
                  <c:v>306.95999999999998</c:v>
                </c:pt>
                <c:pt idx="26" formatCode="_(* #,##0.00_);_(* \(#,##0.00\);_(* &quot;-&quot;??_);_(@_)">
                  <c:v>326.63</c:v>
                </c:pt>
                <c:pt idx="27" formatCode="_(* #,##0.00_);_(* \(#,##0.00\);_(* &quot;-&quot;??_);_(@_)">
                  <c:v>361</c:v>
                </c:pt>
                <c:pt idx="28" formatCode="_(* #,##0.00_);_(* \(#,##0.00\);_(* &quot;-&quot;??_);_(@_)">
                  <c:v>361</c:v>
                </c:pt>
                <c:pt idx="29" formatCode="_(* #,##0.00_);_(* \(#,##0.00\);_(* &quot;-&quot;??_);_(@_)">
                  <c:v>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1-40C2-A2F4-F65C50AF5A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Parallel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363.2</c:v>
                </c:pt>
                <c:pt idx="1">
                  <c:v>362.48</c:v>
                </c:pt>
                <c:pt idx="2">
                  <c:v>362.07</c:v>
                </c:pt>
                <c:pt idx="3" formatCode="0.00">
                  <c:v>362.25</c:v>
                </c:pt>
                <c:pt idx="4" formatCode="0.00">
                  <c:v>362.86</c:v>
                </c:pt>
                <c:pt idx="5" formatCode="0.00">
                  <c:v>360.66</c:v>
                </c:pt>
                <c:pt idx="6" formatCode="0.00">
                  <c:v>359.36</c:v>
                </c:pt>
                <c:pt idx="7" formatCode="0.00">
                  <c:v>359</c:v>
                </c:pt>
                <c:pt idx="8" formatCode="0.00">
                  <c:v>362.86</c:v>
                </c:pt>
                <c:pt idx="9" formatCode="0.00">
                  <c:v>360.74</c:v>
                </c:pt>
                <c:pt idx="10" formatCode="0.00">
                  <c:v>362.82</c:v>
                </c:pt>
                <c:pt idx="11" formatCode="0.00">
                  <c:v>363.46</c:v>
                </c:pt>
                <c:pt idx="12" formatCode="0.00">
                  <c:v>360.94</c:v>
                </c:pt>
                <c:pt idx="13" formatCode="0.00">
                  <c:v>359.76</c:v>
                </c:pt>
                <c:pt idx="14">
                  <c:v>359.24</c:v>
                </c:pt>
                <c:pt idx="15" formatCode="0.00">
                  <c:v>359</c:v>
                </c:pt>
                <c:pt idx="16">
                  <c:v>359.75</c:v>
                </c:pt>
                <c:pt idx="17">
                  <c:v>359.94</c:v>
                </c:pt>
                <c:pt idx="18">
                  <c:v>359.43</c:v>
                </c:pt>
                <c:pt idx="19" formatCode="0.00">
                  <c:v>359</c:v>
                </c:pt>
                <c:pt idx="20" formatCode="0.00">
                  <c:v>359</c:v>
                </c:pt>
                <c:pt idx="21" formatCode="0.00">
                  <c:v>359</c:v>
                </c:pt>
                <c:pt idx="22" formatCode="0.00">
                  <c:v>359</c:v>
                </c:pt>
                <c:pt idx="23">
                  <c:v>360.25</c:v>
                </c:pt>
                <c:pt idx="24" formatCode="_(* #,##0.00_);_(* \(#,##0.00\);_(* &quot;-&quot;??_);_(@_)">
                  <c:v>361</c:v>
                </c:pt>
                <c:pt idx="25" formatCode="_(* #,##0.00_);_(* \(#,##0.00\);_(* &quot;-&quot;??_);_(@_)">
                  <c:v>359</c:v>
                </c:pt>
                <c:pt idx="26" formatCode="_(* #,##0.00_);_(* \(#,##0.00\);_(* &quot;-&quot;??_);_(@_)">
                  <c:v>376.89</c:v>
                </c:pt>
                <c:pt idx="27" formatCode="_(* #,##0.00_);_(* \(#,##0.00\);_(* &quot;-&quot;??_);_(@_)">
                  <c:v>420.15</c:v>
                </c:pt>
                <c:pt idx="28" formatCode="_(* #,##0.00_);_(* \(#,##0.00\);_(* &quot;-&quot;??_);_(@_)">
                  <c:v>443.89</c:v>
                </c:pt>
                <c:pt idx="29" formatCode="_(* #,##0.00_);_(* \(#,##0.00\);_(* &quot;-&quot;??_);_(@_)">
                  <c:v>447.71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B1-40C2-A2F4-F65C50AF5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15488"/>
        <c:axId val="140575872"/>
      </c:lineChart>
      <c:dateAx>
        <c:axId val="48815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n-US"/>
          </a:p>
        </c:txPr>
        <c:crossAx val="140575872"/>
        <c:crosses val="autoZero"/>
        <c:auto val="1"/>
        <c:lblOffset val="100"/>
        <c:baseTimeUnit val="months"/>
        <c:majorUnit val="1"/>
        <c:majorTimeUnit val="months"/>
      </c:dateAx>
      <c:valAx>
        <c:axId val="1405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en-US"/>
          </a:p>
        </c:txPr>
        <c:crossAx val="4881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Resv!$O$1</c:f>
              <c:strCache>
                <c:ptCount val="1"/>
                <c:pt idx="0">
                  <c:v>External Reserves ($bn)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Resv!$N$2:$N$32</c:f>
              <c:numCache>
                <c:formatCode>mmm\-yy</c:formatCode>
                <c:ptCount val="3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</c:numCache>
            </c:numRef>
          </c:cat>
          <c:val>
            <c:numRef>
              <c:f>Resv!$O$2:$O$32</c:f>
              <c:numCache>
                <c:formatCode>0.00</c:formatCode>
                <c:ptCount val="31"/>
                <c:pt idx="0">
                  <c:v>40.685233207000003</c:v>
                </c:pt>
                <c:pt idx="1">
                  <c:v>42.492668840999997</c:v>
                </c:pt>
                <c:pt idx="2">
                  <c:v>46.257182161000003</c:v>
                </c:pt>
                <c:pt idx="3">
                  <c:v>47.492639431999997</c:v>
                </c:pt>
                <c:pt idx="4">
                  <c:v>47.605290416000003</c:v>
                </c:pt>
                <c:pt idx="5">
                  <c:v>47.788529070999999</c:v>
                </c:pt>
                <c:pt idx="6">
                  <c:v>47.119702152000002</c:v>
                </c:pt>
                <c:pt idx="7">
                  <c:v>45.838593559000003</c:v>
                </c:pt>
                <c:pt idx="8">
                  <c:v>44.305099104</c:v>
                </c:pt>
                <c:pt idx="9">
                  <c:v>41.995242740000002</c:v>
                </c:pt>
                <c:pt idx="10">
                  <c:v>42.167181452000001</c:v>
                </c:pt>
                <c:pt idx="11">
                  <c:v>43.116863592999998</c:v>
                </c:pt>
                <c:pt idx="12">
                  <c:v>43.174283435</c:v>
                </c:pt>
                <c:pt idx="13">
                  <c:v>42.309609754</c:v>
                </c:pt>
                <c:pt idx="14">
                  <c:v>44.428102946999999</c:v>
                </c:pt>
                <c:pt idx="15">
                  <c:v>44.792699904999999</c:v>
                </c:pt>
                <c:pt idx="16">
                  <c:v>45.12281786602</c:v>
                </c:pt>
                <c:pt idx="17">
                  <c:v>45.069454868000001</c:v>
                </c:pt>
                <c:pt idx="18">
                  <c:v>44.903031403999996</c:v>
                </c:pt>
                <c:pt idx="19">
                  <c:v>43.607804397999999</c:v>
                </c:pt>
                <c:pt idx="20">
                  <c:v>41.852286712000002</c:v>
                </c:pt>
                <c:pt idx="21">
                  <c:v>40.464165373</c:v>
                </c:pt>
                <c:pt idx="22">
                  <c:v>39.803153019</c:v>
                </c:pt>
                <c:pt idx="23">
                  <c:v>38.595257596000003</c:v>
                </c:pt>
                <c:pt idx="24">
                  <c:v>38.009763479999997</c:v>
                </c:pt>
                <c:pt idx="25">
                  <c:v>36.299517217999998</c:v>
                </c:pt>
                <c:pt idx="26">
                  <c:v>35.164442405720003</c:v>
                </c:pt>
                <c:pt idx="27">
                  <c:v>35.542618521000001</c:v>
                </c:pt>
                <c:pt idx="28">
                  <c:v>36.594997047</c:v>
                </c:pt>
                <c:pt idx="29">
                  <c:v>36.185274656099999</c:v>
                </c:pt>
                <c:pt idx="30">
                  <c:v>35.877636049949999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7-494A-9770-F601003617E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1046144"/>
        <c:axId val="141048832"/>
      </c:barChart>
      <c:dateAx>
        <c:axId val="141046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8832"/>
        <c:crosses val="autoZero"/>
        <c:auto val="1"/>
        <c:lblOffset val="100"/>
        <c:baseTimeUnit val="months"/>
      </c:dateAx>
      <c:valAx>
        <c:axId val="14104883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4104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296-42DD-B948-93FCD2CDBDC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96-42DD-B948-93FCD2CDBDC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654-43C7-B598-2A219427DAD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654-43C7-B598-2A219427DAD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296-42DD-B948-93FCD2CDB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mmm\-yy</c:formatCode>
                <c:ptCount val="3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</c:numCache>
            </c:numRef>
          </c:cat>
          <c:val>
            <c:numRef>
              <c:f>Sheet1!$B$2:$B$32</c:f>
              <c:numCache>
                <c:formatCode>#,##0.00</c:formatCode>
                <c:ptCount val="31"/>
                <c:pt idx="0">
                  <c:v>1.641</c:v>
                </c:pt>
                <c:pt idx="1">
                  <c:v>1.635</c:v>
                </c:pt>
                <c:pt idx="2">
                  <c:v>1.56</c:v>
                </c:pt>
                <c:pt idx="3">
                  <c:v>1.63</c:v>
                </c:pt>
                <c:pt idx="4">
                  <c:v>1.5</c:v>
                </c:pt>
                <c:pt idx="5">
                  <c:v>1.45</c:v>
                </c:pt>
                <c:pt idx="6">
                  <c:v>1.53</c:v>
                </c:pt>
                <c:pt idx="7">
                  <c:v>1.67</c:v>
                </c:pt>
                <c:pt idx="8">
                  <c:v>1.7170000000000001</c:v>
                </c:pt>
                <c:pt idx="9">
                  <c:v>1.635</c:v>
                </c:pt>
                <c:pt idx="10">
                  <c:v>1.579</c:v>
                </c:pt>
                <c:pt idx="11">
                  <c:v>1.7969999999999999</c:v>
                </c:pt>
                <c:pt idx="12">
                  <c:v>1.6459999999999999</c:v>
                </c:pt>
                <c:pt idx="13">
                  <c:v>1.69</c:v>
                </c:pt>
                <c:pt idx="14">
                  <c:v>1.732</c:v>
                </c:pt>
                <c:pt idx="15" formatCode="0.00">
                  <c:v>1.7130000000000001</c:v>
                </c:pt>
                <c:pt idx="16" formatCode="0.00">
                  <c:v>1.649</c:v>
                </c:pt>
                <c:pt idx="17" formatCode="0.00">
                  <c:v>1.956</c:v>
                </c:pt>
                <c:pt idx="18" formatCode="0.00">
                  <c:v>1.827</c:v>
                </c:pt>
                <c:pt idx="19" formatCode="0.00">
                  <c:v>1.76</c:v>
                </c:pt>
                <c:pt idx="20" formatCode="0.00">
                  <c:v>1.796</c:v>
                </c:pt>
                <c:pt idx="21" formatCode="0.00">
                  <c:v>1.78</c:v>
                </c:pt>
                <c:pt idx="22" formatCode="0.00">
                  <c:v>1.6639999999999999</c:v>
                </c:pt>
                <c:pt idx="23" formatCode="0.00">
                  <c:v>1.659</c:v>
                </c:pt>
                <c:pt idx="24" formatCode="0.00">
                  <c:v>1.7390000000000001</c:v>
                </c:pt>
                <c:pt idx="25" formatCode="0.00">
                  <c:v>1.742</c:v>
                </c:pt>
                <c:pt idx="26" formatCode="0.00">
                  <c:v>1.7989999999999999</c:v>
                </c:pt>
                <c:pt idx="27" formatCode="0.00">
                  <c:v>1.7050000000000001</c:v>
                </c:pt>
                <c:pt idx="28" formatCode="0.00">
                  <c:v>1.4359999999999999</c:v>
                </c:pt>
                <c:pt idx="29" formatCode="0.00">
                  <c:v>1.411</c:v>
                </c:pt>
                <c:pt idx="30" formatCode="0.00">
                  <c:v>1.373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6-42DD-B948-93FCD2CDB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1091584"/>
        <c:axId val="141093120"/>
      </c:barChart>
      <c:dateAx>
        <c:axId val="1410915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93120"/>
        <c:crosses val="autoZero"/>
        <c:auto val="1"/>
        <c:lblOffset val="100"/>
        <c:baseTimeUnit val="months"/>
        <c:majorUnit val="1"/>
        <c:majorTimeUnit val="months"/>
      </c:dateAx>
      <c:valAx>
        <c:axId val="14109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9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F7D-2745-AD45-CC9A6E5B845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F7D-2745-AD45-CC9A6E5B845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F7D-2745-AD45-CC9A6E5B845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F7D-2745-AD45-CC9A6E5B845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F7D-2745-AD45-CC9A6E5B84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mmm\-yy</c:formatCode>
                <c:ptCount val="3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69.92</c:v>
                </c:pt>
                <c:pt idx="1">
                  <c:v>66.02</c:v>
                </c:pt>
                <c:pt idx="2">
                  <c:v>67.05</c:v>
                </c:pt>
                <c:pt idx="3">
                  <c:v>72.75</c:v>
                </c:pt>
                <c:pt idx="4">
                  <c:v>77.73</c:v>
                </c:pt>
                <c:pt idx="5">
                  <c:v>74.86</c:v>
                </c:pt>
                <c:pt idx="6">
                  <c:v>75.06</c:v>
                </c:pt>
                <c:pt idx="7">
                  <c:v>73.290000000000006</c:v>
                </c:pt>
                <c:pt idx="8">
                  <c:v>79.45</c:v>
                </c:pt>
                <c:pt idx="9">
                  <c:v>82.09</c:v>
                </c:pt>
                <c:pt idx="10" formatCode="0.00">
                  <c:v>65.900000000000006</c:v>
                </c:pt>
                <c:pt idx="11" formatCode="0.00">
                  <c:v>57.82</c:v>
                </c:pt>
                <c:pt idx="12" formatCode="0.00">
                  <c:v>60.51</c:v>
                </c:pt>
                <c:pt idx="13" formatCode="0.00">
                  <c:v>65.19</c:v>
                </c:pt>
                <c:pt idx="14" formatCode="0.00">
                  <c:v>67.709999999999994</c:v>
                </c:pt>
                <c:pt idx="15" formatCode="0.00">
                  <c:v>72.81</c:v>
                </c:pt>
                <c:pt idx="16" formatCode="0.00">
                  <c:v>72.239999999999995</c:v>
                </c:pt>
                <c:pt idx="17" formatCode="0.00">
                  <c:v>65.59</c:v>
                </c:pt>
                <c:pt idx="18" formatCode="0.00">
                  <c:v>65.95</c:v>
                </c:pt>
                <c:pt idx="19" formatCode="0.00">
                  <c:v>60.46</c:v>
                </c:pt>
                <c:pt idx="20" formatCode="0.00">
                  <c:v>64.02</c:v>
                </c:pt>
                <c:pt idx="21" formatCode="0.00">
                  <c:v>61.45</c:v>
                </c:pt>
                <c:pt idx="22" formatCode="0.00">
                  <c:v>63.69</c:v>
                </c:pt>
                <c:pt idx="23" formatCode="0.00">
                  <c:v>68.180000000000007</c:v>
                </c:pt>
                <c:pt idx="24" formatCode="0.00">
                  <c:v>65.89</c:v>
                </c:pt>
                <c:pt idx="25" formatCode="0.00">
                  <c:v>57.77</c:v>
                </c:pt>
                <c:pt idx="26" formatCode="0.00">
                  <c:v>57.77</c:v>
                </c:pt>
                <c:pt idx="27" formatCode="0.00">
                  <c:v>15.54</c:v>
                </c:pt>
                <c:pt idx="28" formatCode="0.00">
                  <c:v>24.86</c:v>
                </c:pt>
                <c:pt idx="29" formatCode="0.00">
                  <c:v>39.03</c:v>
                </c:pt>
                <c:pt idx="30" formatCode="0.00">
                  <c:v>43.46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7D-2745-AD45-CC9A6E5B8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50432"/>
        <c:axId val="154851968"/>
      </c:lineChart>
      <c:dateAx>
        <c:axId val="154850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51968"/>
        <c:crosses val="autoZero"/>
        <c:auto val="1"/>
        <c:lblOffset val="100"/>
        <c:baseTimeUnit val="months"/>
        <c:majorUnit val="1"/>
        <c:majorTimeUnit val="months"/>
      </c:dateAx>
      <c:valAx>
        <c:axId val="15485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5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New Issues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Issues'!$B$52</c:f>
              <c:strCache>
                <c:ptCount val="1"/>
                <c:pt idx="0">
                  <c:v>Equities (N'B)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Issues'!$A$53:$A$57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'New Issues'!$B$53:$B$57</c:f>
              <c:numCache>
                <c:formatCode>0.00</c:formatCode>
                <c:ptCount val="5"/>
                <c:pt idx="0">
                  <c:v>11.7315</c:v>
                </c:pt>
                <c:pt idx="1">
                  <c:v>306.49639000000002</c:v>
                </c:pt>
                <c:pt idx="2">
                  <c:v>211.08910999999998</c:v>
                </c:pt>
                <c:pt idx="3" formatCode="#,##0.00">
                  <c:v>473.14</c:v>
                </c:pt>
                <c:pt idx="4">
                  <c:v>36.35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E-2A42-8801-733184DE80C8}"/>
            </c:ext>
          </c:extLst>
        </c:ser>
        <c:ser>
          <c:idx val="1"/>
          <c:order val="1"/>
          <c:tx>
            <c:strRef>
              <c:f>'New Issues'!$C$52</c:f>
              <c:strCache>
                <c:ptCount val="1"/>
                <c:pt idx="0">
                  <c:v>FGN Bonds (N'B)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Issues'!$A$53:$A$57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'New Issues'!$C$53:$C$57</c:f>
              <c:numCache>
                <c:formatCode>0.00</c:formatCode>
                <c:ptCount val="5"/>
                <c:pt idx="0">
                  <c:v>1308.3033</c:v>
                </c:pt>
                <c:pt idx="1">
                  <c:v>1550.46</c:v>
                </c:pt>
                <c:pt idx="2">
                  <c:v>918.94</c:v>
                </c:pt>
                <c:pt idx="3">
                  <c:v>1742.29</c:v>
                </c:pt>
                <c:pt idx="4">
                  <c:v>1487.1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BE-2A42-8801-733184DE80C8}"/>
            </c:ext>
          </c:extLst>
        </c:ser>
        <c:ser>
          <c:idx val="2"/>
          <c:order val="2"/>
          <c:tx>
            <c:strRef>
              <c:f>'New Issues'!$D$52</c:f>
              <c:strCache>
                <c:ptCount val="1"/>
                <c:pt idx="0">
                  <c:v>Corporate Bonds (N'B)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Issues'!$A$53:$A$57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'New Issues'!$D$53:$D$57</c:f>
              <c:numCache>
                <c:formatCode>0.00</c:formatCode>
                <c:ptCount val="5"/>
                <c:pt idx="0">
                  <c:v>103.173</c:v>
                </c:pt>
                <c:pt idx="1">
                  <c:v>23.15</c:v>
                </c:pt>
                <c:pt idx="2">
                  <c:v>323.59361000000001</c:v>
                </c:pt>
                <c:pt idx="3">
                  <c:v>168.72</c:v>
                </c:pt>
                <c:pt idx="4">
                  <c:v>526.20000000000005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BE-2A42-8801-733184DE80C8}"/>
            </c:ext>
          </c:extLst>
        </c:ser>
        <c:ser>
          <c:idx val="3"/>
          <c:order val="3"/>
          <c:tx>
            <c:strRef>
              <c:f>'New Issues'!$E$52</c:f>
              <c:strCache>
                <c:ptCount val="1"/>
                <c:pt idx="0">
                  <c:v>Sub-National Bonds (N'B)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Issues'!$A$53:$A$57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'New Issues'!$E$53:$E$57</c:f>
              <c:numCache>
                <c:formatCode>0.00</c:formatCode>
                <c:ptCount val="5"/>
                <c:pt idx="0">
                  <c:v>47</c:v>
                </c:pt>
                <c:pt idx="1">
                  <c:v>97.387</c:v>
                </c:pt>
                <c:pt idx="2">
                  <c:v>0</c:v>
                </c:pt>
                <c:pt idx="3">
                  <c:v>114.8</c:v>
                </c:pt>
                <c:pt idx="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BE-2A42-8801-733184DE8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656320"/>
        <c:axId val="169657856"/>
      </c:barChart>
      <c:catAx>
        <c:axId val="1696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657856"/>
        <c:crosses val="autoZero"/>
        <c:auto val="1"/>
        <c:lblAlgn val="ctr"/>
        <c:lblOffset val="100"/>
        <c:noMultiLvlLbl val="0"/>
      </c:catAx>
      <c:valAx>
        <c:axId val="169657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696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[Book2]ASI!$C$1</c:f>
              <c:strCache>
                <c:ptCount val="1"/>
                <c:pt idx="0">
                  <c:v>Market Capitalization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[Book2]ASI!$A$2:$A$32</c:f>
              <c:numCache>
                <c:formatCode>mmm\-yy</c:formatCode>
                <c:ptCount val="3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</c:numCache>
            </c:numRef>
          </c:cat>
          <c:val>
            <c:numRef>
              <c:f>[Book2]ASI!$C$2:$C$32</c:f>
              <c:numCache>
                <c:formatCode>#,##0.00</c:formatCode>
                <c:ptCount val="31"/>
                <c:pt idx="0">
                  <c:v>15906199807150.4</c:v>
                </c:pt>
                <c:pt idx="1">
                  <c:v>15559968775660.5</c:v>
                </c:pt>
                <c:pt idx="2">
                  <c:v>15002447958518.301</c:v>
                </c:pt>
                <c:pt idx="3">
                  <c:v>14957697859060.199</c:v>
                </c:pt>
                <c:pt idx="4">
                  <c:v>13811708182928.199</c:v>
                </c:pt>
                <c:pt idx="5">
                  <c:v>13875523336041</c:v>
                </c:pt>
                <c:pt idx="6">
                  <c:v>13417569810618.1</c:v>
                </c:pt>
                <c:pt idx="7">
                  <c:v>12730136546065.6</c:v>
                </c:pt>
                <c:pt idx="8">
                  <c:v>11969899922517.801</c:v>
                </c:pt>
                <c:pt idx="9">
                  <c:v>11860229088099.4</c:v>
                </c:pt>
                <c:pt idx="10">
                  <c:v>11279029050905.1</c:v>
                </c:pt>
                <c:pt idx="11">
                  <c:v>11731273615344</c:v>
                </c:pt>
                <c:pt idx="12">
                  <c:v>11624753717838.699</c:v>
                </c:pt>
                <c:pt idx="13">
                  <c:v>11839015266866.301</c:v>
                </c:pt>
                <c:pt idx="14">
                  <c:v>11682780584540.6</c:v>
                </c:pt>
                <c:pt idx="15">
                  <c:v>10969418451186.699</c:v>
                </c:pt>
                <c:pt idx="16">
                  <c:v>13695282025277.801</c:v>
                </c:pt>
                <c:pt idx="17">
                  <c:v>13215984120756.5</c:v>
                </c:pt>
                <c:pt idx="18">
                  <c:v>13518086547756.4</c:v>
                </c:pt>
                <c:pt idx="19">
                  <c:v>13401417955252.1</c:v>
                </c:pt>
                <c:pt idx="20">
                  <c:v>13460804653633.199</c:v>
                </c:pt>
                <c:pt idx="21">
                  <c:v>12839880571022.199</c:v>
                </c:pt>
                <c:pt idx="22">
                  <c:v>13042866235237.801</c:v>
                </c:pt>
                <c:pt idx="23">
                  <c:v>12968586413349.1</c:v>
                </c:pt>
                <c:pt idx="24">
                  <c:v>14857086058203.301</c:v>
                </c:pt>
                <c:pt idx="25">
                  <c:v>13657604681915.4</c:v>
                </c:pt>
                <c:pt idx="26">
                  <c:v>11100803642604.6</c:v>
                </c:pt>
                <c:pt idx="27">
                  <c:v>11997467059477.6</c:v>
                </c:pt>
                <c:pt idx="28">
                  <c:v>13168403659896.4</c:v>
                </c:pt>
                <c:pt idx="29">
                  <c:v>12769811217754.1</c:v>
                </c:pt>
                <c:pt idx="30">
                  <c:v>12881709459280.5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5-EC4E-AFDD-397A0ADDE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892480"/>
        <c:axId val="165869824"/>
      </c:barChart>
      <c:lineChart>
        <c:grouping val="standard"/>
        <c:varyColors val="0"/>
        <c:ser>
          <c:idx val="0"/>
          <c:order val="0"/>
          <c:tx>
            <c:strRef>
              <c:f>[Book2]ASI!$B$1</c:f>
              <c:strCache>
                <c:ptCount val="1"/>
                <c:pt idx="0">
                  <c:v>All Share Index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[Book2]ASI!$A$2:$A$32</c:f>
              <c:numCache>
                <c:formatCode>mmm\-yy</c:formatCode>
                <c:ptCount val="3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</c:numCache>
            </c:numRef>
          </c:cat>
          <c:val>
            <c:numRef>
              <c:f>[Book2]ASI!$B$2:$B$32</c:f>
              <c:numCache>
                <c:formatCode>#,##0.00</c:formatCode>
                <c:ptCount val="31"/>
                <c:pt idx="0">
                  <c:v>44343.65</c:v>
                </c:pt>
                <c:pt idx="1">
                  <c:v>43330.54</c:v>
                </c:pt>
                <c:pt idx="2">
                  <c:v>41504.51</c:v>
                </c:pt>
                <c:pt idx="3">
                  <c:v>41268.01</c:v>
                </c:pt>
                <c:pt idx="4">
                  <c:v>38104.54</c:v>
                </c:pt>
                <c:pt idx="5">
                  <c:v>38278.550000000003</c:v>
                </c:pt>
                <c:pt idx="6">
                  <c:v>37017.78</c:v>
                </c:pt>
                <c:pt idx="7">
                  <c:v>34848.449999999997</c:v>
                </c:pt>
                <c:pt idx="8">
                  <c:v>32766.37</c:v>
                </c:pt>
                <c:pt idx="9">
                  <c:v>32466.27</c:v>
                </c:pt>
                <c:pt idx="10">
                  <c:v>30874.17</c:v>
                </c:pt>
                <c:pt idx="11">
                  <c:v>31430.5</c:v>
                </c:pt>
                <c:pt idx="12" formatCode="General">
                  <c:v>31145.34</c:v>
                </c:pt>
                <c:pt idx="13" formatCode="General">
                  <c:v>31718.7</c:v>
                </c:pt>
                <c:pt idx="14" formatCode="General">
                  <c:v>31041.42</c:v>
                </c:pt>
                <c:pt idx="15" formatCode="General">
                  <c:v>29159.74</c:v>
                </c:pt>
                <c:pt idx="16" formatCode="General">
                  <c:v>31069.37</c:v>
                </c:pt>
                <c:pt idx="17" formatCode="General">
                  <c:v>29966.87</c:v>
                </c:pt>
                <c:pt idx="18" formatCode="General">
                  <c:v>27718.26</c:v>
                </c:pt>
                <c:pt idx="19" formatCode="General">
                  <c:v>27525.81</c:v>
                </c:pt>
                <c:pt idx="20" formatCode="General">
                  <c:v>27630.560000000001</c:v>
                </c:pt>
                <c:pt idx="21" formatCode="General">
                  <c:v>26355.35</c:v>
                </c:pt>
                <c:pt idx="22" formatCode="General">
                  <c:v>27002.15</c:v>
                </c:pt>
                <c:pt idx="23" formatCode="General">
                  <c:v>26842.07</c:v>
                </c:pt>
                <c:pt idx="24">
                  <c:v>28843.53</c:v>
                </c:pt>
                <c:pt idx="25" formatCode="General">
                  <c:v>26216.46</c:v>
                </c:pt>
                <c:pt idx="26" formatCode="General">
                  <c:v>21300.47</c:v>
                </c:pt>
                <c:pt idx="27">
                  <c:v>23021.01</c:v>
                </c:pt>
                <c:pt idx="28">
                  <c:v>25267.82</c:v>
                </c:pt>
                <c:pt idx="29">
                  <c:v>24479.22</c:v>
                </c:pt>
                <c:pt idx="30">
                  <c:v>24693.73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E5-EC4E-AFDD-397A0ADDE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866112"/>
        <c:axId val="165867904"/>
      </c:lineChart>
      <c:dateAx>
        <c:axId val="165866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5867904"/>
        <c:crosses val="autoZero"/>
        <c:auto val="1"/>
        <c:lblOffset val="100"/>
        <c:baseTimeUnit val="months"/>
        <c:majorUnit val="1"/>
        <c:majorTimeUnit val="months"/>
      </c:dateAx>
      <c:valAx>
        <c:axId val="16586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586611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411256684200782E-2"/>
                <c:y val="0.30783804024496936"/>
              </c:manualLayout>
            </c:layout>
            <c:tx>
              <c:rich>
                <a:bodyPr rot="-5400000" vert="horz"/>
                <a:lstStyle/>
                <a:p>
                  <a:pPr>
                    <a:defRPr/>
                  </a:pPr>
                  <a:r>
                    <a:rPr lang="en-US"/>
                    <a:t>Thousand points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valAx>
        <c:axId val="16586982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5892480"/>
        <c:crosses val="max"/>
        <c:crossBetween val="between"/>
        <c:dispUnits>
          <c:builtInUnit val="trillions"/>
          <c:dispUnitsLbl>
            <c:layout>
              <c:manualLayout>
                <c:xMode val="edge"/>
                <c:yMode val="edge"/>
                <c:x val="0.9535176775102282"/>
                <c:y val="0.38044444444444442"/>
              </c:manualLayout>
            </c:layout>
            <c:tx>
              <c:rich>
                <a:bodyPr rot="-5400000" vert="horz"/>
                <a:lstStyle/>
                <a:p>
                  <a:pPr>
                    <a:defRPr/>
                  </a:pPr>
                  <a:r>
                    <a:rPr lang="en-US"/>
                    <a:t>Trillion naira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dateAx>
        <c:axId val="1658924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5869824"/>
        <c:crosses val="autoZero"/>
        <c:auto val="1"/>
        <c:lblOffset val="100"/>
        <c:baseTimeUnit val="months"/>
      </c:date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[Book2]FMDQ!$B$1</c:f>
              <c:strCache>
                <c:ptCount val="1"/>
                <c:pt idx="0">
                  <c:v>Foreign Exchange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[Book2]FMDQ!$B$2:$B$31</c:f>
              <c:numCache>
                <c:formatCode>_-* #,##0,,_-;\-* #,##0,,_-;_-* "-"??_-;_-@_-</c:formatCode>
                <c:ptCount val="30"/>
                <c:pt idx="0">
                  <c:v>3260737625777.7739</c:v>
                </c:pt>
                <c:pt idx="1">
                  <c:v>2536495543645.2935</c:v>
                </c:pt>
                <c:pt idx="2">
                  <c:v>3896052883264.3701</c:v>
                </c:pt>
                <c:pt idx="3">
                  <c:v>3450904069734.7759</c:v>
                </c:pt>
                <c:pt idx="4">
                  <c:v>3379041191321.3716</c:v>
                </c:pt>
                <c:pt idx="5">
                  <c:v>4387039958002.562</c:v>
                </c:pt>
                <c:pt idx="6">
                  <c:v>2856180344882.917</c:v>
                </c:pt>
                <c:pt idx="7">
                  <c:v>4510560306668.2305</c:v>
                </c:pt>
                <c:pt idx="8">
                  <c:v>4843545998048.8262</c:v>
                </c:pt>
                <c:pt idx="9">
                  <c:v>3171632427539.3315</c:v>
                </c:pt>
                <c:pt idx="10">
                  <c:v>3834289646319.1953</c:v>
                </c:pt>
                <c:pt idx="11">
                  <c:v>3848620540657.2422</c:v>
                </c:pt>
                <c:pt idx="12">
                  <c:v>3468916431435.5674</c:v>
                </c:pt>
                <c:pt idx="13">
                  <c:v>7908609703392.0137</c:v>
                </c:pt>
                <c:pt idx="14">
                  <c:v>8083681597976.749</c:v>
                </c:pt>
                <c:pt idx="15">
                  <c:v>5943273735390.9805</c:v>
                </c:pt>
                <c:pt idx="16">
                  <c:v>4131496495391.9346</c:v>
                </c:pt>
                <c:pt idx="17">
                  <c:v>3136623135589.7202</c:v>
                </c:pt>
                <c:pt idx="18">
                  <c:v>3078076311884.6299</c:v>
                </c:pt>
                <c:pt idx="19">
                  <c:v>5567346046207.9697</c:v>
                </c:pt>
                <c:pt idx="20">
                  <c:v>4344950908950.6851</c:v>
                </c:pt>
                <c:pt idx="21">
                  <c:v>3446246383094.0298</c:v>
                </c:pt>
                <c:pt idx="22">
                  <c:v>4537903175207.5195</c:v>
                </c:pt>
                <c:pt idx="23">
                  <c:v>3903097105272.3398</c:v>
                </c:pt>
                <c:pt idx="24">
                  <c:v>4792760097495.1104</c:v>
                </c:pt>
                <c:pt idx="25">
                  <c:v>5845876859271</c:v>
                </c:pt>
                <c:pt idx="26">
                  <c:v>5473901377078.9199</c:v>
                </c:pt>
                <c:pt idx="27">
                  <c:v>1210666326129.8201</c:v>
                </c:pt>
                <c:pt idx="28">
                  <c:v>1069864221116.9</c:v>
                </c:pt>
                <c:pt idx="29">
                  <c:v>1111958158496.05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B-B348-9420-46F2433A2006}"/>
            </c:ext>
          </c:extLst>
        </c:ser>
        <c:ser>
          <c:idx val="1"/>
          <c:order val="1"/>
          <c:tx>
            <c:strRef>
              <c:f>[Book2]FMDQ!$C$1</c:f>
              <c:strCache>
                <c:ptCount val="1"/>
                <c:pt idx="0">
                  <c:v>Foreign Exchange Derivatives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[Book2]FMDQ!$C$2:$C$31</c:f>
              <c:numCache>
                <c:formatCode>_-* #,##0,,_-;\-* #,##0,,_-;_-* "-"??_-;_-@_-</c:formatCode>
                <c:ptCount val="30"/>
                <c:pt idx="0">
                  <c:v>1129695339898.0051</c:v>
                </c:pt>
                <c:pt idx="1">
                  <c:v>1625335516876.7549</c:v>
                </c:pt>
                <c:pt idx="2">
                  <c:v>2220048606415.8799</c:v>
                </c:pt>
                <c:pt idx="3">
                  <c:v>2016280808764.1653</c:v>
                </c:pt>
                <c:pt idx="4">
                  <c:v>1828440092970.1248</c:v>
                </c:pt>
                <c:pt idx="5">
                  <c:v>2617261146014.1099</c:v>
                </c:pt>
                <c:pt idx="6">
                  <c:v>1605099515552.894</c:v>
                </c:pt>
                <c:pt idx="7">
                  <c:v>2062608427746.5901</c:v>
                </c:pt>
                <c:pt idx="8">
                  <c:v>1674580540440.425</c:v>
                </c:pt>
                <c:pt idx="9">
                  <c:v>1533424053298.0037</c:v>
                </c:pt>
                <c:pt idx="10">
                  <c:v>2197118670335.8008</c:v>
                </c:pt>
                <c:pt idx="11">
                  <c:v>3238200737972.043</c:v>
                </c:pt>
                <c:pt idx="12">
                  <c:v>1840060846003.2402</c:v>
                </c:pt>
                <c:pt idx="13">
                  <c:v>4057421697560.6484</c:v>
                </c:pt>
                <c:pt idx="14">
                  <c:v>3912486030957.2363</c:v>
                </c:pt>
                <c:pt idx="15">
                  <c:v>3786330097663.8501</c:v>
                </c:pt>
                <c:pt idx="16">
                  <c:v>2607029163853.5044</c:v>
                </c:pt>
                <c:pt idx="17">
                  <c:v>2915708266113.8301</c:v>
                </c:pt>
                <c:pt idx="18">
                  <c:v>2169634617335.27</c:v>
                </c:pt>
                <c:pt idx="19">
                  <c:v>3757620284428.5498</c:v>
                </c:pt>
                <c:pt idx="20">
                  <c:v>2219580261418.0703</c:v>
                </c:pt>
                <c:pt idx="21">
                  <c:v>1616276225249.3701</c:v>
                </c:pt>
                <c:pt idx="22">
                  <c:v>2936778497842.02</c:v>
                </c:pt>
                <c:pt idx="23">
                  <c:v>2839574766025.6699</c:v>
                </c:pt>
                <c:pt idx="24">
                  <c:v>4057899095300.4102</c:v>
                </c:pt>
                <c:pt idx="25">
                  <c:v>4050930738372.0898</c:v>
                </c:pt>
                <c:pt idx="26">
                  <c:v>5253402487829</c:v>
                </c:pt>
                <c:pt idx="27">
                  <c:v>3167074294413.8599</c:v>
                </c:pt>
                <c:pt idx="28">
                  <c:v>1867529674626.5801</c:v>
                </c:pt>
                <c:pt idx="29">
                  <c:v>2224305836410.6602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BB-B348-9420-46F2433A2006}"/>
            </c:ext>
          </c:extLst>
        </c:ser>
        <c:ser>
          <c:idx val="2"/>
          <c:order val="2"/>
          <c:tx>
            <c:strRef>
              <c:f>[Book2]FMDQ!$D$1</c:f>
              <c:strCache>
                <c:ptCount val="1"/>
                <c:pt idx="0">
                  <c:v>Treasury Bills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[Book2]FMDQ!$D$2:$D$31</c:f>
              <c:numCache>
                <c:formatCode>_-* #,##0,,_-;\-* #,##0,,_-;_-* "-"??_-;_-@_-</c:formatCode>
                <c:ptCount val="30"/>
                <c:pt idx="0">
                  <c:v>4593966964000</c:v>
                </c:pt>
                <c:pt idx="1">
                  <c:v>5583056981198.1504</c:v>
                </c:pt>
                <c:pt idx="2">
                  <c:v>5588211590441.7998</c:v>
                </c:pt>
                <c:pt idx="3">
                  <c:v>6849292377650.2197</c:v>
                </c:pt>
                <c:pt idx="4">
                  <c:v>5645498069500</c:v>
                </c:pt>
                <c:pt idx="5">
                  <c:v>6669208484087.1699</c:v>
                </c:pt>
                <c:pt idx="6">
                  <c:v>5264939723306</c:v>
                </c:pt>
                <c:pt idx="7">
                  <c:v>5474223063955.9199</c:v>
                </c:pt>
                <c:pt idx="8">
                  <c:v>6631558227799.6748</c:v>
                </c:pt>
                <c:pt idx="9">
                  <c:v>5169438337054.9629</c:v>
                </c:pt>
                <c:pt idx="10">
                  <c:v>8197541549781.4063</c:v>
                </c:pt>
                <c:pt idx="11">
                  <c:v>6455601874605.1719</c:v>
                </c:pt>
                <c:pt idx="12">
                  <c:v>6560170908439.3916</c:v>
                </c:pt>
                <c:pt idx="13">
                  <c:v>14844515050604.021</c:v>
                </c:pt>
                <c:pt idx="14">
                  <c:v>9941739209978.8359</c:v>
                </c:pt>
                <c:pt idx="15">
                  <c:v>-1410786387236.0781</c:v>
                </c:pt>
                <c:pt idx="16">
                  <c:v>7392552316561.2246</c:v>
                </c:pt>
                <c:pt idx="17">
                  <c:v>7465854374262.2598</c:v>
                </c:pt>
                <c:pt idx="18">
                  <c:v>6262731934766.9697</c:v>
                </c:pt>
                <c:pt idx="19">
                  <c:v>9090544260603.1191</c:v>
                </c:pt>
                <c:pt idx="20">
                  <c:v>8491249847543.4053</c:v>
                </c:pt>
                <c:pt idx="21">
                  <c:v>6814409530640.0596</c:v>
                </c:pt>
                <c:pt idx="22">
                  <c:v>6279734502000</c:v>
                </c:pt>
                <c:pt idx="23">
                  <c:v>4249198146000</c:v>
                </c:pt>
                <c:pt idx="24">
                  <c:v>7136440385500</c:v>
                </c:pt>
                <c:pt idx="25">
                  <c:v>7461588720288.5703</c:v>
                </c:pt>
                <c:pt idx="26">
                  <c:v>8318092394884.9102</c:v>
                </c:pt>
                <c:pt idx="27">
                  <c:v>7690985820000.2002</c:v>
                </c:pt>
                <c:pt idx="28">
                  <c:v>3301229725500</c:v>
                </c:pt>
                <c:pt idx="29">
                  <c:v>1636974328931.97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BB-B348-9420-46F2433A2006}"/>
            </c:ext>
          </c:extLst>
        </c:ser>
        <c:ser>
          <c:idx val="3"/>
          <c:order val="3"/>
          <c:tx>
            <c:strRef>
              <c:f>[Book2]FMDQ!$E$1</c:f>
              <c:strCache>
                <c:ptCount val="1"/>
                <c:pt idx="0">
                  <c:v>OMO Bills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[Book2]FMDQ!$E$2:$E$31</c:f>
              <c:numCache>
                <c:formatCode>General</c:formatCode>
                <c:ptCount val="30"/>
                <c:pt idx="29" formatCode="_-* #,##0,,_-;\-* #,##0,,_-;_-* &quot;-&quot;??_-;_-@_-">
                  <c:v>4182920488500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BB-B348-9420-46F2433A2006}"/>
            </c:ext>
          </c:extLst>
        </c:ser>
        <c:ser>
          <c:idx val="4"/>
          <c:order val="4"/>
          <c:tx>
            <c:strRef>
              <c:f>[Book2]FMDQ!$F$1</c:f>
              <c:strCache>
                <c:ptCount val="1"/>
                <c:pt idx="0">
                  <c:v>FGN Bonds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[Book2]FMDQ!$F$2:$F$31</c:f>
              <c:numCache>
                <c:formatCode>_-* #,##0,,_-;\-* #,##0,,_-;_-* "-"??_-;_-@_-</c:formatCode>
                <c:ptCount val="30"/>
                <c:pt idx="0">
                  <c:v>740817664080</c:v>
                </c:pt>
                <c:pt idx="1">
                  <c:v>685604183580</c:v>
                </c:pt>
                <c:pt idx="2">
                  <c:v>1154240491000</c:v>
                </c:pt>
                <c:pt idx="3">
                  <c:v>918019042100</c:v>
                </c:pt>
                <c:pt idx="4">
                  <c:v>911569066000</c:v>
                </c:pt>
                <c:pt idx="5">
                  <c:v>1181336377000</c:v>
                </c:pt>
                <c:pt idx="6">
                  <c:v>894507949992.02502</c:v>
                </c:pt>
                <c:pt idx="7">
                  <c:v>1552255001527.1101</c:v>
                </c:pt>
                <c:pt idx="8">
                  <c:v>1332060279841.95</c:v>
                </c:pt>
                <c:pt idx="9">
                  <c:v>759280285499.86035</c:v>
                </c:pt>
                <c:pt idx="10">
                  <c:v>937793753500</c:v>
                </c:pt>
                <c:pt idx="11">
                  <c:v>732984247044.42969</c:v>
                </c:pt>
                <c:pt idx="12">
                  <c:v>701203283793.40503</c:v>
                </c:pt>
                <c:pt idx="13">
                  <c:v>1734389646680.2949</c:v>
                </c:pt>
                <c:pt idx="14">
                  <c:v>1497821314909.8999</c:v>
                </c:pt>
                <c:pt idx="15">
                  <c:v>3435176020659.4702</c:v>
                </c:pt>
                <c:pt idx="16">
                  <c:v>1462095716000</c:v>
                </c:pt>
                <c:pt idx="17">
                  <c:v>1622862018000</c:v>
                </c:pt>
                <c:pt idx="18">
                  <c:v>1289077637500</c:v>
                </c:pt>
                <c:pt idx="19">
                  <c:v>1255737551000</c:v>
                </c:pt>
                <c:pt idx="20">
                  <c:v>963845346000</c:v>
                </c:pt>
                <c:pt idx="21">
                  <c:v>997841759000</c:v>
                </c:pt>
                <c:pt idx="22">
                  <c:v>2332060619897</c:v>
                </c:pt>
                <c:pt idx="23">
                  <c:v>2760140437999</c:v>
                </c:pt>
                <c:pt idx="24">
                  <c:v>2911598022000</c:v>
                </c:pt>
                <c:pt idx="25">
                  <c:v>2622237295000</c:v>
                </c:pt>
                <c:pt idx="26">
                  <c:v>2410943621965</c:v>
                </c:pt>
                <c:pt idx="27">
                  <c:v>1566194276500</c:v>
                </c:pt>
                <c:pt idx="28">
                  <c:v>1287577852000</c:v>
                </c:pt>
                <c:pt idx="29">
                  <c:v>2451114650055.96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BB-B348-9420-46F2433A2006}"/>
            </c:ext>
          </c:extLst>
        </c:ser>
        <c:ser>
          <c:idx val="5"/>
          <c:order val="5"/>
          <c:tx>
            <c:strRef>
              <c:f>[Book2]FMDQ!$G$1</c:f>
              <c:strCache>
                <c:ptCount val="1"/>
                <c:pt idx="0">
                  <c:v>Other Bonds*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[Book2]FMDQ!$G$2:$G$31</c:f>
              <c:numCache>
                <c:formatCode>_-* #,##0,,_-;\-* #,##0,,_-;_-* "-"??_-;_-@_-</c:formatCode>
                <c:ptCount val="30"/>
                <c:pt idx="0">
                  <c:v>1300000000</c:v>
                </c:pt>
                <c:pt idx="1">
                  <c:v>5676546000</c:v>
                </c:pt>
                <c:pt idx="2">
                  <c:v>34592532300</c:v>
                </c:pt>
                <c:pt idx="3">
                  <c:v>32625888000</c:v>
                </c:pt>
                <c:pt idx="4">
                  <c:v>15103044000</c:v>
                </c:pt>
                <c:pt idx="5">
                  <c:v>11081245.02</c:v>
                </c:pt>
                <c:pt idx="6">
                  <c:v>750000000</c:v>
                </c:pt>
                <c:pt idx="7">
                  <c:v>11317843000</c:v>
                </c:pt>
                <c:pt idx="8">
                  <c:v>4090402900</c:v>
                </c:pt>
                <c:pt idx="9">
                  <c:v>-1.52587890625E-5</c:v>
                </c:pt>
                <c:pt idx="10">
                  <c:v>0</c:v>
                </c:pt>
                <c:pt idx="11">
                  <c:v>58574000</c:v>
                </c:pt>
                <c:pt idx="12">
                  <c:v>11178500</c:v>
                </c:pt>
                <c:pt idx="13">
                  <c:v>111178500</c:v>
                </c:pt>
                <c:pt idx="14">
                  <c:v>20950370</c:v>
                </c:pt>
                <c:pt idx="15">
                  <c:v>11178500</c:v>
                </c:pt>
                <c:pt idx="16">
                  <c:v>215464500</c:v>
                </c:pt>
                <c:pt idx="17">
                  <c:v>0</c:v>
                </c:pt>
                <c:pt idx="18">
                  <c:v>0</c:v>
                </c:pt>
                <c:pt idx="19">
                  <c:v>3112400000</c:v>
                </c:pt>
                <c:pt idx="20">
                  <c:v>3734395190.5</c:v>
                </c:pt>
                <c:pt idx="21">
                  <c:v>1813493627.1199999</c:v>
                </c:pt>
                <c:pt idx="22">
                  <c:v>1600120000</c:v>
                </c:pt>
                <c:pt idx="23">
                  <c:v>1500000000</c:v>
                </c:pt>
                <c:pt idx="24">
                  <c:v>0</c:v>
                </c:pt>
                <c:pt idx="25">
                  <c:v>0</c:v>
                </c:pt>
                <c:pt idx="26">
                  <c:v>3000000</c:v>
                </c:pt>
                <c:pt idx="27">
                  <c:v>1100000000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BB-B348-9420-46F2433A2006}"/>
            </c:ext>
          </c:extLst>
        </c:ser>
        <c:ser>
          <c:idx val="6"/>
          <c:order val="6"/>
          <c:tx>
            <c:strRef>
              <c:f>[Book2]FMDQ!$H$1</c:f>
              <c:strCache>
                <c:ptCount val="1"/>
                <c:pt idx="0">
                  <c:v>Eurobonds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[Book2]FMDQ!$H$2:$H$31</c:f>
              <c:numCache>
                <c:formatCode>_-* #,##0,,_-;\-* #,##0,,_-;_-* "-"??_-;_-@_-</c:formatCode>
                <c:ptCount val="30"/>
                <c:pt idx="0">
                  <c:v>2966381500</c:v>
                </c:pt>
                <c:pt idx="1">
                  <c:v>4227269905.7600002</c:v>
                </c:pt>
                <c:pt idx="2">
                  <c:v>7053862849.0799999</c:v>
                </c:pt>
                <c:pt idx="3">
                  <c:v>4269508865</c:v>
                </c:pt>
                <c:pt idx="4">
                  <c:v>7223258406</c:v>
                </c:pt>
                <c:pt idx="5">
                  <c:v>12815993175.34</c:v>
                </c:pt>
                <c:pt idx="6">
                  <c:v>3444592570</c:v>
                </c:pt>
                <c:pt idx="7">
                  <c:v>8940145371.8400002</c:v>
                </c:pt>
                <c:pt idx="8">
                  <c:v>5964751730.6999998</c:v>
                </c:pt>
                <c:pt idx="9">
                  <c:v>8184608599.0400009</c:v>
                </c:pt>
                <c:pt idx="10">
                  <c:v>6963057472.7999954</c:v>
                </c:pt>
                <c:pt idx="11">
                  <c:v>2515422492.5500031</c:v>
                </c:pt>
                <c:pt idx="12">
                  <c:v>15091464281.58</c:v>
                </c:pt>
                <c:pt idx="13">
                  <c:v>33770934440.620003</c:v>
                </c:pt>
                <c:pt idx="14">
                  <c:v>11991801666.41</c:v>
                </c:pt>
                <c:pt idx="15">
                  <c:v>11004769584.200001</c:v>
                </c:pt>
                <c:pt idx="16">
                  <c:v>42315676701.440002</c:v>
                </c:pt>
                <c:pt idx="17">
                  <c:v>27557949454</c:v>
                </c:pt>
                <c:pt idx="18">
                  <c:v>30143400394.16</c:v>
                </c:pt>
                <c:pt idx="19">
                  <c:v>35432100648.419998</c:v>
                </c:pt>
                <c:pt idx="20">
                  <c:v>20491665704.139999</c:v>
                </c:pt>
                <c:pt idx="21">
                  <c:v>17655928012</c:v>
                </c:pt>
                <c:pt idx="22">
                  <c:v>3973717616.3499999</c:v>
                </c:pt>
                <c:pt idx="23">
                  <c:v>10211097220</c:v>
                </c:pt>
                <c:pt idx="24">
                  <c:v>7922732093</c:v>
                </c:pt>
                <c:pt idx="25">
                  <c:v>24287894007</c:v>
                </c:pt>
                <c:pt idx="26">
                  <c:v>74062539342.720001</c:v>
                </c:pt>
                <c:pt idx="27">
                  <c:v>45168917598.669998</c:v>
                </c:pt>
                <c:pt idx="28">
                  <c:v>39730277430.279999</c:v>
                </c:pt>
                <c:pt idx="29">
                  <c:v>80063267663.559998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BB-B348-9420-46F2433A2006}"/>
            </c:ext>
          </c:extLst>
        </c:ser>
        <c:ser>
          <c:idx val="7"/>
          <c:order val="7"/>
          <c:tx>
            <c:strRef>
              <c:f>[Book2]FMDQ!$I$1</c:f>
              <c:strCache>
                <c:ptCount val="1"/>
                <c:pt idx="0">
                  <c:v>Repurchase Agreements/Buy-Backs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[Book2]FMDQ!$I$2:$I$31</c:f>
              <c:numCache>
                <c:formatCode>_-* #,##0,,_-;\-* #,##0,,_-;_-* "-"??_-;_-@_-</c:formatCode>
                <c:ptCount val="30"/>
                <c:pt idx="0">
                  <c:v>1857806311000</c:v>
                </c:pt>
                <c:pt idx="1">
                  <c:v>2029628826746.22</c:v>
                </c:pt>
                <c:pt idx="2">
                  <c:v>2622126895000</c:v>
                </c:pt>
                <c:pt idx="3">
                  <c:v>1604496360000</c:v>
                </c:pt>
                <c:pt idx="4">
                  <c:v>2435428961000</c:v>
                </c:pt>
                <c:pt idx="5">
                  <c:v>2321015254000</c:v>
                </c:pt>
                <c:pt idx="6">
                  <c:v>2442075000000</c:v>
                </c:pt>
                <c:pt idx="7">
                  <c:v>2495706500000</c:v>
                </c:pt>
                <c:pt idx="8">
                  <c:v>2116692500000</c:v>
                </c:pt>
                <c:pt idx="9">
                  <c:v>2639535249999.999</c:v>
                </c:pt>
                <c:pt idx="10">
                  <c:v>4243730000000</c:v>
                </c:pt>
                <c:pt idx="11">
                  <c:v>3371511907917.8203</c:v>
                </c:pt>
                <c:pt idx="12">
                  <c:v>2448159607000</c:v>
                </c:pt>
                <c:pt idx="13">
                  <c:v>5536971457000</c:v>
                </c:pt>
                <c:pt idx="14">
                  <c:v>5381900950000</c:v>
                </c:pt>
                <c:pt idx="15">
                  <c:v>1641357893000</c:v>
                </c:pt>
                <c:pt idx="16">
                  <c:v>4634651000000</c:v>
                </c:pt>
                <c:pt idx="17">
                  <c:v>3642851780612.1299</c:v>
                </c:pt>
                <c:pt idx="18">
                  <c:v>3375294821917.8101</c:v>
                </c:pt>
                <c:pt idx="19">
                  <c:v>3416859533750</c:v>
                </c:pt>
                <c:pt idx="20">
                  <c:v>2888732429030</c:v>
                </c:pt>
                <c:pt idx="21">
                  <c:v>3324750193907</c:v>
                </c:pt>
                <c:pt idx="22">
                  <c:v>5417289436971</c:v>
                </c:pt>
                <c:pt idx="23">
                  <c:v>2577464627197.27</c:v>
                </c:pt>
                <c:pt idx="24">
                  <c:v>4136475470744</c:v>
                </c:pt>
                <c:pt idx="25">
                  <c:v>3223695032996.5</c:v>
                </c:pt>
                <c:pt idx="26">
                  <c:v>3914737292845</c:v>
                </c:pt>
                <c:pt idx="27">
                  <c:v>2970413918867</c:v>
                </c:pt>
                <c:pt idx="28">
                  <c:v>3999041895517</c:v>
                </c:pt>
                <c:pt idx="29">
                  <c:v>4695191498862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BB-B348-9420-46F2433A2006}"/>
            </c:ext>
          </c:extLst>
        </c:ser>
        <c:ser>
          <c:idx val="8"/>
          <c:order val="8"/>
          <c:tx>
            <c:strRef>
              <c:f>[Book2]FMDQ!$J$1</c:f>
              <c:strCache>
                <c:ptCount val="1"/>
                <c:pt idx="0">
                  <c:v>Unsecured Placements/Takings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[Book2]FMDQ!$J$2:$J$31</c:f>
              <c:numCache>
                <c:formatCode>_-* #,##0,,_-;\-* #,##0,,_-;_-* "-"??_-;_-@_-</c:formatCode>
                <c:ptCount val="30"/>
                <c:pt idx="0">
                  <c:v>120607092125.13</c:v>
                </c:pt>
                <c:pt idx="1">
                  <c:v>93752849686.63501</c:v>
                </c:pt>
                <c:pt idx="2">
                  <c:v>135924474631.7</c:v>
                </c:pt>
                <c:pt idx="3">
                  <c:v>63735416722.084999</c:v>
                </c:pt>
                <c:pt idx="4">
                  <c:v>73701379611.919983</c:v>
                </c:pt>
                <c:pt idx="5">
                  <c:v>17661369360.549999</c:v>
                </c:pt>
                <c:pt idx="6">
                  <c:v>29813925143.959999</c:v>
                </c:pt>
                <c:pt idx="7">
                  <c:v>66507829964.519997</c:v>
                </c:pt>
                <c:pt idx="8">
                  <c:v>36959070861.43</c:v>
                </c:pt>
                <c:pt idx="9">
                  <c:v>66903690576.21991</c:v>
                </c:pt>
                <c:pt idx="10">
                  <c:v>62203721382.480103</c:v>
                </c:pt>
                <c:pt idx="11">
                  <c:v>56553160102.790039</c:v>
                </c:pt>
                <c:pt idx="12">
                  <c:v>49949756869.705009</c:v>
                </c:pt>
                <c:pt idx="13">
                  <c:v>151986929515.315</c:v>
                </c:pt>
                <c:pt idx="14">
                  <c:v>138590548842.03</c:v>
                </c:pt>
                <c:pt idx="15">
                  <c:v>440860569055.75</c:v>
                </c:pt>
                <c:pt idx="16">
                  <c:v>217615740152.22</c:v>
                </c:pt>
                <c:pt idx="17">
                  <c:v>118498326628.89999</c:v>
                </c:pt>
                <c:pt idx="18">
                  <c:v>150538345096.66</c:v>
                </c:pt>
                <c:pt idx="19">
                  <c:v>88164858731.669998</c:v>
                </c:pt>
                <c:pt idx="20">
                  <c:v>96110549960.990005</c:v>
                </c:pt>
                <c:pt idx="21">
                  <c:v>48138285490.230003</c:v>
                </c:pt>
                <c:pt idx="22">
                  <c:v>100389529049.75</c:v>
                </c:pt>
                <c:pt idx="23">
                  <c:v>104656924965.08</c:v>
                </c:pt>
                <c:pt idx="24">
                  <c:v>101537114218.89</c:v>
                </c:pt>
                <c:pt idx="25">
                  <c:v>241966320583.42001</c:v>
                </c:pt>
                <c:pt idx="26">
                  <c:v>213151309908.20999</c:v>
                </c:pt>
                <c:pt idx="27">
                  <c:v>51071948975.57</c:v>
                </c:pt>
                <c:pt idx="28">
                  <c:v>218237220678.07999</c:v>
                </c:pt>
                <c:pt idx="29">
                  <c:v>62662387220.110001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BB-B348-9420-46F2433A2006}"/>
            </c:ext>
          </c:extLst>
        </c:ser>
        <c:ser>
          <c:idx val="9"/>
          <c:order val="9"/>
          <c:tx>
            <c:strRef>
              <c:f>[Book2]FMDQ!$K$1</c:f>
              <c:strCache>
                <c:ptCount val="1"/>
                <c:pt idx="0">
                  <c:v>Money Market Derivatives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[Book2]FMDQ!$K$2:$K$31</c:f>
              <c:numCache>
                <c:formatCode>General</c:formatCode>
                <c:ptCount val="30"/>
                <c:pt idx="2" formatCode="_-* #,##0,,_-;\-* #,##0,,_-;_-* &quot;-&quot;??_-;_-@_-">
                  <c:v>0</c:v>
                </c:pt>
                <c:pt idx="4" formatCode="_-* #,##0,,_-;\-* #,##0,,_-;_-* &quot;-&quot;??_-;_-@_-">
                  <c:v>550000000</c:v>
                </c:pt>
                <c:pt idx="5" formatCode="_-* #,##0,,_-;\-* #,##0,,_-;_-* &quot;-&quot;??_-;_-@_-">
                  <c:v>25000000000</c:v>
                </c:pt>
                <c:pt idx="6" formatCode="_-* #,##0,,_-;\-* #,##0,,_-;_-* &quot;-&quot;??_-;_-@_-">
                  <c:v>0</c:v>
                </c:pt>
                <c:pt idx="8" formatCode="_-* #,##0,,_-;\-* #,##0,,_-;_-* &quot;-&quot;??_-;_-@_-">
                  <c:v>0</c:v>
                </c:pt>
                <c:pt idx="9" formatCode="_-* #,##0,,_-;\-* #,##0,,_-;_-* &quot;-&quot;??_-;_-@_-">
                  <c:v>0</c:v>
                </c:pt>
                <c:pt idx="10" formatCode="_-* #,##0,,_-;\-* #,##0,,_-;_-* &quot;-&quot;??_-;_-@_-">
                  <c:v>0</c:v>
                </c:pt>
                <c:pt idx="11" formatCode="_-* #,##0,,_-;\-* #,##0,,_-;_-* &quot;-&quot;??_-;_-@_-">
                  <c:v>0</c:v>
                </c:pt>
                <c:pt idx="12" formatCode="_-* #,##0,,_-;\-* #,##0,,_-;_-* &quot;-&quot;??_-;_-@_-">
                  <c:v>0</c:v>
                </c:pt>
                <c:pt idx="13" formatCode="_-* #,##0,,_-;\-* #,##0,,_-;_-* &quot;-&quot;??_-;_-@_-">
                  <c:v>0</c:v>
                </c:pt>
                <c:pt idx="14" formatCode="_-* #,##0,,_-;\-* #,##0,,_-;_-* &quot;-&quot;??_-;_-@_-">
                  <c:v>7500000000</c:v>
                </c:pt>
                <c:pt idx="15" formatCode="_-* #,##0,,_-;\-* #,##0,,_-;_-* &quot;-&quot;??_-;_-@_-">
                  <c:v>0</c:v>
                </c:pt>
                <c:pt idx="16" formatCode="_-* #,##0,,_-;\-* #,##0,,_-;_-* &quot;-&quot;??_-;_-@_-">
                  <c:v>0</c:v>
                </c:pt>
                <c:pt idx="17" formatCode="_-* #,##0,,_-;\-* #,##0,,_-;_-* &quot;-&quot;??_-;_-@_-">
                  <c:v>185610596000</c:v>
                </c:pt>
                <c:pt idx="18" formatCode="_-* #,##0,,_-;\-* #,##0,,_-;_-* &quot;-&quot;??_-;_-@_-">
                  <c:v>0</c:v>
                </c:pt>
                <c:pt idx="19" formatCode="_-* #,##0,,_-;\-* #,##0,,_-;_-* &quot;-&quot;??_-;_-@_-">
                  <c:v>0</c:v>
                </c:pt>
                <c:pt idx="20" formatCode="_-* #,##0,,_-;\-* #,##0,,_-;_-* &quot;-&quot;??_-;_-@_-">
                  <c:v>182000000000</c:v>
                </c:pt>
                <c:pt idx="21" formatCode="_-* #,##0,,_-;\-* #,##0,,_-;_-* &quot;-&quot;??_-;_-@_-">
                  <c:v>364000000000</c:v>
                </c:pt>
                <c:pt idx="22" formatCode="_-* #,##0,,_-;\-* #,##0,,_-;_-* &quot;-&quot;??_-;_-@_-">
                  <c:v>0</c:v>
                </c:pt>
                <c:pt idx="23" formatCode="_-* #,##0,,_-;\-* #,##0,,_-;_-* &quot;-&quot;??_-;_-@_-">
                  <c:v>0</c:v>
                </c:pt>
                <c:pt idx="24" formatCode="_-* #,##0,,_-;\-* #,##0,,_-;_-* &quot;-&quot;??_-;_-@_-">
                  <c:v>49238153000</c:v>
                </c:pt>
                <c:pt idx="25" formatCode="_-* #,##0,,_-;\-* #,##0,,_-;_-* &quot;-&quot;??_-;_-@_-">
                  <c:v>1005984944</c:v>
                </c:pt>
                <c:pt idx="26" formatCode="_-* #,##0,,_-;\-* #,##0,,_-;_-* &quot;-&quot;??_-;_-@_-">
                  <c:v>0</c:v>
                </c:pt>
                <c:pt idx="27" formatCode="_-* #,##0,,_-;\-* #,##0,,_-;_-* &quot;-&quot;??_-;_-@_-">
                  <c:v>0</c:v>
                </c:pt>
                <c:pt idx="28" formatCode="_-* #,##0,,_-;\-* #,##0,,_-;_-* &quot;-&quot;??_-;_-@_-">
                  <c:v>0</c:v>
                </c:pt>
                <c:pt idx="29" formatCode="_-* #,##0,,_-;\-* #,##0,,_-;_-* &quot;-&quot;??_-;_-@_-">
                  <c:v>27100000000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BB-B348-9420-46F2433A2006}"/>
            </c:ext>
          </c:extLst>
        </c:ser>
        <c:ser>
          <c:idx val="10"/>
          <c:order val="10"/>
          <c:tx>
            <c:strRef>
              <c:f>[Book2]FMDQ!$L$1</c:f>
              <c:strCache>
                <c:ptCount val="1"/>
                <c:pt idx="0">
                  <c:v>Commercial Papers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[Book2]FMDQ!$A$2:$A$31</c:f>
              <c:numCache>
                <c:formatCode>mmm\-yy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[Book2]FMDQ!$L$2:$L$31</c:f>
              <c:numCache>
                <c:formatCode>General</c:formatCode>
                <c:ptCount val="30"/>
                <c:pt idx="0" formatCode="_-* #,##0,,_-;\-* #,##0,,_-;_-* &quot;-&quot;??_-;_-@_-">
                  <c:v>0</c:v>
                </c:pt>
                <c:pt idx="2" formatCode="_-* #,##0,,_-;\-* #,##0,,_-;_-* &quot;-&quot;??_-;_-@_-">
                  <c:v>0</c:v>
                </c:pt>
                <c:pt idx="6" formatCode="_-* #,##0,,_-;\-* #,##0,,_-;_-* &quot;-&quot;??_-;_-@_-">
                  <c:v>0</c:v>
                </c:pt>
                <c:pt idx="8" formatCode="_-* #,##0,,_-;\-* #,##0,,_-;_-* &quot;-&quot;??_-;_-@_-">
                  <c:v>0</c:v>
                </c:pt>
                <c:pt idx="9" formatCode="_-* #,##0,,_-;\-* #,##0,,_-;_-* &quot;-&quot;??_-;_-@_-">
                  <c:v>0</c:v>
                </c:pt>
                <c:pt idx="10" formatCode="_-* #,##0,,_-;\-* #,##0,,_-;_-* &quot;-&quot;??_-;_-@_-">
                  <c:v>877348156.66999996</c:v>
                </c:pt>
                <c:pt idx="11" formatCode="_-* #,##0,,_-;\-* #,##0,,_-;_-* &quot;-&quot;??_-;_-@_-">
                  <c:v>0</c:v>
                </c:pt>
                <c:pt idx="12" formatCode="_-* #,##0,,_-;\-* #,##0,,_-;_-* &quot;-&quot;??_-;_-@_-">
                  <c:v>0</c:v>
                </c:pt>
                <c:pt idx="13" formatCode="_-* #,##0,,_-;\-* #,##0,,_-;_-* &quot;-&quot;??_-;_-@_-">
                  <c:v>0</c:v>
                </c:pt>
                <c:pt idx="14" formatCode="_-* #,##0,,_-;\-* #,##0,,_-;_-* &quot;-&quot;??_-;_-@_-">
                  <c:v>0</c:v>
                </c:pt>
                <c:pt idx="15" formatCode="_-* #,##0,,_-;\-* #,##0,,_-;_-* &quot;-&quot;??_-;_-@_-">
                  <c:v>0</c:v>
                </c:pt>
                <c:pt idx="16" formatCode="_-* #,##0,,_-;\-* #,##0,,_-;_-* &quot;-&quot;??_-;_-@_-">
                  <c:v>0</c:v>
                </c:pt>
                <c:pt idx="17" formatCode="_-* #,##0,,_-;\-* #,##0,,_-;_-* &quot;-&quot;??_-;_-@_-">
                  <c:v>0</c:v>
                </c:pt>
                <c:pt idx="18" formatCode="_-* #,##0,,_-;\-* #,##0,,_-;_-* &quot;-&quot;??_-;_-@_-">
                  <c:v>0</c:v>
                </c:pt>
                <c:pt idx="19" formatCode="_-* #,##0,,_-;\-* #,##0,,_-;_-* &quot;-&quot;??_-;_-@_-">
                  <c:v>0</c:v>
                </c:pt>
                <c:pt idx="20" formatCode="_-* #,##0,,_-;\-* #,##0,,_-;_-* &quot;-&quot;??_-;_-@_-">
                  <c:v>0</c:v>
                </c:pt>
                <c:pt idx="21" formatCode="_-* #,##0,,_-;\-* #,##0,,_-;_-* &quot;-&quot;??_-;_-@_-">
                  <c:v>0</c:v>
                </c:pt>
                <c:pt idx="22" formatCode="_-* #,##0,,_-;\-* #,##0,,_-;_-* &quot;-&quot;??_-;_-@_-">
                  <c:v>0</c:v>
                </c:pt>
                <c:pt idx="23" formatCode="_-* #,##0,,_-;\-* #,##0,,_-;_-* &quot;-&quot;??_-;_-@_-">
                  <c:v>0</c:v>
                </c:pt>
                <c:pt idx="24" formatCode="_-* #,##0,,_-;\-* #,##0,,_-;_-* &quot;-&quot;??_-;_-@_-">
                  <c:v>0</c:v>
                </c:pt>
                <c:pt idx="25" formatCode="_-* #,##0,,_-;\-* #,##0,,_-;_-* &quot;-&quot;??_-;_-@_-">
                  <c:v>0</c:v>
                </c:pt>
                <c:pt idx="26" formatCode="_-* #,##0,,_-;\-* #,##0,,_-;_-* &quot;-&quot;??_-;_-@_-">
                  <c:v>0</c:v>
                </c:pt>
                <c:pt idx="27" formatCode="_-* #,##0,,_-;\-* #,##0,,_-;_-* &quot;-&quot;??_-;_-@_-">
                  <c:v>0</c:v>
                </c:pt>
                <c:pt idx="28" formatCode="_-* #,##0,,_-;\-* #,##0,,_-;_-* &quot;-&quot;??_-;_-@_-">
                  <c:v>0</c:v>
                </c:pt>
                <c:pt idx="29" formatCode="_-* #,##0,,_-;\-* #,##0,,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BB-B348-9420-46F2433A2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301312"/>
        <c:axId val="170302848"/>
      </c:barChart>
      <c:dateAx>
        <c:axId val="1703013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02848"/>
        <c:crosses val="autoZero"/>
        <c:auto val="1"/>
        <c:lblOffset val="100"/>
        <c:baseTimeUnit val="months"/>
      </c:dateAx>
      <c:valAx>
        <c:axId val="17030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,,_-;\-* #,##0,,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0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407EF-8B4C-9D47-B73B-CD8DCBF53BB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9EA21-D1DB-7D4A-A74A-DA89012EF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2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Reserves - $35.62bn as at 14/8/20. Rates: Official N380/$, Parallel N480/$, IEFX N385.98/$ (as at 18/8/20)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9EA21-D1DB-7D4A-A74A-DA89012EF7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 price $45.4/b (18/8/20)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9EA21-D1DB-7D4A-A74A-DA89012EF7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D97E0-BFC3-0A42-9F74-6AB1BF9E0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5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D97E0-BFC3-0A42-9F74-6AB1BF9E0F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9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4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0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8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8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5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9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6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0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FFE9B834-338E-8540-B8AF-0EF387E84815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6B36B416-6026-264C-935D-12F1EDEC3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2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5618"/>
            <a:ext cx="12192000" cy="694358"/>
          </a:xfrm>
          <a:prstGeom prst="rect">
            <a:avLst/>
          </a:prstGeom>
          <a:solidFill>
            <a:schemeClr val="tx2"/>
          </a:solidFill>
        </p:spPr>
        <p:txBody>
          <a:bodyPr vert="horz" lIns="114552" tIns="57276" rIns="114552" bIns="57276" rtlCol="0" anchor="ctr">
            <a:normAutofit/>
          </a:bodyPr>
          <a:lstStyle/>
          <a:p>
            <a:pPr marL="0" lvl="0" defTabSz="91440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FFE9B834-338E-8540-B8AF-0EF387E84815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6B36B416-6026-264C-935D-12F1EDEC3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3200" b="1" kern="1200" cap="none" baseline="0" dirty="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836" y="623911"/>
            <a:ext cx="8825346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Century Gothic"/>
              </a:rPr>
              <a:t>OVERVIEW OF THE NIGERIAN ECONOMY AND THE CAPITAL MARKET</a:t>
            </a:r>
          </a:p>
        </p:txBody>
      </p:sp>
      <p:pic>
        <p:nvPicPr>
          <p:cNvPr id="4" name="Picture 3" descr="SecLogoHiDefCrestAlone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63" y="2234070"/>
            <a:ext cx="2231672" cy="22125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86546" y="5143386"/>
            <a:ext cx="5555673" cy="127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OFFICE OF THE CHIEF ECONOMIST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SECURITIES AND EXCHANGE COMMISSION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20</a:t>
            </a:r>
            <a:r>
              <a:rPr kumimoji="0" lang="en-US" sz="1800" b="1" i="1" u="none" strike="noStrike" kern="1200" cap="none" spc="0" normalizeH="0" baseline="3000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th</a:t>
            </a:r>
            <a:r>
              <a:rPr kumimoji="0" lang="en-US" sz="1800" b="1" i="1" u="none" strike="noStrike" kern="120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 August</a:t>
            </a:r>
            <a:r>
              <a:rPr kumimoji="0" lang="en-US" sz="1800" b="1" i="1" u="none" strike="noStrike" kern="1200" cap="none" spc="0" normalizeH="0" baseline="0" noProof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, </a:t>
            </a:r>
            <a:r>
              <a:rPr kumimoji="0" lang="en-US" sz="1800" b="1" i="1" u="none" strike="noStrike" kern="1200" cap="none" spc="0" normalizeH="0" baseline="0" noProof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2020</a:t>
            </a:r>
            <a:endParaRPr kumimoji="0" lang="en-US" sz="1600" b="0" i="1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6141" y="56909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7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63DD-AC4F-8B4F-B101-C45B240C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Market - FMDQ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1FF8EA-47FE-784C-9709-91E61D3B6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984" y="1014408"/>
            <a:ext cx="5548316" cy="540067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Total turnover at the end of June 2020 was N16.47 trillion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Total turnover in June 2019 – N19.12 trillion</a:t>
            </a:r>
          </a:p>
          <a:p>
            <a:pPr marL="808615" lvl="1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A decrease of 13.8%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Century Gothic" charset="0"/>
              </a:rPr>
              <a:t>Treasury Bills, as usual, dominate the market, 30% of total turnover in 2020, followed by Repurchase Agreements/Buy Backs at 19.6%.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Activities at the bond market were dominated by the Federal Instruments</a:t>
            </a:r>
          </a:p>
          <a:p>
            <a:pPr lvl="1">
              <a:lnSpc>
                <a:spcPct val="120000"/>
              </a:lnSpc>
            </a:pPr>
            <a:r>
              <a:rPr lang="en-US" sz="1900" dirty="0"/>
              <a:t>FGN issuances were over 90% of total bond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B87AB07-B823-7C42-BB14-ABC8D628C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715220"/>
              </p:ext>
            </p:extLst>
          </p:nvPr>
        </p:nvGraphicFramePr>
        <p:xfrm>
          <a:off x="6000750" y="1014408"/>
          <a:ext cx="6057900" cy="501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52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4603-0500-8F45-A3A6-A046778A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Market – NASD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BCF5B7-54C9-6745-97B4-576F92248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235" y="1741714"/>
            <a:ext cx="5834742" cy="29139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defTabSz="493963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Trade on the floor of the NASD was valued at N277.82 million as at the end of June 2020. </a:t>
            </a:r>
          </a:p>
          <a:p>
            <a:pPr marL="779713" lvl="1" algn="just" defTabSz="4939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Value dropped by 57.12% year on year.</a:t>
            </a:r>
          </a:p>
          <a:p>
            <a:pPr marL="562566" algn="just" defTabSz="493963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Total value in 2020 – N7.69 billion</a:t>
            </a:r>
          </a:p>
          <a:p>
            <a:pPr marL="779713" lvl="1" algn="just" defTabSz="493963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0.9% lower than the total value in the first half of 2019 (N7.6 billion)</a:t>
            </a:r>
          </a:p>
          <a:p>
            <a:pPr algn="just"/>
            <a:endParaRPr lang="en-US" sz="32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4F5988A-D8EC-4960-9911-9AB153303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28003"/>
              </p:ext>
            </p:extLst>
          </p:nvPr>
        </p:nvGraphicFramePr>
        <p:xfrm>
          <a:off x="101150" y="1262687"/>
          <a:ext cx="6154515" cy="403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037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FC11B-B4E7-C54D-B30C-FC50FA96E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83" y="833670"/>
            <a:ext cx="6432892" cy="5028884"/>
          </a:xfrm>
        </p:spPr>
        <p:txBody>
          <a:bodyPr>
            <a:noAutofit/>
          </a:bodyPr>
          <a:lstStyle/>
          <a:p>
            <a:pPr marL="0" lvl="0" indent="0">
              <a:spcBef>
                <a:spcPts val="300"/>
              </a:spcBef>
              <a:buNone/>
            </a:pPr>
            <a:r>
              <a:rPr lang="en-GB" sz="1800" dirty="0"/>
              <a:t>Economy</a:t>
            </a:r>
          </a:p>
          <a:p>
            <a:pPr marL="533400">
              <a:spcBef>
                <a:spcPts val="300"/>
              </a:spcBef>
            </a:pPr>
            <a:r>
              <a:rPr lang="en-GB" sz="1800" dirty="0"/>
              <a:t>Global – growth expected to contract in 2020.</a:t>
            </a:r>
          </a:p>
          <a:p>
            <a:pPr marL="533400">
              <a:spcBef>
                <a:spcPts val="300"/>
              </a:spcBef>
            </a:pPr>
            <a:r>
              <a:rPr lang="en-GB" sz="1800" dirty="0"/>
              <a:t>Oil – prices have slumped over weakened demand</a:t>
            </a:r>
          </a:p>
          <a:p>
            <a:pPr marL="933450" lvl="1">
              <a:spcBef>
                <a:spcPts val="300"/>
              </a:spcBef>
            </a:pPr>
            <a:r>
              <a:rPr lang="en-GB" sz="1600" dirty="0"/>
              <a:t>Current oil price is $45.40/barrel</a:t>
            </a:r>
          </a:p>
          <a:p>
            <a:pPr marL="533400">
              <a:spcBef>
                <a:spcPts val="300"/>
              </a:spcBef>
            </a:pPr>
            <a:r>
              <a:rPr lang="en-GB" sz="1800" dirty="0"/>
              <a:t>Domestic – the GDP is expected to contract</a:t>
            </a:r>
          </a:p>
          <a:p>
            <a:pPr marL="933450" lvl="1">
              <a:spcBef>
                <a:spcPts val="300"/>
              </a:spcBef>
            </a:pPr>
            <a:r>
              <a:rPr lang="en-GB" sz="1200" dirty="0"/>
              <a:t>The IMF revised growth projection downwards (from -3.4% to -5.4%)</a:t>
            </a:r>
          </a:p>
          <a:p>
            <a:pPr marL="933450" lvl="1">
              <a:spcBef>
                <a:spcPts val="300"/>
              </a:spcBef>
            </a:pPr>
            <a:r>
              <a:rPr lang="en-GB" sz="1200" dirty="0"/>
              <a:t>Moderate growth expected in Q2, going by the PMI trend (July CBN PMI – 44.9 from 41.1 in June)</a:t>
            </a:r>
            <a:endParaRPr lang="en-GB" sz="1100" dirty="0"/>
          </a:p>
          <a:p>
            <a:pPr marL="533400">
              <a:spcBef>
                <a:spcPts val="300"/>
              </a:spcBef>
            </a:pPr>
            <a:r>
              <a:rPr lang="en-GB" sz="1800" dirty="0"/>
              <a:t>Inflation and interest rate – exchange rate controls as well as fiscal spending are expected to raise inflation rate.</a:t>
            </a:r>
          </a:p>
          <a:p>
            <a:pPr marL="533400">
              <a:spcBef>
                <a:spcPts val="300"/>
              </a:spcBef>
            </a:pPr>
            <a:r>
              <a:rPr lang="en-GB" sz="1800" dirty="0"/>
              <a:t>Government borrowing</a:t>
            </a:r>
          </a:p>
          <a:p>
            <a:pPr marL="933450" lvl="1">
              <a:spcBef>
                <a:spcPts val="300"/>
              </a:spcBef>
            </a:pPr>
            <a:r>
              <a:rPr lang="en-GB" sz="1200" dirty="0"/>
              <a:t>Crowding out effect</a:t>
            </a:r>
          </a:p>
          <a:p>
            <a:pPr marL="933450" lvl="1">
              <a:spcBef>
                <a:spcPts val="300"/>
              </a:spcBef>
            </a:pPr>
            <a:r>
              <a:rPr lang="en-GB" sz="1200" dirty="0"/>
              <a:t>Debt sustainability issues</a:t>
            </a:r>
          </a:p>
          <a:p>
            <a:pPr marL="933450" lvl="1">
              <a:spcBef>
                <a:spcPts val="300"/>
              </a:spcBef>
            </a:pPr>
            <a:r>
              <a:rPr lang="en-GB" sz="1200" dirty="0"/>
              <a:t>Foreign exchange risk</a:t>
            </a:r>
          </a:p>
          <a:p>
            <a:pPr marL="533400">
              <a:spcBef>
                <a:spcPts val="300"/>
              </a:spcBef>
            </a:pPr>
            <a:r>
              <a:rPr lang="en-GB" sz="1800" dirty="0"/>
              <a:t>Job creation and sustainable development</a:t>
            </a:r>
          </a:p>
          <a:p>
            <a:pPr marL="933450" lvl="1">
              <a:spcBef>
                <a:spcPts val="300"/>
              </a:spcBef>
            </a:pPr>
            <a:r>
              <a:rPr lang="en-GB" sz="1200" dirty="0"/>
              <a:t>Still challenging</a:t>
            </a:r>
          </a:p>
          <a:p>
            <a:pPr marL="933450" lvl="1">
              <a:spcBef>
                <a:spcPts val="300"/>
              </a:spcBef>
            </a:pPr>
            <a:r>
              <a:rPr lang="en-GB" sz="1200" dirty="0"/>
              <a:t>Insurgency </a:t>
            </a:r>
          </a:p>
          <a:p>
            <a:pPr marL="933450" lvl="1">
              <a:spcBef>
                <a:spcPts val="300"/>
              </a:spcBef>
            </a:pPr>
            <a:r>
              <a:rPr lang="en-GB" sz="1200" dirty="0"/>
              <a:t>Unemployment rate rose to 27.1% in Q2 2020</a:t>
            </a:r>
          </a:p>
          <a:p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12122-C162-AC42-82C0-490A22B5E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4376" y="3426942"/>
            <a:ext cx="5605194" cy="2778053"/>
          </a:xfrm>
        </p:spPr>
        <p:txBody>
          <a:bodyPr>
            <a:noAutofit/>
          </a:bodyPr>
          <a:lstStyle/>
          <a:p>
            <a:pPr marL="0" lvl="0" indent="0">
              <a:spcBef>
                <a:spcPts val="300"/>
              </a:spcBef>
              <a:buNone/>
            </a:pPr>
            <a:r>
              <a:rPr lang="en-GB" sz="1800" dirty="0"/>
              <a:t>Capital market</a:t>
            </a:r>
          </a:p>
          <a:p>
            <a:pPr marL="533400">
              <a:spcBef>
                <a:spcPts val="300"/>
              </a:spcBef>
            </a:pPr>
            <a:r>
              <a:rPr lang="en-US" sz="1800" dirty="0"/>
              <a:t>Macroeconomic</a:t>
            </a:r>
            <a:endParaRPr lang="en-GB" sz="1800" dirty="0"/>
          </a:p>
          <a:p>
            <a:pPr marL="933450" lvl="1">
              <a:spcBef>
                <a:spcPts val="300"/>
              </a:spcBef>
            </a:pPr>
            <a:r>
              <a:rPr lang="en-US" sz="1200" dirty="0"/>
              <a:t>Weak global and domestic economic condition will continue to affect</a:t>
            </a:r>
          </a:p>
          <a:p>
            <a:pPr marL="933450" lvl="1">
              <a:spcBef>
                <a:spcPts val="300"/>
              </a:spcBef>
            </a:pPr>
            <a:r>
              <a:rPr lang="en-US" sz="1200" dirty="0"/>
              <a:t>Some sectors are more resilient </a:t>
            </a:r>
          </a:p>
          <a:p>
            <a:pPr marL="552450" indent="-457200">
              <a:spcBef>
                <a:spcPts val="600"/>
              </a:spcBef>
            </a:pPr>
            <a:r>
              <a:rPr lang="en-GB" sz="1800" dirty="0"/>
              <a:t>Technology</a:t>
            </a:r>
          </a:p>
          <a:p>
            <a:pPr marL="952500" lvl="1" indent="-457200">
              <a:spcBef>
                <a:spcPts val="600"/>
              </a:spcBef>
            </a:pPr>
            <a:r>
              <a:rPr lang="en-GB" sz="1400" dirty="0"/>
              <a:t>A good leverage for early starters</a:t>
            </a:r>
          </a:p>
          <a:p>
            <a:pPr marL="552450" indent="-457200">
              <a:spcBef>
                <a:spcPts val="600"/>
              </a:spcBef>
            </a:pPr>
            <a:r>
              <a:rPr lang="en-GB" sz="1800" dirty="0"/>
              <a:t>Regulatory</a:t>
            </a:r>
          </a:p>
          <a:p>
            <a:pPr marL="952500" lvl="1" indent="-457200">
              <a:spcBef>
                <a:spcPts val="600"/>
              </a:spcBef>
            </a:pPr>
            <a:r>
              <a:rPr lang="en-GB" sz="1400" dirty="0"/>
              <a:t>New management focus on market confidence, efficiency and compliance</a:t>
            </a:r>
            <a:endParaRPr lang="en-US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E58B9D-A78F-834C-AF9A-87000B16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16"/>
            <a:ext cx="12192000" cy="668198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Outlook</a:t>
            </a:r>
          </a:p>
        </p:txBody>
      </p:sp>
      <p:pic>
        <p:nvPicPr>
          <p:cNvPr id="7" name="Picture 6" descr="https://images.techhive.com/images/article/2016/08/lens-1209823_1280-100675509-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40" y="975489"/>
            <a:ext cx="3909629" cy="2372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3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0" y="970671"/>
            <a:ext cx="11226020" cy="5275384"/>
          </a:xfrm>
        </p:spPr>
        <p:txBody>
          <a:bodyPr>
            <a:normAutofit/>
          </a:bodyPr>
          <a:lstStyle/>
          <a:p>
            <a:pPr lvl="0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Global Economy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Output and Prices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Sector Activities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and Commodities Market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for New Issues (Primary Market)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Markets</a:t>
            </a:r>
          </a:p>
          <a:p>
            <a:pPr lvl="0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/>
          </a:p>
        </p:txBody>
      </p:sp>
      <p:sp>
        <p:nvSpPr>
          <p:cNvPr id="160" name="Title 1">
            <a:extLst>
              <a:ext uri="{FF2B5EF4-FFF2-40B4-BE49-F238E27FC236}">
                <a16:creationId xmlns:a16="http://schemas.microsoft.com/office/drawing/2014/main" id="{70C7B7ED-43D7-3F46-A6B3-74DE4507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6118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Table of Contents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24AB3A-5385-5646-A996-97A50C7F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914" y="1290716"/>
            <a:ext cx="5350785" cy="41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EE08873-CEF4-4640-B29D-C06265446073}"/>
              </a:ext>
            </a:extLst>
          </p:cNvPr>
          <p:cNvGrpSpPr/>
          <p:nvPr/>
        </p:nvGrpSpPr>
        <p:grpSpPr>
          <a:xfrm>
            <a:off x="264032" y="771875"/>
            <a:ext cx="5152030" cy="1436753"/>
            <a:chOff x="1504597" y="2399471"/>
            <a:chExt cx="6134807" cy="3202478"/>
          </a:xfrm>
          <a:solidFill>
            <a:schemeClr val="accent1"/>
          </a:solidFill>
        </p:grpSpPr>
        <p:sp>
          <p:nvSpPr>
            <p:cNvPr id="30" name="Freeform 5962">
              <a:extLst>
                <a:ext uri="{FF2B5EF4-FFF2-40B4-BE49-F238E27FC236}">
                  <a16:creationId xmlns:a16="http://schemas.microsoft.com/office/drawing/2014/main" id="{CAE67FFA-56A8-4B66-AE84-D0B3486F0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972" y="4165973"/>
              <a:ext cx="836057" cy="1435976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151">
              <a:extLst>
                <a:ext uri="{FF2B5EF4-FFF2-40B4-BE49-F238E27FC236}">
                  <a16:creationId xmlns:a16="http://schemas.microsoft.com/office/drawing/2014/main" id="{381EDDF4-C7FF-41A4-B9F4-DE9B5B67B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6439" y="4430998"/>
              <a:ext cx="1201064" cy="968402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153">
              <a:extLst>
                <a:ext uri="{FF2B5EF4-FFF2-40B4-BE49-F238E27FC236}">
                  <a16:creationId xmlns:a16="http://schemas.microsoft.com/office/drawing/2014/main" id="{72BD7EF7-29E4-4DF5-8769-FFB255E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5668" y="3671184"/>
              <a:ext cx="1239013" cy="1462182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155">
              <a:extLst>
                <a:ext uri="{FF2B5EF4-FFF2-40B4-BE49-F238E27FC236}">
                  <a16:creationId xmlns:a16="http://schemas.microsoft.com/office/drawing/2014/main" id="{5DCC3A9C-16F0-469E-851D-49E3E81D1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675" y="2527450"/>
              <a:ext cx="1264689" cy="1655655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156">
              <a:extLst>
                <a:ext uri="{FF2B5EF4-FFF2-40B4-BE49-F238E27FC236}">
                  <a16:creationId xmlns:a16="http://schemas.microsoft.com/office/drawing/2014/main" id="{B66CE326-B6DD-404A-93C9-0DADDBACD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074" y="2480087"/>
              <a:ext cx="2615330" cy="2204852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6004">
              <a:extLst>
                <a:ext uri="{FF2B5EF4-FFF2-40B4-BE49-F238E27FC236}">
                  <a16:creationId xmlns:a16="http://schemas.microsoft.com/office/drawing/2014/main" id="{15B901FE-6347-4E9E-AFFA-42C861915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495" y="4209922"/>
              <a:ext cx="3572" cy="40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Gruppe 224">
              <a:extLst>
                <a:ext uri="{FF2B5EF4-FFF2-40B4-BE49-F238E27FC236}">
                  <a16:creationId xmlns:a16="http://schemas.microsoft.com/office/drawing/2014/main" id="{81FF3371-DB30-452F-BA80-9CC25747D3FF}"/>
                </a:ext>
              </a:extLst>
            </p:cNvPr>
            <p:cNvGrpSpPr/>
            <p:nvPr/>
          </p:nvGrpSpPr>
          <p:grpSpPr bwMode="auto">
            <a:xfrm>
              <a:off x="1504597" y="2399471"/>
              <a:ext cx="2802847" cy="1873326"/>
              <a:chOff x="93979" y="699453"/>
              <a:chExt cx="3986530" cy="2951480"/>
            </a:xfrm>
            <a:grpFill/>
          </p:grpSpPr>
          <p:sp>
            <p:nvSpPr>
              <p:cNvPr id="44" name="Freeform 6016">
                <a:extLst>
                  <a:ext uri="{FF2B5EF4-FFF2-40B4-BE49-F238E27FC236}">
                    <a16:creationId xmlns:a16="http://schemas.microsoft.com/office/drawing/2014/main" id="{E772B527-9051-4E12-B723-55AA52779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6017">
                <a:extLst>
                  <a:ext uri="{FF2B5EF4-FFF2-40B4-BE49-F238E27FC236}">
                    <a16:creationId xmlns:a16="http://schemas.microsoft.com/office/drawing/2014/main" id="{2331B535-58CB-4371-9FF8-1D2079B06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6018">
                <a:extLst>
                  <a:ext uri="{FF2B5EF4-FFF2-40B4-BE49-F238E27FC236}">
                    <a16:creationId xmlns:a16="http://schemas.microsoft.com/office/drawing/2014/main" id="{927D6FF0-0743-4A1A-B7DB-7B87C3E9B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6019">
                <a:extLst>
                  <a:ext uri="{FF2B5EF4-FFF2-40B4-BE49-F238E27FC236}">
                    <a16:creationId xmlns:a16="http://schemas.microsoft.com/office/drawing/2014/main" id="{121433AC-5C33-4F98-9C32-65970333A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6020">
                <a:extLst>
                  <a:ext uri="{FF2B5EF4-FFF2-40B4-BE49-F238E27FC236}">
                    <a16:creationId xmlns:a16="http://schemas.microsoft.com/office/drawing/2014/main" id="{B658DF8B-DDE4-4B66-960F-B7FEFC8E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6021">
                <a:extLst>
                  <a:ext uri="{FF2B5EF4-FFF2-40B4-BE49-F238E27FC236}">
                    <a16:creationId xmlns:a16="http://schemas.microsoft.com/office/drawing/2014/main" id="{5C8312D8-418E-4236-87A8-9F813F1D6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6022">
                <a:extLst>
                  <a:ext uri="{FF2B5EF4-FFF2-40B4-BE49-F238E27FC236}">
                    <a16:creationId xmlns:a16="http://schemas.microsoft.com/office/drawing/2014/main" id="{0188874E-4B04-4BE2-986B-220C901DE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6023">
                <a:extLst>
                  <a:ext uri="{FF2B5EF4-FFF2-40B4-BE49-F238E27FC236}">
                    <a16:creationId xmlns:a16="http://schemas.microsoft.com/office/drawing/2014/main" id="{0C27FB5A-4B1B-4915-955A-A44E51B31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6024">
                <a:extLst>
                  <a:ext uri="{FF2B5EF4-FFF2-40B4-BE49-F238E27FC236}">
                    <a16:creationId xmlns:a16="http://schemas.microsoft.com/office/drawing/2014/main" id="{33B42EC0-9F9C-4B2E-864F-50B8BC7E0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025">
                <a:extLst>
                  <a:ext uri="{FF2B5EF4-FFF2-40B4-BE49-F238E27FC236}">
                    <a16:creationId xmlns:a16="http://schemas.microsoft.com/office/drawing/2014/main" id="{8E90E95E-B576-4225-8B3C-4BBB349BE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6026">
                <a:extLst>
                  <a:ext uri="{FF2B5EF4-FFF2-40B4-BE49-F238E27FC236}">
                    <a16:creationId xmlns:a16="http://schemas.microsoft.com/office/drawing/2014/main" id="{0F1BA0BC-C695-4A03-B47B-197A143AF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6027">
                <a:extLst>
                  <a:ext uri="{FF2B5EF4-FFF2-40B4-BE49-F238E27FC236}">
                    <a16:creationId xmlns:a16="http://schemas.microsoft.com/office/drawing/2014/main" id="{67D6E9B1-3ACD-4252-AB59-1179B9AF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6033">
                <a:extLst>
                  <a:ext uri="{FF2B5EF4-FFF2-40B4-BE49-F238E27FC236}">
                    <a16:creationId xmlns:a16="http://schemas.microsoft.com/office/drawing/2014/main" id="{D17E79E5-B659-4C53-9AC2-16DCC31E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6037">
                <a:extLst>
                  <a:ext uri="{FF2B5EF4-FFF2-40B4-BE49-F238E27FC236}">
                    <a16:creationId xmlns:a16="http://schemas.microsoft.com/office/drawing/2014/main" id="{D4DBCB97-C4C7-48DD-ACD3-76EDE31CF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6054">
                <a:extLst>
                  <a:ext uri="{FF2B5EF4-FFF2-40B4-BE49-F238E27FC236}">
                    <a16:creationId xmlns:a16="http://schemas.microsoft.com/office/drawing/2014/main" id="{B4EE5FF2-1F63-48BF-9EA1-90D960403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6074">
                <a:extLst>
                  <a:ext uri="{FF2B5EF4-FFF2-40B4-BE49-F238E27FC236}">
                    <a16:creationId xmlns:a16="http://schemas.microsoft.com/office/drawing/2014/main" id="{CCB3CA67-B218-4EB9-8F12-5AC04ACCA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6084">
                <a:extLst>
                  <a:ext uri="{FF2B5EF4-FFF2-40B4-BE49-F238E27FC236}">
                    <a16:creationId xmlns:a16="http://schemas.microsoft.com/office/drawing/2014/main" id="{3F489A7D-FB78-4AAD-A7D5-443003708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6086">
                <a:extLst>
                  <a:ext uri="{FF2B5EF4-FFF2-40B4-BE49-F238E27FC236}">
                    <a16:creationId xmlns:a16="http://schemas.microsoft.com/office/drawing/2014/main" id="{9EF3FAAE-F909-438E-B740-6D93203EBD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087">
                <a:extLst>
                  <a:ext uri="{FF2B5EF4-FFF2-40B4-BE49-F238E27FC236}">
                    <a16:creationId xmlns:a16="http://schemas.microsoft.com/office/drawing/2014/main" id="{3DDF8171-F9A8-446A-BA26-75F45C549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6088">
                <a:extLst>
                  <a:ext uri="{FF2B5EF4-FFF2-40B4-BE49-F238E27FC236}">
                    <a16:creationId xmlns:a16="http://schemas.microsoft.com/office/drawing/2014/main" id="{B5981DB6-9ECD-477E-99B8-36C9BBA39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6089">
                <a:extLst>
                  <a:ext uri="{FF2B5EF4-FFF2-40B4-BE49-F238E27FC236}">
                    <a16:creationId xmlns:a16="http://schemas.microsoft.com/office/drawing/2014/main" id="{7BEF790C-65B8-4BDE-87E2-42BF01627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091">
                <a:extLst>
                  <a:ext uri="{FF2B5EF4-FFF2-40B4-BE49-F238E27FC236}">
                    <a16:creationId xmlns:a16="http://schemas.microsoft.com/office/drawing/2014/main" id="{4C478AE1-3BE9-41D3-87E1-16290B36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092">
                <a:extLst>
                  <a:ext uri="{FF2B5EF4-FFF2-40B4-BE49-F238E27FC236}">
                    <a16:creationId xmlns:a16="http://schemas.microsoft.com/office/drawing/2014/main" id="{336FC8B4-180A-4C51-804D-57138286E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094">
                <a:extLst>
                  <a:ext uri="{FF2B5EF4-FFF2-40B4-BE49-F238E27FC236}">
                    <a16:creationId xmlns:a16="http://schemas.microsoft.com/office/drawing/2014/main" id="{129E02CD-F46C-4295-A8B9-764C304A6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098">
                <a:extLst>
                  <a:ext uri="{FF2B5EF4-FFF2-40B4-BE49-F238E27FC236}">
                    <a16:creationId xmlns:a16="http://schemas.microsoft.com/office/drawing/2014/main" id="{3EB65C1C-F5C2-4F21-8948-43633138E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099">
                <a:extLst>
                  <a:ext uri="{FF2B5EF4-FFF2-40B4-BE49-F238E27FC236}">
                    <a16:creationId xmlns:a16="http://schemas.microsoft.com/office/drawing/2014/main" id="{C1AC7F51-2A2D-45FB-A1C3-0615B5F6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100">
                <a:extLst>
                  <a:ext uri="{FF2B5EF4-FFF2-40B4-BE49-F238E27FC236}">
                    <a16:creationId xmlns:a16="http://schemas.microsoft.com/office/drawing/2014/main" id="{4D819A71-D015-4825-B34E-DBB06217E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6101">
                <a:extLst>
                  <a:ext uri="{FF2B5EF4-FFF2-40B4-BE49-F238E27FC236}">
                    <a16:creationId xmlns:a16="http://schemas.microsoft.com/office/drawing/2014/main" id="{197CCFAB-2077-4DE0-A786-A66A8529A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6102">
                <a:extLst>
                  <a:ext uri="{FF2B5EF4-FFF2-40B4-BE49-F238E27FC236}">
                    <a16:creationId xmlns:a16="http://schemas.microsoft.com/office/drawing/2014/main" id="{9BEA097C-01F3-46F5-911A-3807DEFD6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6103">
                <a:extLst>
                  <a:ext uri="{FF2B5EF4-FFF2-40B4-BE49-F238E27FC236}">
                    <a16:creationId xmlns:a16="http://schemas.microsoft.com/office/drawing/2014/main" id="{A1890D90-5390-4545-93A3-827C7457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6104">
                <a:extLst>
                  <a:ext uri="{FF2B5EF4-FFF2-40B4-BE49-F238E27FC236}">
                    <a16:creationId xmlns:a16="http://schemas.microsoft.com/office/drawing/2014/main" id="{0C666610-3D8B-49C5-9A52-68FEA6778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6105">
                <a:extLst>
                  <a:ext uri="{FF2B5EF4-FFF2-40B4-BE49-F238E27FC236}">
                    <a16:creationId xmlns:a16="http://schemas.microsoft.com/office/drawing/2014/main" id="{08BBF72D-A3DA-4E66-8C87-52DB2E916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6106">
                <a:extLst>
                  <a:ext uri="{FF2B5EF4-FFF2-40B4-BE49-F238E27FC236}">
                    <a16:creationId xmlns:a16="http://schemas.microsoft.com/office/drawing/2014/main" id="{BFD46560-BA1E-4F04-9C4C-44744C247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6107">
                <a:extLst>
                  <a:ext uri="{FF2B5EF4-FFF2-40B4-BE49-F238E27FC236}">
                    <a16:creationId xmlns:a16="http://schemas.microsoft.com/office/drawing/2014/main" id="{8C9F764B-D13F-46E7-A93E-15AEEE66F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6108">
                <a:extLst>
                  <a:ext uri="{FF2B5EF4-FFF2-40B4-BE49-F238E27FC236}">
                    <a16:creationId xmlns:a16="http://schemas.microsoft.com/office/drawing/2014/main" id="{9A2AB3D4-34AD-4023-94F4-A827B1C8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6109">
                <a:extLst>
                  <a:ext uri="{FF2B5EF4-FFF2-40B4-BE49-F238E27FC236}">
                    <a16:creationId xmlns:a16="http://schemas.microsoft.com/office/drawing/2014/main" id="{0FB1DF29-DB12-473C-928A-81F8260C6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6110">
                <a:extLst>
                  <a:ext uri="{FF2B5EF4-FFF2-40B4-BE49-F238E27FC236}">
                    <a16:creationId xmlns:a16="http://schemas.microsoft.com/office/drawing/2014/main" id="{6C30B8F7-E6E5-445B-A129-3198ADB9D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6111">
                <a:extLst>
                  <a:ext uri="{FF2B5EF4-FFF2-40B4-BE49-F238E27FC236}">
                    <a16:creationId xmlns:a16="http://schemas.microsoft.com/office/drawing/2014/main" id="{D74CA9DB-9244-494E-ADA7-9A2CA308F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6112">
                <a:extLst>
                  <a:ext uri="{FF2B5EF4-FFF2-40B4-BE49-F238E27FC236}">
                    <a16:creationId xmlns:a16="http://schemas.microsoft.com/office/drawing/2014/main" id="{CBBA8C44-C397-483F-87D3-88E2D85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6113">
                <a:extLst>
                  <a:ext uri="{FF2B5EF4-FFF2-40B4-BE49-F238E27FC236}">
                    <a16:creationId xmlns:a16="http://schemas.microsoft.com/office/drawing/2014/main" id="{307DD4C5-0482-4C5C-B669-64F87C9F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6115">
                <a:extLst>
                  <a:ext uri="{FF2B5EF4-FFF2-40B4-BE49-F238E27FC236}">
                    <a16:creationId xmlns:a16="http://schemas.microsoft.com/office/drawing/2014/main" id="{8208B4FD-952C-4115-A2ED-345328405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6116">
                <a:extLst>
                  <a:ext uri="{FF2B5EF4-FFF2-40B4-BE49-F238E27FC236}">
                    <a16:creationId xmlns:a16="http://schemas.microsoft.com/office/drawing/2014/main" id="{7B35B91B-8550-4ECA-878B-57D7C8D69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6117">
                <a:extLst>
                  <a:ext uri="{FF2B5EF4-FFF2-40B4-BE49-F238E27FC236}">
                    <a16:creationId xmlns:a16="http://schemas.microsoft.com/office/drawing/2014/main" id="{6634932E-04AE-4EF8-B91A-1883F9AF2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6118">
                <a:extLst>
                  <a:ext uri="{FF2B5EF4-FFF2-40B4-BE49-F238E27FC236}">
                    <a16:creationId xmlns:a16="http://schemas.microsoft.com/office/drawing/2014/main" id="{139A6041-20D3-46D2-BF47-323801247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6134">
              <a:extLst>
                <a:ext uri="{FF2B5EF4-FFF2-40B4-BE49-F238E27FC236}">
                  <a16:creationId xmlns:a16="http://schemas.microsoft.com/office/drawing/2014/main" id="{B4C562D5-E6EF-48AE-8F81-B547CC6C4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532" y="4207503"/>
              <a:ext cx="2678" cy="322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6135">
              <a:extLst>
                <a:ext uri="{FF2B5EF4-FFF2-40B4-BE49-F238E27FC236}">
                  <a16:creationId xmlns:a16="http://schemas.microsoft.com/office/drawing/2014/main" id="{B61B3D10-CD21-48FC-9F00-8DD29E9EE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08" y="4202250"/>
              <a:ext cx="1116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6136">
              <a:extLst>
                <a:ext uri="{FF2B5EF4-FFF2-40B4-BE49-F238E27FC236}">
                  <a16:creationId xmlns:a16="http://schemas.microsoft.com/office/drawing/2014/main" id="{F1438CEE-5BD9-459D-A9EF-9BAFBE3F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69" y="4201861"/>
              <a:ext cx="2678" cy="32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6138">
              <a:extLst>
                <a:ext uri="{FF2B5EF4-FFF2-40B4-BE49-F238E27FC236}">
                  <a16:creationId xmlns:a16="http://schemas.microsoft.com/office/drawing/2014/main" id="{C03BDF90-B9E7-4411-B2C5-2395E1AC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65" y="4209874"/>
              <a:ext cx="1785" cy="24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6144">
              <a:extLst>
                <a:ext uri="{FF2B5EF4-FFF2-40B4-BE49-F238E27FC236}">
                  <a16:creationId xmlns:a16="http://schemas.microsoft.com/office/drawing/2014/main" id="{CB57B6DE-3FB1-48DE-BF21-0AF652DC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141" y="4196164"/>
              <a:ext cx="3572" cy="241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6149">
              <a:extLst>
                <a:ext uri="{FF2B5EF4-FFF2-40B4-BE49-F238E27FC236}">
                  <a16:creationId xmlns:a16="http://schemas.microsoft.com/office/drawing/2014/main" id="{EA7BD8C3-4F76-43D3-B721-4ED1A7A6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656" y="4202169"/>
              <a:ext cx="2232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6150">
              <a:extLst>
                <a:ext uri="{FF2B5EF4-FFF2-40B4-BE49-F238E27FC236}">
                  <a16:creationId xmlns:a16="http://schemas.microsoft.com/office/drawing/2014/main" id="{2D2F9FD6-6BEB-4EB6-B33E-141227A53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487" y="4207726"/>
              <a:ext cx="2678" cy="16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E954B635-60C4-664E-BE64-117AEA1D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25"/>
            <a:ext cx="12192000" cy="69785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</a:rPr>
              <a:t>The Global Economy</a:t>
            </a:r>
            <a:r>
              <a:rPr lang="en-GB" sz="3000" b="1" dirty="0">
                <a:solidFill>
                  <a:schemeClr val="bg1"/>
                </a:solidFill>
              </a:rPr>
              <a:t> (IMF, WEO-JUNE 2020)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BAEAF70-446A-6D41-BC88-61C7D306B6AA}"/>
              </a:ext>
            </a:extLst>
          </p:cNvPr>
          <p:cNvSpPr/>
          <p:nvPr/>
        </p:nvSpPr>
        <p:spPr>
          <a:xfrm>
            <a:off x="5697415" y="851829"/>
            <a:ext cx="6400802" cy="5909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Global growth weakened further in the first half of the due to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Disruptions in global supply chains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Falling global aggregate demand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Increasing unemployment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Rising sovereign and corporate debt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Falling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oil and commodity prices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International Monetary Fund (IMF) revised global growth projection down by 1.9% below April projections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Large contractions projected for advanced economies</a:t>
            </a:r>
          </a:p>
          <a:p>
            <a:pPr marL="742950" lvl="1" indent="-285750" algn="just" defTabSz="45720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US recorded its worst economic performance since World War 2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China – recovery from the sharp contraction in Q1 under way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SSA countries – recession in 2020 followed by slow recovery in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Nigeria – contraction in 2020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Falling oil prices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Oil production cuts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1EAB7025-2533-4B4A-A100-1FF6128D2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44781"/>
              </p:ext>
            </p:extLst>
          </p:nvPr>
        </p:nvGraphicFramePr>
        <p:xfrm>
          <a:off x="54569" y="2500408"/>
          <a:ext cx="5627080" cy="4398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328">
                  <a:extLst>
                    <a:ext uri="{9D8B030D-6E8A-4147-A177-3AD203B41FA5}">
                      <a16:colId xmlns:a16="http://schemas.microsoft.com/office/drawing/2014/main" val="1326324597"/>
                    </a:ext>
                  </a:extLst>
                </a:gridCol>
                <a:gridCol w="1003188">
                  <a:extLst>
                    <a:ext uri="{9D8B030D-6E8A-4147-A177-3AD203B41FA5}">
                      <a16:colId xmlns:a16="http://schemas.microsoft.com/office/drawing/2014/main" val="574270479"/>
                    </a:ext>
                  </a:extLst>
                </a:gridCol>
                <a:gridCol w="1003188">
                  <a:extLst>
                    <a:ext uri="{9D8B030D-6E8A-4147-A177-3AD203B41FA5}">
                      <a16:colId xmlns:a16="http://schemas.microsoft.com/office/drawing/2014/main" val="3096542348"/>
                    </a:ext>
                  </a:extLst>
                </a:gridCol>
                <a:gridCol w="1003188">
                  <a:extLst>
                    <a:ext uri="{9D8B030D-6E8A-4147-A177-3AD203B41FA5}">
                      <a16:colId xmlns:a16="http://schemas.microsoft.com/office/drawing/2014/main" val="1442352119"/>
                    </a:ext>
                  </a:extLst>
                </a:gridCol>
                <a:gridCol w="1003188">
                  <a:extLst>
                    <a:ext uri="{9D8B030D-6E8A-4147-A177-3AD203B41FA5}">
                      <a16:colId xmlns:a16="http://schemas.microsoft.com/office/drawing/2014/main" val="1611985382"/>
                    </a:ext>
                  </a:extLst>
                </a:gridCol>
              </a:tblGrid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Country/Region</a:t>
                      </a:r>
                      <a:endParaRPr lang="en-A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lang="en-A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en-A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  <a:endParaRPr lang="en-A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  <a:endParaRPr lang="en-AU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1869253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World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3.6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75340295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Advanced  Eco.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2.2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-8.0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84024012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Euro Area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1.9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3146093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EMs &amp; Developing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4.5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2376432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Sub-</a:t>
                      </a:r>
                      <a:r>
                        <a:rPr lang="en-AU" sz="14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Sah</a:t>
                      </a:r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. Africa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3.2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3.1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-3.2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3.4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2072687"/>
                  </a:ext>
                </a:extLst>
              </a:tr>
              <a:tr h="194590">
                <a:tc gridSpan="5">
                  <a:txBody>
                    <a:bodyPr/>
                    <a:lstStyle/>
                    <a:p>
                      <a:pPr algn="l" fontAlgn="t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64932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United States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2.9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-8.0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0445209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United Kingdom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1.4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4570273"/>
                  </a:ext>
                </a:extLst>
              </a:tr>
              <a:tr h="19459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 ..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50951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China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6.7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6.1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0145549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India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24202013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Brazil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>
                          <a:effectLst/>
                          <a:latin typeface="Century Gothic" panose="020B0502020202020204" pitchFamily="34" charset="0"/>
                        </a:rPr>
                        <a:t>1.1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-9.1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0915902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 South Africa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u="none" strike="noStrike" dirty="0">
                          <a:effectLst/>
                          <a:latin typeface="Century Gothic" panose="020B0502020202020204" pitchFamily="34" charset="0"/>
                        </a:rPr>
                        <a:t>0.2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-8.0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982126"/>
                  </a:ext>
                </a:extLst>
              </a:tr>
              <a:tr h="194590">
                <a:tc gridSpan="5">
                  <a:txBody>
                    <a:bodyPr/>
                    <a:lstStyle/>
                    <a:p>
                      <a:pPr algn="l" fontAlgn="t"/>
                      <a:endParaRPr lang="en-AU" sz="1400" b="0" i="0" u="none" strike="noStrike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22454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 Nigeria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-5.4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2.6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7666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573D5B-AF09-AD48-A8ED-C303FE6A5039}"/>
              </a:ext>
            </a:extLst>
          </p:cNvPr>
          <p:cNvSpPr txBox="1"/>
          <p:nvPr/>
        </p:nvSpPr>
        <p:spPr>
          <a:xfrm>
            <a:off x="7695028" y="14349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73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AADD15-EF19-4140-88C7-FA18D3670B4A}"/>
              </a:ext>
            </a:extLst>
          </p:cNvPr>
          <p:cNvSpPr txBox="1"/>
          <p:nvPr/>
        </p:nvSpPr>
        <p:spPr>
          <a:xfrm>
            <a:off x="445868" y="191214"/>
            <a:ext cx="1132840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27EDD55-11E4-4AC6-ADAB-3087A724F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45198"/>
              </p:ext>
            </p:extLst>
          </p:nvPr>
        </p:nvGraphicFramePr>
        <p:xfrm>
          <a:off x="5064367" y="831211"/>
          <a:ext cx="7155769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57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859110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818838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818838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889311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  <a:gridCol w="890897">
                  <a:extLst>
                    <a:ext uri="{9D8B030D-6E8A-4147-A177-3AD203B41FA5}">
                      <a16:colId xmlns:a16="http://schemas.microsoft.com/office/drawing/2014/main" val="1204493047"/>
                    </a:ext>
                  </a:extLst>
                </a:gridCol>
                <a:gridCol w="797118">
                  <a:extLst>
                    <a:ext uri="{9D8B030D-6E8A-4147-A177-3AD203B41FA5}">
                      <a16:colId xmlns:a16="http://schemas.microsoft.com/office/drawing/2014/main" val="4047152836"/>
                    </a:ext>
                  </a:extLst>
                </a:gridCol>
              </a:tblGrid>
              <a:tr h="3525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Sector Growth rate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Q1-19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Q2-19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Q3-19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Q4-19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Q1-20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282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Agriculture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3.17</a:t>
                      </a:r>
                      <a:r>
                        <a:rPr lang="en-A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U" sz="1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1.79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2.28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2.31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2.36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2.20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282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Industries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0.42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2.84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3.21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2.75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2.31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2.26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282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2.41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1.94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1.87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2.60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2.22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1.57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282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Real Growth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2.10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2.12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2.28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2.55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2.27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1.87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282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Non-oil Growth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2.47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1.64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1.85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2.26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2.06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1.55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</a:tbl>
          </a:graphicData>
        </a:graphic>
      </p:graphicFrame>
      <p:sp>
        <p:nvSpPr>
          <p:cNvPr id="34" name="Title 1">
            <a:extLst>
              <a:ext uri="{FF2B5EF4-FFF2-40B4-BE49-F238E27FC236}">
                <a16:creationId xmlns:a16="http://schemas.microsoft.com/office/drawing/2014/main" id="{F11CEA03-E009-0841-9D7E-F4859049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33"/>
            <a:ext cx="12192000" cy="707044"/>
          </a:xfrm>
          <a:solidFill>
            <a:srgbClr val="002060"/>
          </a:solidFill>
        </p:spPr>
        <p:txBody>
          <a:bodyPr>
            <a:no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</a:rPr>
              <a:t>Output and Prices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A4B6F4-D203-4B4D-A057-98D9A022B54C}"/>
              </a:ext>
            </a:extLst>
          </p:cNvPr>
          <p:cNvSpPr/>
          <p:nvPr/>
        </p:nvSpPr>
        <p:spPr>
          <a:xfrm>
            <a:off x="31532" y="689317"/>
            <a:ext cx="503283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-17303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Nigerian economy expanded by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1.87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in Q1’20.</a:t>
            </a:r>
          </a:p>
          <a:p>
            <a:pPr marL="441325" marR="0" lvl="1" indent="-17303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0.23% lower than Q1’19 growth.</a:t>
            </a:r>
          </a:p>
          <a:p>
            <a:pPr marL="441325" marR="0" lvl="1" indent="-17303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Effect of COVID-19 restrictions.</a:t>
            </a:r>
          </a:p>
          <a:p>
            <a:pPr marL="441325" marR="0" lvl="1" indent="-17303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Contraction expected in Q2’20.</a:t>
            </a:r>
          </a:p>
          <a:p>
            <a:pPr marL="441325" marR="0" lvl="1" indent="-17303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Main drivers of growth: Agriculture and Industry sectors.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98525" lvl="2" indent="-173038" algn="just" defTabSz="457200">
              <a:buFont typeface="Arial" panose="020B0604020202020204" pitchFamily="34" charset="0"/>
              <a:buChar char="•"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Headline inflation rose to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12.82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in Jul’20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, driven by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42950" marR="0" lvl="1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Lockdown of the economy</a:t>
            </a:r>
          </a:p>
          <a:p>
            <a:pPr marL="742950" marR="0" lvl="1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Planting season effects</a:t>
            </a:r>
          </a:p>
          <a:p>
            <a:pPr marL="742950" marR="0" lvl="1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Exchange rate adjustments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Inflationary pressure expected to persist from:</a:t>
            </a:r>
          </a:p>
          <a:p>
            <a:pPr marL="742950" marR="0" lvl="1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Supply chain disruptions</a:t>
            </a:r>
          </a:p>
          <a:p>
            <a:pPr marL="742950" marR="0" lvl="1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Demand pressures from easing of lockdown</a:t>
            </a:r>
          </a:p>
          <a:p>
            <a:pPr marL="742950" marR="0" lvl="1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High energy costs 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Unemployment rate now at 27.1% in Q2’20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Unemployment + underemployment is 55.7%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42950" lvl="1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From 23.94% and 46.74% in Q3’18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699A3D-4201-B849-AF1A-53B0289E9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398016"/>
              </p:ext>
            </p:extLst>
          </p:nvPr>
        </p:nvGraphicFramePr>
        <p:xfrm>
          <a:off x="5064366" y="2994405"/>
          <a:ext cx="7127633" cy="32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03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AADD15-EF19-4140-88C7-FA18D3670B4A}"/>
              </a:ext>
            </a:extLst>
          </p:cNvPr>
          <p:cNvSpPr txBox="1"/>
          <p:nvPr/>
        </p:nvSpPr>
        <p:spPr>
          <a:xfrm>
            <a:off x="445868" y="191214"/>
            <a:ext cx="11328400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11CEA03-E009-0841-9D7E-F4859049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33"/>
            <a:ext cx="12192000" cy="707044"/>
          </a:xfrm>
          <a:solidFill>
            <a:srgbClr val="002060"/>
          </a:solidFill>
        </p:spPr>
        <p:txBody>
          <a:bodyPr>
            <a:no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</a:rPr>
              <a:t>Unemployment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A4B6F4-D203-4B4D-A057-98D9A022B54C}"/>
              </a:ext>
            </a:extLst>
          </p:cNvPr>
          <p:cNvSpPr/>
          <p:nvPr/>
        </p:nvSpPr>
        <p:spPr>
          <a:xfrm>
            <a:off x="31532" y="689317"/>
            <a:ext cx="4966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Unemployment rate now at 27.1% in Q2’20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Unemployment + underemployment is 55.7%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742950" lvl="1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From 23.94% and 46.74% in Q3’18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80785"/>
              </p:ext>
            </p:extLst>
          </p:nvPr>
        </p:nvGraphicFramePr>
        <p:xfrm>
          <a:off x="238700" y="1851390"/>
          <a:ext cx="11742736" cy="453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EA4B6F4-D203-4B4D-A057-98D9A022B54C}"/>
              </a:ext>
            </a:extLst>
          </p:cNvPr>
          <p:cNvSpPr/>
          <p:nvPr/>
        </p:nvSpPr>
        <p:spPr>
          <a:xfrm>
            <a:off x="6290442" y="748532"/>
            <a:ext cx="4966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The performance of individual states give some insights.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0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47B790-DC77-4387-9CE6-EC43ED3763CF}"/>
              </a:ext>
            </a:extLst>
          </p:cNvPr>
          <p:cNvSpPr/>
          <p:nvPr/>
        </p:nvSpPr>
        <p:spPr>
          <a:xfrm>
            <a:off x="151152" y="3523747"/>
            <a:ext cx="5992840" cy="2764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naira has depreciated across the various segments of the market.</a:t>
            </a: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Rate at the I&amp;EFX window depreciated to N389.25/$ at the end of July from N364.79/$ at the beginning of the year.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Parallel rates for the same period were N475/$ and N362/$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CBN adjusted official rate from N361/$ to N380/$ in August</a:t>
            </a:r>
          </a:p>
          <a:p>
            <a:pPr marL="742950" lvl="1" indent="-285750" algn="just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US" sz="16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time in the last six months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Foreign exchange intervention in the future may be limited by the steady depletion of reserve.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C03CB11-618D-41EC-85DE-82837A37CF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702612"/>
              </p:ext>
            </p:extLst>
          </p:nvPr>
        </p:nvGraphicFramePr>
        <p:xfrm>
          <a:off x="6143992" y="4086458"/>
          <a:ext cx="5996429" cy="225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CC401BF-2177-4CB3-8A8D-2C0C69316D78}"/>
              </a:ext>
            </a:extLst>
          </p:cNvPr>
          <p:cNvSpPr/>
          <p:nvPr/>
        </p:nvSpPr>
        <p:spPr>
          <a:xfrm>
            <a:off x="138260" y="791307"/>
            <a:ext cx="6005732" cy="2542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Gross external reserves has been falling steadily for several months</a:t>
            </a:r>
          </a:p>
          <a:p>
            <a:pPr marL="742950" lvl="1" indent="-285750" algn="just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Fell to </a:t>
            </a:r>
            <a:r>
              <a:rPr kumimoji="0" lang="en-US" sz="1600" b="0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$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35.88</a:t>
            </a:r>
            <a:r>
              <a:rPr kumimoji="0" lang="en-US" sz="1600" b="0" i="0" u="none" strike="noStrike" kern="1200" cap="none" spc="0" normalizeH="0" baseline="0" noProof="0" dirty="0" err="1"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bn</a:t>
            </a:r>
            <a:r>
              <a:rPr kumimoji="0" lang="en-US" sz="1600" b="0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Jul’20 from $44.90bn in Jul’19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Further reserve depletion expected</a:t>
            </a:r>
          </a:p>
          <a:p>
            <a:pPr marL="742950" lvl="1" indent="-285750" algn="just" defTabSz="45720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CBN’s foreign exchange intervention</a:t>
            </a:r>
          </a:p>
          <a:p>
            <a:pPr marL="742950" lvl="1" indent="-285750" algn="just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Fall in global oil price</a:t>
            </a:r>
            <a:r>
              <a:rPr kumimoji="0" lang="en-US" sz="1600" b="0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Can still cover about nine months’ imports.</a:t>
            </a:r>
            <a:endParaRPr kumimoji="0" lang="en-US" sz="16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6E5CB5E-9C7E-454E-80FC-2A3EFC04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2" y="-42204"/>
            <a:ext cx="12192000" cy="682487"/>
          </a:xfrm>
          <a:solidFill>
            <a:srgbClr val="002060"/>
          </a:solidFill>
        </p:spPr>
        <p:txBody>
          <a:bodyPr>
            <a:noAutofit/>
          </a:bodyPr>
          <a:lstStyle/>
          <a:p>
            <a:pPr lvl="0"/>
            <a:r>
              <a:rPr lang="en-GB" sz="3600" b="1" dirty="0">
                <a:solidFill>
                  <a:schemeClr val="bg1"/>
                </a:solidFill>
              </a:rPr>
              <a:t>External Sector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0A16A56-C04E-2B42-A4B9-892396207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614121"/>
              </p:ext>
            </p:extLst>
          </p:nvPr>
        </p:nvGraphicFramePr>
        <p:xfrm>
          <a:off x="6243638" y="791308"/>
          <a:ext cx="5826442" cy="311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858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E222491-AB92-4AD9-AC2F-1AE12F2F38A7}"/>
              </a:ext>
            </a:extLst>
          </p:cNvPr>
          <p:cNvSpPr/>
          <p:nvPr/>
        </p:nvSpPr>
        <p:spPr>
          <a:xfrm>
            <a:off x="4927600" y="3808860"/>
            <a:ext cx="7035800" cy="2096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AFAF18-EEDD-4AAB-AA5D-9693F40A4B29}"/>
              </a:ext>
            </a:extLst>
          </p:cNvPr>
          <p:cNvSpPr/>
          <p:nvPr/>
        </p:nvSpPr>
        <p:spPr>
          <a:xfrm>
            <a:off x="4927600" y="1066622"/>
            <a:ext cx="7035800" cy="2612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8229CC1-8CC1-4478-8FBD-97BA29380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587687"/>
              </p:ext>
            </p:extLst>
          </p:nvPr>
        </p:nvGraphicFramePr>
        <p:xfrm>
          <a:off x="5363063" y="1122470"/>
          <a:ext cx="6600337" cy="245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10B4A87-6BBE-4D77-A1BF-CA67E81D7D81}"/>
              </a:ext>
            </a:extLst>
          </p:cNvPr>
          <p:cNvSpPr/>
          <p:nvPr/>
        </p:nvSpPr>
        <p:spPr>
          <a:xfrm>
            <a:off x="4658039" y="1240108"/>
            <a:ext cx="523875" cy="2265092"/>
          </a:xfrm>
          <a:prstGeom prst="roundRect">
            <a:avLst>
              <a:gd name="adj" fmla="val 50000"/>
            </a:avLst>
          </a:prstGeom>
          <a:ln w="254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mbp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9D24457-F66D-4D04-A50A-94EE7EEF3300}"/>
              </a:ext>
            </a:extLst>
          </p:cNvPr>
          <p:cNvSpPr/>
          <p:nvPr/>
        </p:nvSpPr>
        <p:spPr>
          <a:xfrm>
            <a:off x="4658039" y="3936985"/>
            <a:ext cx="523875" cy="185439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 (US$/b)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5E7E779-B4EC-224B-8DEF-1C65855F72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637"/>
            <a:ext cx="12192000" cy="63547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</a:rPr>
              <a:t>Oil Price and Production (OPEC)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5C513-9C88-AE48-AA7B-E149EF2F42C0}"/>
              </a:ext>
            </a:extLst>
          </p:cNvPr>
          <p:cNvSpPr/>
          <p:nvPr/>
        </p:nvSpPr>
        <p:spPr>
          <a:xfrm>
            <a:off x="107915" y="4226505"/>
            <a:ext cx="44176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Crude oil price (Bonny Light) averaged US$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43.46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/b in July 2020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Brent Crude price was $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43.30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/b during the same period</a:t>
            </a:r>
          </a:p>
          <a:p>
            <a:pPr marL="800100" lvl="1" indent="-342900" algn="just" defTabSz="4572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Slight recovery in global demand and output cuts raised prices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Ease in OPEC output cut will likely impact prices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29D9230-AEA8-D048-9319-2A6991D86F8A}"/>
              </a:ext>
            </a:extLst>
          </p:cNvPr>
          <p:cNvSpPr txBox="1">
            <a:spLocks/>
          </p:cNvSpPr>
          <p:nvPr/>
        </p:nvSpPr>
        <p:spPr>
          <a:xfrm>
            <a:off x="107915" y="757843"/>
            <a:ext cx="4368975" cy="31556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Crude oil production in July 2020 declined to 1.37mbpd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Oil output expected to </a:t>
            </a:r>
            <a:r>
              <a:rPr lang="en-US" sz="1800" dirty="0">
                <a:solidFill>
                  <a:prstClr val="black"/>
                </a:solidFill>
              </a:rPr>
              <a:t>increase with the relaxation of OPEC supply cuts</a:t>
            </a:r>
          </a:p>
          <a:p>
            <a:pPr lvl="1" indent="-342900" algn="just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But not likely for defaulters like the Nigeria</a:t>
            </a:r>
          </a:p>
          <a:p>
            <a:pPr algn="just"/>
            <a:r>
              <a:rPr lang="en-US" sz="1800" dirty="0">
                <a:solidFill>
                  <a:prstClr val="black"/>
                </a:solidFill>
              </a:rPr>
              <a:t>The Nigerian economy is more sensitive to oil production than prices.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Production cuts will impact oil revenues</a:t>
            </a:r>
          </a:p>
          <a:p>
            <a:pPr algn="just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281BDAD-4AFD-2149-B759-E5F2D8D60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38864"/>
              </p:ext>
            </p:extLst>
          </p:nvPr>
        </p:nvGraphicFramePr>
        <p:xfrm>
          <a:off x="5515464" y="3913522"/>
          <a:ext cx="6315466" cy="181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136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22AA-A470-FA4B-92B9-6285B275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Capital Market Activities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4DB10F-0614-844E-B681-2B09755D2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2" y="857241"/>
            <a:ext cx="5765800" cy="5183194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</a:pPr>
            <a:r>
              <a:rPr lang="en-US" sz="2200" dirty="0">
                <a:latin typeface="Century Gothic" panose="020B0502020202020204" pitchFamily="34" charset="0"/>
              </a:rPr>
              <a:t>FGN bonds dominate the primary market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</a:rPr>
              <a:t>FGN issued N1.49 trillion worth of bonds from Jan-Jul 2020.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latin typeface="Century Gothic" panose="020B0502020202020204" pitchFamily="34" charset="0"/>
              </a:rPr>
              <a:t>Equities issued during the same period amounted to N36.35 billion.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</a:rPr>
              <a:t>Mostly right issues and private placements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latin typeface="Century Gothic" panose="020B0502020202020204" pitchFamily="34" charset="0"/>
              </a:rPr>
              <a:t>In the corporate bond segment bonds worth N526.2 billion were issued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</a:rPr>
              <a:t>Higher  than the N168.72 recorded in 2019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</a:rPr>
              <a:t>Capital market more </a:t>
            </a:r>
            <a:r>
              <a:rPr lang="en-US" sz="1900" dirty="0" err="1">
                <a:latin typeface="Century Gothic" panose="020B0502020202020204" pitchFamily="34" charset="0"/>
              </a:rPr>
              <a:t>patronised</a:t>
            </a:r>
            <a:endParaRPr lang="en-US" sz="1900" dirty="0">
              <a:latin typeface="Century Gothic" panose="020B0502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dirty="0">
                <a:latin typeface="Century Gothic" panose="020B0502020202020204" pitchFamily="34" charset="0"/>
              </a:rPr>
              <a:t>Two Subnational bonds were issued 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" panose="020B0502020202020204" pitchFamily="34" charset="0"/>
              </a:rPr>
              <a:t>Valued at N150 billion</a:t>
            </a:r>
            <a:endParaRPr lang="en-US" sz="1800" dirty="0">
              <a:latin typeface="Century Gothic" panose="020B0502020202020204" pitchFamily="34" charset="0"/>
            </a:endParaRPr>
          </a:p>
          <a:p>
            <a:endParaRPr lang="en-US" sz="18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829DA19-DC3E-3046-BEC1-5A48FF55E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457629"/>
              </p:ext>
            </p:extLst>
          </p:nvPr>
        </p:nvGraphicFramePr>
        <p:xfrm>
          <a:off x="6022976" y="1414462"/>
          <a:ext cx="6049963" cy="385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134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FCB868-6729-1342-A0E4-C8184E20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57"/>
            <a:ext cx="12192000" cy="681966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Secondary Market - NSE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CA4230-D1EE-804C-9230-1E0168F6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4" y="928682"/>
            <a:ext cx="4657564" cy="5057781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Market performance has been fluctuating during the year.</a:t>
            </a:r>
          </a:p>
          <a:p>
            <a:pPr algn="just"/>
            <a:r>
              <a:rPr lang="en-US" sz="1800" dirty="0"/>
              <a:t>The NSE ASI finished the month of July at 24,693.73 points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Lost 8.0% year-to-date</a:t>
            </a:r>
          </a:p>
          <a:p>
            <a:pPr algn="just"/>
            <a:r>
              <a:rPr lang="en-US" sz="1800" dirty="0"/>
              <a:t>Market </a:t>
            </a:r>
            <a:r>
              <a:rPr lang="en-US" sz="1800" dirty="0" err="1"/>
              <a:t>capitalisation</a:t>
            </a:r>
            <a:r>
              <a:rPr lang="en-US" sz="1800" dirty="0"/>
              <a:t> was N12.88 trillion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Lost 0.67% year-to-date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/>
              <a:t>Market drivers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Weak corporate results/earnings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Unstable macroeconomic environments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/>
              <a:t>Rising inflation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/>
              <a:t>ASI 25,136.49, Market capitalization N13.11 trillion (18/8/20)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/>
              <a:t>Year-to-date growth – ASI -6.35%, market capitalization 1.19%</a:t>
            </a:r>
          </a:p>
          <a:p>
            <a:pPr algn="just"/>
            <a:endParaRPr lang="en-US" sz="28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BA5C86F-EDE0-0942-9583-6C40DD8D2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537040"/>
              </p:ext>
            </p:extLst>
          </p:nvPr>
        </p:nvGraphicFramePr>
        <p:xfrm>
          <a:off x="4997670" y="1228725"/>
          <a:ext cx="7075268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D5EB8C6-56CB-6E4E-AE7F-E07B9936A1A1}"/>
              </a:ext>
            </a:extLst>
          </p:cNvPr>
          <p:cNvSpPr txBox="1"/>
          <p:nvPr/>
        </p:nvSpPr>
        <p:spPr>
          <a:xfrm>
            <a:off x="8172450" y="5915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89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9A56DF2-8B12-C342-8853-CA2E5A91692A}" vid="{742DCD3D-5777-6541-8288-0BE13CBB81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9A56DF2-8B12-C342-8853-CA2E5A91692A}" vid="{742DCD3D-5777-6541-8288-0BE13CBB81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10830</TotalTime>
  <Words>1144</Words>
  <Application>Microsoft Office PowerPoint</Application>
  <PresentationFormat>Widescreen</PresentationFormat>
  <Paragraphs>255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1_Office Theme</vt:lpstr>
      <vt:lpstr>Office Theme</vt:lpstr>
      <vt:lpstr>OVERVIEW OF THE NIGERIAN ECONOMY AND THE CAPITAL MARKET</vt:lpstr>
      <vt:lpstr>Table of Contents</vt:lpstr>
      <vt:lpstr>The Global Economy (IMF, WEO-JUNE 2020)</vt:lpstr>
      <vt:lpstr>Output and Prices</vt:lpstr>
      <vt:lpstr>Unemployment </vt:lpstr>
      <vt:lpstr>External Sector</vt:lpstr>
      <vt:lpstr>Oil Price and Production (OPEC)</vt:lpstr>
      <vt:lpstr>Primary Capital Market Activities</vt:lpstr>
      <vt:lpstr>Secondary Market - NSE</vt:lpstr>
      <vt:lpstr>Secondary Market - FMDQ</vt:lpstr>
      <vt:lpstr>Secondary Market – NASD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NIGERIAN ECONOMY AND THE CAPITAL MARKET</dc:title>
  <dc:creator>hauwa danmadami</dc:creator>
  <cp:lastModifiedBy>Sade Floral</cp:lastModifiedBy>
  <cp:revision>58</cp:revision>
  <dcterms:created xsi:type="dcterms:W3CDTF">2020-08-12T09:06:50Z</dcterms:created>
  <dcterms:modified xsi:type="dcterms:W3CDTF">2020-08-24T13:46:25Z</dcterms:modified>
</cp:coreProperties>
</file>