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98" autoAdjust="0"/>
  </p:normalViewPr>
  <p:slideViewPr>
    <p:cSldViewPr snapToGrid="0" snapToObjects="1">
      <p:cViewPr varScale="1">
        <p:scale>
          <a:sx n="73" d="100"/>
          <a:sy n="73" d="100"/>
        </p:scale>
        <p:origin x="1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9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8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5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8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6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1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9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FFE9B834-338E-8540-B8AF-0EF387E84815}" type="datetimeFigureOut">
              <a:rPr lang="en-US" smtClean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6B36B416-6026-264C-935D-12F1EDEC3F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061" y="672353"/>
            <a:ext cx="9057939" cy="1519045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Arial Black" panose="020B0A04020102020204" pitchFamily="34" charset="0"/>
              </a:rPr>
              <a:t>2020 CAPITAL </a:t>
            </a:r>
            <a:r>
              <a:rPr lang="en-US" sz="4000" dirty="0">
                <a:latin typeface="Arial Black" panose="020B0A04020102020204" pitchFamily="34" charset="0"/>
              </a:rPr>
              <a:t>MARKET COMMITTEE </a:t>
            </a:r>
            <a:r>
              <a:rPr lang="en-US" sz="4000" dirty="0" smtClean="0">
                <a:latin typeface="Arial Black" panose="020B0A04020102020204" pitchFamily="34" charset="0"/>
              </a:rPr>
              <a:t>(WEBINAR) MEETING</a:t>
            </a:r>
            <a:r>
              <a:rPr lang="en-US" dirty="0" smtClean="0">
                <a:latin typeface="Arial Black" panose="020B0A04020102020204" pitchFamily="34" charset="0"/>
              </a:rPr>
              <a:t/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sz="1800" dirty="0" smtClean="0">
                <a:latin typeface="Arial Black" panose="020B0A04020102020204" pitchFamily="34" charset="0"/>
              </a:rPr>
              <a:t>Thursday, 20</a:t>
            </a:r>
            <a:r>
              <a:rPr lang="en-US" sz="1800" baseline="30000" dirty="0" smtClean="0">
                <a:latin typeface="Arial Black" panose="020B0A04020102020204" pitchFamily="34" charset="0"/>
              </a:rPr>
              <a:t>th</a:t>
            </a:r>
            <a:r>
              <a:rPr lang="en-US" sz="1800" dirty="0" smtClean="0">
                <a:latin typeface="Arial Black" panose="020B0A04020102020204" pitchFamily="34" charset="0"/>
              </a:rPr>
              <a:t> August, 2020</a:t>
            </a:r>
            <a:endParaRPr lang="en-US" sz="1800" dirty="0">
              <a:cs typeface="Century Gothic"/>
            </a:endParaRPr>
          </a:p>
        </p:txBody>
      </p:sp>
      <p:pic>
        <p:nvPicPr>
          <p:cNvPr id="4" name="Picture 3" descr="SecLogoHiDefCrestAlone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75" y="2355970"/>
            <a:ext cx="3079219" cy="226754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98490" y="4881093"/>
            <a:ext cx="7659710" cy="1397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Gothic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latin typeface="Algerian" panose="04020705040A02060702" pitchFamily="82" charset="0"/>
              </a:rPr>
              <a:t>PRESENTATION BY e-dividend committee</a:t>
            </a:r>
            <a:endParaRPr lang="en-US" sz="2800" dirty="0">
              <a:latin typeface="Algerian" panose="04020705040A02060702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48141" y="569099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7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3770"/>
            <a:ext cx="8229600" cy="633867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MAJOR PROGRESS SINCE THE LAST CMC MEETING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As at March 2020, </a:t>
            </a:r>
            <a:r>
              <a:rPr lang="en-GB" sz="2400" dirty="0" smtClean="0"/>
              <a:t>about 1,368,650 </a:t>
            </a:r>
            <a:r>
              <a:rPr lang="en-GB" sz="2400" dirty="0"/>
              <a:t>accounts have been mandated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The breakdown of mandated accounts is shown below:</a:t>
            </a:r>
          </a:p>
          <a:p>
            <a:endParaRPr lang="en-GB" sz="2400" dirty="0" smtClean="0"/>
          </a:p>
          <a:p>
            <a:endParaRPr lang="en-GB" dirty="0"/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554" y="3030583"/>
            <a:ext cx="5120640" cy="333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355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7646"/>
            <a:ext cx="8229600" cy="659992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entury Gothic" panose="020B0502020202020204" pitchFamily="34" charset="0"/>
              </a:rPr>
              <a:t>STEPS TAKEN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GB" sz="2900" dirty="0" smtClean="0"/>
              <a:t>The Committee met on Tuesday, 10</a:t>
            </a:r>
            <a:r>
              <a:rPr lang="en-GB" sz="2900" baseline="30000" dirty="0" smtClean="0"/>
              <a:t>th</a:t>
            </a:r>
            <a:r>
              <a:rPr lang="en-GB" sz="2900" dirty="0" smtClean="0"/>
              <a:t> March, 2020 and considered the e-dividend enrolment statistics as presented by NIBSS.</a:t>
            </a:r>
          </a:p>
          <a:p>
            <a:pPr lvl="0" algn="just"/>
            <a:r>
              <a:rPr lang="en-US" sz="2900" dirty="0" smtClean="0"/>
              <a:t>Members expressed </a:t>
            </a:r>
            <a:r>
              <a:rPr lang="en-US" sz="2900" dirty="0"/>
              <a:t>concern </a:t>
            </a:r>
            <a:r>
              <a:rPr lang="en-US" sz="2900" dirty="0" smtClean="0"/>
              <a:t>for </a:t>
            </a:r>
            <a:r>
              <a:rPr lang="en-US" sz="2900" dirty="0"/>
              <a:t>the declining trend in the mandated accounts across the years. For instance, the figures kept declining from 625,287 in 2017 to 462,139 in 2018 and, 192,135 in 2019</a:t>
            </a:r>
            <a:r>
              <a:rPr lang="en-US" sz="2900" dirty="0" smtClean="0"/>
              <a:t>.</a:t>
            </a:r>
          </a:p>
          <a:p>
            <a:pPr lvl="0" algn="just"/>
            <a:r>
              <a:rPr lang="en-US" sz="2900" dirty="0" smtClean="0"/>
              <a:t>The Committee also deliberated on the following key issues:</a:t>
            </a:r>
          </a:p>
          <a:p>
            <a:pPr lvl="1" latinLnBrk="1"/>
            <a:r>
              <a:rPr lang="en-US" sz="2500" dirty="0" smtClean="0"/>
              <a:t>The need </a:t>
            </a:r>
            <a:r>
              <a:rPr lang="en-US" sz="2500" dirty="0"/>
              <a:t>to identify verifiable means of measuring the </a:t>
            </a:r>
            <a:r>
              <a:rPr lang="en-US" sz="2500" dirty="0" smtClean="0"/>
              <a:t>progress </a:t>
            </a:r>
            <a:r>
              <a:rPr lang="en-US" sz="2500" dirty="0"/>
              <a:t>achieved by </a:t>
            </a:r>
            <a:r>
              <a:rPr lang="en-US" sz="2500" dirty="0" err="1"/>
              <a:t>eDMMS</a:t>
            </a:r>
            <a:r>
              <a:rPr lang="en-US" sz="2500" dirty="0"/>
              <a:t> with regards to unclaimed dividends; </a:t>
            </a:r>
            <a:endParaRPr lang="en-GB" sz="2500" dirty="0"/>
          </a:p>
          <a:p>
            <a:pPr lvl="1" latinLnBrk="1"/>
            <a:r>
              <a:rPr lang="en-US" sz="2500" dirty="0"/>
              <a:t>The need for Age Analysis of the unclaimed dividends; </a:t>
            </a:r>
            <a:endParaRPr lang="en-GB" sz="2500" dirty="0"/>
          </a:p>
          <a:p>
            <a:pPr lvl="1" latinLnBrk="1"/>
            <a:r>
              <a:rPr lang="en-US" sz="2500" dirty="0"/>
              <a:t>The need for </a:t>
            </a:r>
            <a:r>
              <a:rPr lang="en-US" sz="2500" dirty="0" smtClean="0"/>
              <a:t>continuous </a:t>
            </a:r>
            <a:r>
              <a:rPr lang="en-US" sz="2500" dirty="0"/>
              <a:t>enlightenment </a:t>
            </a:r>
            <a:r>
              <a:rPr lang="en-US" sz="2500" dirty="0" smtClean="0"/>
              <a:t>campaigns </a:t>
            </a:r>
            <a:r>
              <a:rPr lang="en-US" sz="2500" dirty="0"/>
              <a:t>due to the increasing numbers of unclaimed dividends. </a:t>
            </a:r>
            <a:endParaRPr lang="en-GB" sz="2500" dirty="0"/>
          </a:p>
          <a:p>
            <a:pPr marL="0" lvl="0" indent="0" algn="just">
              <a:buNone/>
            </a:pPr>
            <a:endParaRPr lang="en-GB" sz="2200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553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8456"/>
            <a:ext cx="8229600" cy="699181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entury Gothic" panose="020B0502020202020204" pitchFamily="34" charset="0"/>
              </a:rPr>
              <a:t>STEPS </a:t>
            </a:r>
            <a:r>
              <a:rPr lang="en-US" sz="2400" b="1" dirty="0" smtClean="0">
                <a:latin typeface="Century Gothic" panose="020B0502020202020204" pitchFamily="34" charset="0"/>
              </a:rPr>
              <a:t>TAKEN Cont’d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 latinLnBrk="1">
              <a:buNone/>
            </a:pPr>
            <a:endParaRPr lang="en-GB" sz="1600" dirty="0"/>
          </a:p>
          <a:p>
            <a:pPr lvl="1" algn="just"/>
            <a:r>
              <a:rPr lang="en-US" sz="2200" dirty="0"/>
              <a:t>M</a:t>
            </a:r>
            <a:r>
              <a:rPr lang="en-US" sz="2200" dirty="0" smtClean="0"/>
              <a:t>any </a:t>
            </a:r>
            <a:r>
              <a:rPr lang="en-US" sz="2200" dirty="0"/>
              <a:t>banks were yet to migrate to the EDMMS automated debit system for the e-Dividend Mandate Management process</a:t>
            </a:r>
            <a:r>
              <a:rPr lang="en-US" sz="2200" dirty="0" smtClean="0"/>
              <a:t>.</a:t>
            </a:r>
          </a:p>
          <a:p>
            <a:pPr lvl="1" algn="just"/>
            <a:r>
              <a:rPr lang="en-US" sz="2200" dirty="0"/>
              <a:t>The need for cooperation between CSCS and NIBSS on information validation.</a:t>
            </a:r>
          </a:p>
          <a:p>
            <a:pPr lvl="1" algn="just"/>
            <a:endParaRPr lang="en-GB" sz="2200" dirty="0"/>
          </a:p>
          <a:p>
            <a:pPr lvl="1" algn="just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11172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4582"/>
            <a:ext cx="8229600" cy="673055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RESOLUTIONS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latinLnBrk="1">
              <a:buNone/>
            </a:pPr>
            <a:r>
              <a:rPr lang="en-US" dirty="0" smtClean="0"/>
              <a:t>The </a:t>
            </a:r>
            <a:r>
              <a:rPr lang="en-US" dirty="0"/>
              <a:t>committee </a:t>
            </a:r>
            <a:r>
              <a:rPr lang="en-US" dirty="0" smtClean="0"/>
              <a:t>resolved as follows: </a:t>
            </a:r>
          </a:p>
          <a:p>
            <a:pPr marL="0" indent="0" latinLnBrk="1">
              <a:buNone/>
            </a:pPr>
            <a:endParaRPr lang="en-GB" dirty="0"/>
          </a:p>
          <a:p>
            <a:pPr lvl="0" latinLnBrk="1"/>
            <a:r>
              <a:rPr lang="en-US" dirty="0"/>
              <a:t>That no new subscriptions should be allowed in the secondary market without full investor information;</a:t>
            </a:r>
            <a:endParaRPr lang="en-GB" dirty="0"/>
          </a:p>
          <a:p>
            <a:pPr lvl="0" latinLnBrk="1"/>
            <a:r>
              <a:rPr lang="en-US" dirty="0"/>
              <a:t>Registrars were asked to provide data on Declared Dividends of top three (3) Companies in their records as at the date such dividends were declared and a progression analysis of the declared dividends after 1month, 6 months and 1 year. This information is required for each of the top three companies for the past 5 years.</a:t>
            </a:r>
            <a:endParaRPr lang="en-GB" dirty="0"/>
          </a:p>
          <a:p>
            <a:pPr lvl="0" latinLnBrk="1"/>
            <a:r>
              <a:rPr lang="en-US" dirty="0"/>
              <a:t>In addition to the (2) above, Registrars were also required to provide an age analysis of their entire unclaimed dividends in the following order: 6 months and below,1 year, 2 years and 3 years &amp; above.</a:t>
            </a:r>
            <a:endParaRPr lang="en-GB" dirty="0"/>
          </a:p>
          <a:p>
            <a:pPr lvl="0" latinLnBrk="1"/>
            <a:r>
              <a:rPr lang="en-US" dirty="0"/>
              <a:t>It was agreed that Registrars should amend their </a:t>
            </a:r>
            <a:r>
              <a:rPr lang="en-US" dirty="0" err="1"/>
              <a:t>eDMMS</a:t>
            </a:r>
            <a:r>
              <a:rPr lang="en-US" dirty="0"/>
              <a:t> application forms to include the following statement: “This service costs N150 per form exclusive of VAT”. </a:t>
            </a:r>
            <a:endParaRPr lang="en-GB" dirty="0"/>
          </a:p>
          <a:p>
            <a:pPr lvl="0" latinLnBrk="1"/>
            <a:r>
              <a:rPr lang="en-US" dirty="0"/>
              <a:t>SEC to engage CBN to give NIBSS approval on information validation cooperation with CSCS; this would be done after SEC engagement with the CSCS;</a:t>
            </a:r>
            <a:endParaRPr lang="en-GB" dirty="0"/>
          </a:p>
          <a:p>
            <a:pPr lvl="0" latinLnBrk="1"/>
            <a:r>
              <a:rPr lang="en-US" dirty="0"/>
              <a:t>Future enlightenment campaigns should be more strategic for impact to be optimized;</a:t>
            </a:r>
            <a:endParaRPr lang="en-GB" dirty="0"/>
          </a:p>
          <a:p>
            <a:pPr lvl="0" latinLnBrk="1"/>
            <a:r>
              <a:rPr lang="en-US" dirty="0"/>
              <a:t>The </a:t>
            </a:r>
            <a:r>
              <a:rPr lang="en-US" dirty="0" smtClean="0"/>
              <a:t>Committee’s </a:t>
            </a:r>
            <a:r>
              <a:rPr lang="en-US" dirty="0"/>
              <a:t>next meeting was slated for May 12, </a:t>
            </a:r>
            <a:r>
              <a:rPr lang="en-US" dirty="0" smtClean="0"/>
              <a:t>2020 to enable it review submissions by Registrars on e-dividend information. However, the submission by registrars and the scheduled meeting were disrupted by the COVID-19 lockdown.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513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52" y="759854"/>
            <a:ext cx="8255726" cy="536630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400" dirty="0" smtClean="0">
                <a:latin typeface="Arial Black" panose="020B0A04020102020204" pitchFamily="34" charset="0"/>
              </a:rPr>
              <a:t>             </a:t>
            </a:r>
            <a:r>
              <a:rPr lang="en-US" sz="3400" b="1" dirty="0" smtClean="0">
                <a:latin typeface="Century Gothic" panose="020B0502020202020204" pitchFamily="34" charset="0"/>
              </a:rPr>
              <a:t>CHALLENGES/ISSUES </a:t>
            </a:r>
            <a:r>
              <a:rPr lang="en-US" sz="3400" b="1" dirty="0">
                <a:latin typeface="Century Gothic" panose="020B0502020202020204" pitchFamily="34" charset="0"/>
              </a:rPr>
              <a:t>FOR CMC </a:t>
            </a:r>
            <a:r>
              <a:rPr lang="en-US" sz="3400" b="1" dirty="0" smtClean="0">
                <a:latin typeface="Century Gothic" panose="020B0502020202020204" pitchFamily="34" charset="0"/>
              </a:rPr>
              <a:t>DELIBRATION</a:t>
            </a:r>
          </a:p>
          <a:p>
            <a:pPr marL="0" indent="0">
              <a:buNone/>
            </a:pPr>
            <a:endParaRPr lang="en-US" sz="2400" dirty="0" smtClean="0">
              <a:latin typeface="Arial Black" panose="020B0A04020102020204" pitchFamily="34" charset="0"/>
            </a:endParaRPr>
          </a:p>
          <a:p>
            <a:pPr lvl="0" algn="just"/>
            <a:r>
              <a:rPr lang="en-GB" sz="2900" dirty="0" smtClean="0"/>
              <a:t>Bankers </a:t>
            </a:r>
            <a:r>
              <a:rPr lang="en-GB" sz="2900" dirty="0"/>
              <a:t>confirmation: Some registrars are still requesting for Bankers’ confirmation before agreeing to mandate their clients’ accounts, this normally comes with a cost to the investors.</a:t>
            </a:r>
          </a:p>
          <a:p>
            <a:pPr lvl="0" algn="just"/>
            <a:r>
              <a:rPr lang="en-GB" sz="2900" dirty="0" smtClean="0"/>
              <a:t>Migration to Automated Debit System: Some </a:t>
            </a:r>
            <a:r>
              <a:rPr lang="en-GB" sz="2900" dirty="0"/>
              <a:t>Banks are yet to migrate to the EDMMS Automated Debit system. As at March 2020, only 7 Banks migrated</a:t>
            </a:r>
            <a:r>
              <a:rPr lang="en-GB" sz="2900" dirty="0" smtClean="0"/>
              <a:t>.</a:t>
            </a:r>
          </a:p>
          <a:p>
            <a:pPr lvl="0" algn="just"/>
            <a:r>
              <a:rPr lang="en-GB" sz="2900" dirty="0" smtClean="0"/>
              <a:t>Delays in payment of Backlogs of unclaimed dividends even </a:t>
            </a:r>
            <a:r>
              <a:rPr lang="en-GB" sz="2900" dirty="0"/>
              <a:t>after mandating </a:t>
            </a:r>
            <a:r>
              <a:rPr lang="en-GB" sz="2900" dirty="0" smtClean="0"/>
              <a:t>investors accounts</a:t>
            </a:r>
          </a:p>
          <a:p>
            <a:pPr lvl="0" algn="just"/>
            <a:r>
              <a:rPr lang="en-GB" sz="2900" dirty="0" smtClean="0"/>
              <a:t>Consequently</a:t>
            </a:r>
            <a:r>
              <a:rPr lang="en-GB" sz="2900" dirty="0"/>
              <a:t>, Investors have raised concerns around allegedly deliberate efforts by Registrars and Company Secretaries to frustrate the recovery of the unclaimed dividends and payment of subsequently declared dividends.</a:t>
            </a:r>
          </a:p>
          <a:p>
            <a:pPr lvl="0" algn="just"/>
            <a:r>
              <a:rPr lang="en-GB" sz="2900" dirty="0"/>
              <a:t>International clients who are yet to enrol for the Bank Verification Number (BVN) have their dividends unpaid as the search for solution continues.</a:t>
            </a:r>
          </a:p>
          <a:p>
            <a:pPr lvl="0" algn="just"/>
            <a:r>
              <a:rPr lang="en-GB" sz="2900" dirty="0" smtClean="0"/>
              <a:t>Enlightenment campaigns: There </a:t>
            </a:r>
            <a:r>
              <a:rPr lang="en-GB" sz="2900" dirty="0"/>
              <a:t>is still need for enlightenment campaigns as </a:t>
            </a:r>
            <a:r>
              <a:rPr lang="en-US" sz="2900" dirty="0"/>
              <a:t>the level of public awareness on e-dividend payment is still considered very low.</a:t>
            </a:r>
            <a:endParaRPr lang="en-GB" sz="2900" dirty="0"/>
          </a:p>
          <a:p>
            <a:pPr lvl="0" algn="just"/>
            <a:endParaRPr lang="en-GB" sz="2000" dirty="0"/>
          </a:p>
          <a:p>
            <a:pPr lvl="0" algn="just">
              <a:buFont typeface="Wingdings" panose="05000000000000000000" pitchFamily="2" charset="2"/>
              <a:buChar char="q"/>
            </a:pPr>
            <a:endParaRPr lang="en-GB" sz="2000" dirty="0"/>
          </a:p>
          <a:p>
            <a:pPr>
              <a:buFont typeface="Wingdings" panose="05000000000000000000" pitchFamily="2" charset="2"/>
              <a:buChar char="q"/>
            </a:pP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24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16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5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C COMMITTEE PRESENTATION TEMPLATE.potx" id="{865C88FB-927F-4486-84DF-EDE2B4290B7A}" vid="{C9DE4359-8664-4C56-ABBA-2EFA38E7AC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CMC COMMITTEES' PRESENTATION TEMPLATE</Template>
  <TotalTime>190</TotalTime>
  <Words>578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Arial</vt:lpstr>
      <vt:lpstr>Arial Black</vt:lpstr>
      <vt:lpstr>Calibri</vt:lpstr>
      <vt:lpstr>Century Gothic</vt:lpstr>
      <vt:lpstr>Wingdings</vt:lpstr>
      <vt:lpstr>Office Theme</vt:lpstr>
      <vt:lpstr>2020 CAPITAL MARKET COMMITTEE (WEBINAR) MEETING Thursday, 20th August, 2020</vt:lpstr>
      <vt:lpstr>MAJOR PROGRESS SINCE THE LAST CMC MEETING</vt:lpstr>
      <vt:lpstr>STEPS TAKEN</vt:lpstr>
      <vt:lpstr>STEPS TAKEN Cont’d</vt:lpstr>
      <vt:lpstr>RESOLUTIONS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CAPITAL MARKET COMMITTEE MEETING</dc:title>
  <dc:creator>Akingbelure Folasade S.</dc:creator>
  <cp:lastModifiedBy>CMC Secretariat</cp:lastModifiedBy>
  <cp:revision>40</cp:revision>
  <cp:lastPrinted>2019-07-01T15:32:57Z</cp:lastPrinted>
  <dcterms:created xsi:type="dcterms:W3CDTF">2018-02-07T11:05:24Z</dcterms:created>
  <dcterms:modified xsi:type="dcterms:W3CDTF">2020-08-14T11:36:41Z</dcterms:modified>
</cp:coreProperties>
</file>