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7"/>
  </p:notesMasterIdLst>
  <p:sldIdLst>
    <p:sldId id="256" r:id="rId2"/>
    <p:sldId id="257" r:id="rId3"/>
    <p:sldId id="258" r:id="rId4"/>
    <p:sldId id="260" r:id="rId5"/>
    <p:sldId id="261" r:id="rId6"/>
    <p:sldId id="266" r:id="rId7"/>
    <p:sldId id="268" r:id="rId8"/>
    <p:sldId id="269" r:id="rId9"/>
    <p:sldId id="271" r:id="rId10"/>
    <p:sldId id="272" r:id="rId11"/>
    <p:sldId id="273" r:id="rId12"/>
    <p:sldId id="275" r:id="rId13"/>
    <p:sldId id="263" r:id="rId14"/>
    <p:sldId id="265" r:id="rId15"/>
    <p:sldId id="2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82" autoAdjust="0"/>
  </p:normalViewPr>
  <p:slideViewPr>
    <p:cSldViewPr>
      <p:cViewPr varScale="1">
        <p:scale>
          <a:sx n="69" d="100"/>
          <a:sy n="69" d="100"/>
        </p:scale>
        <p:origin x="1416" y="72"/>
      </p:cViewPr>
      <p:guideLst>
        <p:guide orient="horz" pos="2160"/>
        <p:guide pos="2880"/>
      </p:guideLst>
    </p:cSldViewPr>
  </p:slideViewPr>
  <p:outlineViewPr>
    <p:cViewPr>
      <p:scale>
        <a:sx n="33" d="100"/>
        <a:sy n="33" d="100"/>
      </p:scale>
      <p:origin x="60" y="361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3" d="100"/>
          <a:sy n="43" d="100"/>
        </p:scale>
        <p:origin x="-26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ED1AAE-166B-405E-ACE6-ADF4D75ADB38}" type="datetimeFigureOut">
              <a:rPr lang="en-US" smtClean="0"/>
              <a:pPr/>
              <a:t>7/14/2021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8FC1EB-8D91-4912-9CB4-DED98CD7FF29}" type="slidenum">
              <a:rPr lang="en-US" smtClean="0"/>
              <a:pPr/>
              <a:t>‹#›</a:t>
            </a:fld>
            <a:endParaRPr lang="en-US"/>
          </a:p>
        </p:txBody>
      </p:sp>
    </p:spTree>
    <p:extLst>
      <p:ext uri="{BB962C8B-B14F-4D97-AF65-F5344CB8AC3E}">
        <p14:creationId xmlns:p14="http://schemas.microsoft.com/office/powerpoint/2010/main" val="2990449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FC1EB-8D91-4912-9CB4-DED98CD7FF29}" type="slidenum">
              <a:rPr lang="en-US" smtClean="0"/>
              <a:pPr/>
              <a:t>1</a:t>
            </a:fld>
            <a:endParaRPr lang="en-US"/>
          </a:p>
        </p:txBody>
      </p:sp>
    </p:spTree>
    <p:extLst>
      <p:ext uri="{BB962C8B-B14F-4D97-AF65-F5344CB8AC3E}">
        <p14:creationId xmlns:p14="http://schemas.microsoft.com/office/powerpoint/2010/main" val="216720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9E85C2F-5680-4167-A676-6E6E84BD4EA5}" type="datetimeFigureOut">
              <a:rPr lang="en-US" smtClean="0"/>
              <a:pPr/>
              <a:t>7/14/2021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14B5EDA-6759-4D7A-BE98-ECA8B4AAB21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E85C2F-5680-4167-A676-6E6E84BD4EA5}" type="datetimeFigureOut">
              <a:rPr lang="en-US" smtClean="0"/>
              <a:pPr/>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B5EDA-6759-4D7A-BE98-ECA8B4AAB2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9E85C2F-5680-4167-A676-6E6E84BD4EA5}" type="datetimeFigureOut">
              <a:rPr lang="en-US" smtClean="0"/>
              <a:pPr/>
              <a:t>7/14/2021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14B5EDA-6759-4D7A-BE98-ECA8B4AAB21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9E85C2F-5680-4167-A676-6E6E84BD4EA5}" type="datetimeFigureOut">
              <a:rPr lang="en-US" smtClean="0"/>
              <a:pPr/>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14B5EDA-6759-4D7A-BE98-ECA8B4AAB21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B9E85C2F-5680-4167-A676-6E6E84BD4EA5}" type="datetimeFigureOut">
              <a:rPr lang="en-US" smtClean="0"/>
              <a:pPr/>
              <a:t>7/14/2021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14B5EDA-6759-4D7A-BE98-ECA8B4AAB213}"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B9E85C2F-5680-4167-A676-6E6E84BD4EA5}" type="datetimeFigureOut">
              <a:rPr lang="en-US" smtClean="0"/>
              <a:pPr/>
              <a:t>7/14/2021</a:t>
            </a:fld>
            <a:endParaRPr lang="en-US"/>
          </a:p>
        </p:txBody>
      </p:sp>
      <p:sp>
        <p:nvSpPr>
          <p:cNvPr id="10" name="Slide Number Placeholder 9"/>
          <p:cNvSpPr>
            <a:spLocks noGrp="1"/>
          </p:cNvSpPr>
          <p:nvPr>
            <p:ph type="sldNum" sz="quarter" idx="16"/>
          </p:nvPr>
        </p:nvSpPr>
        <p:spPr/>
        <p:txBody>
          <a:bodyPr rtlCol="0"/>
          <a:lstStyle/>
          <a:p>
            <a:fld id="{414B5EDA-6759-4D7A-BE98-ECA8B4AAB213}"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B9E85C2F-5680-4167-A676-6E6E84BD4EA5}" type="datetimeFigureOut">
              <a:rPr lang="en-US" smtClean="0"/>
              <a:pPr/>
              <a:t>7/14/2021</a:t>
            </a:fld>
            <a:endParaRPr lang="en-US"/>
          </a:p>
        </p:txBody>
      </p:sp>
      <p:sp>
        <p:nvSpPr>
          <p:cNvPr id="12" name="Slide Number Placeholder 11"/>
          <p:cNvSpPr>
            <a:spLocks noGrp="1"/>
          </p:cNvSpPr>
          <p:nvPr>
            <p:ph type="sldNum" sz="quarter" idx="16"/>
          </p:nvPr>
        </p:nvSpPr>
        <p:spPr/>
        <p:txBody>
          <a:bodyPr rtlCol="0"/>
          <a:lstStyle/>
          <a:p>
            <a:fld id="{414B5EDA-6759-4D7A-BE98-ECA8B4AAB213}"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E85C2F-5680-4167-A676-6E6E84BD4EA5}" type="datetimeFigureOut">
              <a:rPr lang="en-US" smtClean="0"/>
              <a:pPr/>
              <a:t>7/14/2021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14B5EDA-6759-4D7A-BE98-ECA8B4AAB2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E85C2F-5680-4167-A676-6E6E84BD4EA5}" type="datetimeFigureOut">
              <a:rPr lang="en-US" smtClean="0"/>
              <a:pPr/>
              <a:t>7/14/2021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14B5EDA-6759-4D7A-BE98-ECA8B4AAB2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9E85C2F-5680-4167-A676-6E6E84BD4EA5}" type="datetimeFigureOut">
              <a:rPr lang="en-US" smtClean="0"/>
              <a:pPr/>
              <a:t>7/14/2021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14B5EDA-6759-4D7A-BE98-ECA8B4AAB21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9E85C2F-5680-4167-A676-6E6E84BD4EA5}" type="datetimeFigureOut">
              <a:rPr lang="en-US" smtClean="0"/>
              <a:pPr/>
              <a:t>7/14/2021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14B5EDA-6759-4D7A-BE98-ECA8B4AAB21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9E85C2F-5680-4167-A676-6E6E84BD4EA5}" type="datetimeFigureOut">
              <a:rPr lang="en-US" smtClean="0"/>
              <a:pPr/>
              <a:t>7/14/2021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14B5EDA-6759-4D7A-BE98-ECA8B4AAB2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normAutofit fontScale="90000"/>
          </a:bodyPr>
          <a:lstStyle/>
          <a:p>
            <a:r>
              <a:rPr lang="en-US" dirty="0" smtClean="0">
                <a:latin typeface="Baskerville Old Face" pitchFamily="18" charset="0"/>
              </a:rPr>
              <a:t>OPPORTUNITIES IN THE NIGERIAN CAPITAL MARKET</a:t>
            </a:r>
            <a:endParaRPr lang="en-US" dirty="0">
              <a:latin typeface="Baskerville Old Face" pitchFamily="18" charset="0"/>
            </a:endParaRPr>
          </a:p>
        </p:txBody>
      </p:sp>
      <p:sp>
        <p:nvSpPr>
          <p:cNvPr id="3" name="Subtitle 2"/>
          <p:cNvSpPr>
            <a:spLocks noGrp="1"/>
          </p:cNvSpPr>
          <p:nvPr>
            <p:ph type="subTitle" idx="1"/>
          </p:nvPr>
        </p:nvSpPr>
        <p:spPr/>
        <p:txBody>
          <a:bodyPr>
            <a:normAutofit fontScale="77500" lnSpcReduction="20000"/>
          </a:bodyPr>
          <a:lstStyle/>
          <a:p>
            <a:r>
              <a:rPr lang="en-US" dirty="0" smtClean="0">
                <a:latin typeface="Baskerville Old Face" pitchFamily="18" charset="0"/>
              </a:rPr>
              <a:t>By </a:t>
            </a:r>
            <a:r>
              <a:rPr lang="en-US" dirty="0" err="1" smtClean="0">
                <a:latin typeface="Baskerville Old Face" pitchFamily="18" charset="0"/>
              </a:rPr>
              <a:t>Esuk</a:t>
            </a:r>
            <a:r>
              <a:rPr lang="en-US" dirty="0" smtClean="0">
                <a:latin typeface="Baskerville Old Face" pitchFamily="18" charset="0"/>
              </a:rPr>
              <a:t>, E. I. </a:t>
            </a:r>
            <a:r>
              <a:rPr lang="en-US" dirty="0" smtClean="0">
                <a:latin typeface="Baskerville Old Face" pitchFamily="18" charset="0"/>
              </a:rPr>
              <a:t>Morenikeji (</a:t>
            </a:r>
            <a:r>
              <a:rPr lang="en-US" dirty="0" smtClean="0">
                <a:latin typeface="Baskerville Old Face" pitchFamily="18" charset="0"/>
              </a:rPr>
              <a:t>Mrs.)</a:t>
            </a:r>
          </a:p>
          <a:p>
            <a:r>
              <a:rPr lang="en-US" dirty="0" smtClean="0">
                <a:latin typeface="Baskerville Old Face" pitchFamily="18" charset="0"/>
              </a:rPr>
              <a:t>Securities &amp; Exchange Commission</a:t>
            </a:r>
            <a:endParaRPr lang="en-US" dirty="0">
              <a:latin typeface="Baskerville Old Fac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Genesis of REITs </a:t>
            </a:r>
            <a:endParaRPr lang="en-US" dirty="0"/>
          </a:p>
        </p:txBody>
      </p:sp>
      <p:sp>
        <p:nvSpPr>
          <p:cNvPr id="3" name="Content Placeholder 2"/>
          <p:cNvSpPr>
            <a:spLocks noGrp="1"/>
          </p:cNvSpPr>
          <p:nvPr>
            <p:ph sz="quarter" idx="1"/>
          </p:nvPr>
        </p:nvSpPr>
        <p:spPr/>
        <p:txBody>
          <a:bodyPr/>
          <a:lstStyle/>
          <a:p>
            <a:r>
              <a:rPr lang="en-US" dirty="0" smtClean="0"/>
              <a:t>The genesis of REITs can be traced back to 1960 where, through a legislative action, the US Congress gave all Americans (not just the affluent few) the opportunity to invest in Income Producing Real Estates in a manner similar to how Individuals and </a:t>
            </a:r>
            <a:r>
              <a:rPr lang="en-US" dirty="0"/>
              <a:t>I</a:t>
            </a:r>
            <a:r>
              <a:rPr lang="en-US" dirty="0" smtClean="0"/>
              <a:t>nstitutional Investors invest in Share and bond</a:t>
            </a:r>
            <a:endParaRPr lang="en-US" dirty="0"/>
          </a:p>
        </p:txBody>
      </p:sp>
    </p:spTree>
    <p:extLst>
      <p:ext uri="{BB962C8B-B14F-4D97-AF65-F5344CB8AC3E}">
        <p14:creationId xmlns:p14="http://schemas.microsoft.com/office/powerpoint/2010/main" val="4221394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REITs in similar economies</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Ghana’s Home Finance Company (HFC) established its’ 1</a:t>
            </a:r>
            <a:r>
              <a:rPr lang="en-US" baseline="30000" dirty="0" smtClean="0"/>
              <a:t>st</a:t>
            </a:r>
            <a:r>
              <a:rPr lang="en-US" dirty="0" smtClean="0"/>
              <a:t> REIT in 1994. The HFC is at the forefront of Mortgage Financing in Ghana and is regulated by the SEC.</a:t>
            </a:r>
          </a:p>
          <a:p>
            <a:r>
              <a:rPr lang="en-US" dirty="0" smtClean="0"/>
              <a:t>In 2007, SEC Nigeria set and issued guidelines for the Registration, Issuance and Operationalization of REITs in Nigeria. The 1</a:t>
            </a:r>
            <a:r>
              <a:rPr lang="en-US" baseline="30000" dirty="0" smtClean="0"/>
              <a:t>st</a:t>
            </a:r>
            <a:r>
              <a:rPr lang="en-US" dirty="0" smtClean="0"/>
              <a:t> successful REIT was launched in 2008, enabling the Union Homes Hybrid Real Estate Investment Trust to raise over </a:t>
            </a:r>
            <a:r>
              <a:rPr lang="en-US" dirty="0" smtClean="0"/>
              <a:t>N50 billion.</a:t>
            </a:r>
            <a:endParaRPr lang="en-US" dirty="0" smtClean="0"/>
          </a:p>
          <a:p>
            <a:r>
              <a:rPr lang="en-US" dirty="0" smtClean="0"/>
              <a:t>In Kenya, The Capital Market Regulator CMA, has from December 2013, licensed 5 Companies to manage REITs in their preparations to launch REITs in the Nairobi Stock Exchange later this year. </a:t>
            </a:r>
            <a:endParaRPr lang="en-US" dirty="0"/>
          </a:p>
        </p:txBody>
      </p:sp>
    </p:spTree>
    <p:extLst>
      <p:ext uri="{BB962C8B-B14F-4D97-AF65-F5344CB8AC3E}">
        <p14:creationId xmlns:p14="http://schemas.microsoft.com/office/powerpoint/2010/main" val="1566000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skerville Old Face" pitchFamily="18" charset="0"/>
              </a:rPr>
              <a:t>Opportunities to Institutions</a:t>
            </a:r>
            <a:endParaRPr lang="en-US" dirty="0">
              <a:latin typeface="Baskerville Old Face" pitchFamily="18" charset="0"/>
            </a:endParaRPr>
          </a:p>
        </p:txBody>
      </p:sp>
      <p:sp>
        <p:nvSpPr>
          <p:cNvPr id="3" name="Content Placeholder 2"/>
          <p:cNvSpPr>
            <a:spLocks noGrp="1"/>
          </p:cNvSpPr>
          <p:nvPr>
            <p:ph sz="quarter" idx="1"/>
          </p:nvPr>
        </p:nvSpPr>
        <p:spPr/>
        <p:txBody>
          <a:bodyPr/>
          <a:lstStyle/>
          <a:p>
            <a:r>
              <a:rPr lang="en-US" dirty="0" smtClean="0">
                <a:latin typeface="Baskerville Old Face" pitchFamily="18" charset="0"/>
              </a:rPr>
              <a:t>Institutions stand to gain a lot from tapping into the Capital Market  e.g.</a:t>
            </a:r>
          </a:p>
          <a:p>
            <a:pPr lvl="1">
              <a:buFont typeface="Wingdings" pitchFamily="2" charset="2"/>
              <a:buChar char="Ø"/>
            </a:pPr>
            <a:r>
              <a:rPr lang="en-US" dirty="0" smtClean="0">
                <a:latin typeface="Baskerville Old Face" pitchFamily="18" charset="0"/>
              </a:rPr>
              <a:t>Access to capital</a:t>
            </a:r>
          </a:p>
          <a:p>
            <a:pPr lvl="1">
              <a:buFont typeface="Wingdings" pitchFamily="2" charset="2"/>
              <a:buChar char="Ø"/>
            </a:pPr>
            <a:r>
              <a:rPr lang="en-US" dirty="0" smtClean="0">
                <a:latin typeface="Baskerville Old Face" pitchFamily="18" charset="0"/>
              </a:rPr>
              <a:t>Access to cheaper funds than if raised from banks.</a:t>
            </a:r>
          </a:p>
          <a:p>
            <a:pPr lvl="1">
              <a:buFont typeface="Wingdings" pitchFamily="2" charset="2"/>
              <a:buChar char="Ø"/>
            </a:pPr>
            <a:r>
              <a:rPr lang="en-US" dirty="0" smtClean="0">
                <a:latin typeface="Baskerville Old Face" pitchFamily="18" charset="0"/>
              </a:rPr>
              <a:t>Listing on the Stock Exchange – this boosts the image of the Company.</a:t>
            </a:r>
          </a:p>
          <a:p>
            <a:pPr lvl="1">
              <a:buFont typeface="Wingdings" pitchFamily="2" charset="2"/>
              <a:buChar char="Ø"/>
            </a:pPr>
            <a:r>
              <a:rPr lang="en-US" dirty="0" smtClean="0">
                <a:latin typeface="Baskerville Old Face" pitchFamily="18" charset="0"/>
              </a:rPr>
              <a:t>Visibility to the Company and its’ products</a:t>
            </a:r>
            <a:endParaRPr lang="en-US" dirty="0">
              <a:latin typeface="Baskerville Old Face" pitchFamily="18" charset="0"/>
            </a:endParaRPr>
          </a:p>
        </p:txBody>
      </p:sp>
    </p:spTree>
    <p:extLst>
      <p:ext uri="{BB962C8B-B14F-4D97-AF65-F5344CB8AC3E}">
        <p14:creationId xmlns:p14="http://schemas.microsoft.com/office/powerpoint/2010/main" val="249324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skerville Old Face" pitchFamily="18" charset="0"/>
              </a:rPr>
              <a:t>Opportunities to Government</a:t>
            </a:r>
            <a:endParaRPr lang="en-US" dirty="0">
              <a:latin typeface="Baskerville Old Face" pitchFamily="18" charset="0"/>
            </a:endParaRPr>
          </a:p>
        </p:txBody>
      </p:sp>
      <p:sp>
        <p:nvSpPr>
          <p:cNvPr id="3" name="Content Placeholder 2"/>
          <p:cNvSpPr>
            <a:spLocks noGrp="1"/>
          </p:cNvSpPr>
          <p:nvPr>
            <p:ph sz="quarter" idx="1"/>
          </p:nvPr>
        </p:nvSpPr>
        <p:spPr/>
        <p:txBody>
          <a:bodyPr>
            <a:normAutofit/>
          </a:bodyPr>
          <a:lstStyle/>
          <a:p>
            <a:r>
              <a:rPr lang="en-US" dirty="0" smtClean="0">
                <a:latin typeface="Baskerville Old Face" pitchFamily="18" charset="0"/>
              </a:rPr>
              <a:t>Federal and State Government can raise funds to finance their Development  Targets from the Capital Markets  through Bonds issuance.</a:t>
            </a:r>
          </a:p>
          <a:p>
            <a:r>
              <a:rPr lang="en-US" dirty="0" smtClean="0">
                <a:latin typeface="Baskerville Old Face" pitchFamily="18" charset="0"/>
              </a:rPr>
              <a:t>Example;</a:t>
            </a:r>
          </a:p>
          <a:p>
            <a:r>
              <a:rPr lang="en-US" dirty="0" smtClean="0">
                <a:latin typeface="Baskerville Old Face" pitchFamily="18" charset="0"/>
              </a:rPr>
              <a:t> Lagos State has issued various Bonds to finance different projects.</a:t>
            </a:r>
          </a:p>
          <a:p>
            <a:r>
              <a:rPr lang="en-US" dirty="0" err="1" smtClean="0">
                <a:latin typeface="Baskerville Old Face" pitchFamily="18" charset="0"/>
              </a:rPr>
              <a:t>Ondo</a:t>
            </a:r>
            <a:r>
              <a:rPr lang="en-US" dirty="0" smtClean="0">
                <a:latin typeface="Baskerville Old Face" pitchFamily="18" charset="0"/>
              </a:rPr>
              <a:t> State has also issued Bonds for the financing of various projects.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askerville Old Face" pitchFamily="18" charset="0"/>
              </a:rPr>
              <a:t>Opportunities to the Economy at Large</a:t>
            </a:r>
            <a:endParaRPr lang="en-US" dirty="0">
              <a:latin typeface="Baskerville Old Face" pitchFamily="18" charset="0"/>
            </a:endParaRPr>
          </a:p>
        </p:txBody>
      </p:sp>
      <p:sp>
        <p:nvSpPr>
          <p:cNvPr id="3" name="Content Placeholder 2"/>
          <p:cNvSpPr>
            <a:spLocks noGrp="1"/>
          </p:cNvSpPr>
          <p:nvPr>
            <p:ph sz="quarter" idx="1"/>
          </p:nvPr>
        </p:nvSpPr>
        <p:spPr/>
        <p:txBody>
          <a:bodyPr/>
          <a:lstStyle/>
          <a:p>
            <a:r>
              <a:rPr lang="en-US" dirty="0" smtClean="0">
                <a:latin typeface="Baskerville Old Face" pitchFamily="18" charset="0"/>
              </a:rPr>
              <a:t>Growth in the Capital Market will affect the overall welfare of the Economy as this will create an avenue for the availability of Cheap, long-term funds for Stakeholders to enable them carry out their various responsibilities.</a:t>
            </a:r>
          </a:p>
          <a:p>
            <a:r>
              <a:rPr lang="en-US" dirty="0" smtClean="0">
                <a:latin typeface="Baskerville Old Face" pitchFamily="18" charset="0"/>
              </a:rPr>
              <a:t>A successful Capital  Market also indicates to the investing public, both Local and International,  that the economy is strong and stable.</a:t>
            </a:r>
            <a:endParaRPr lang="en-US" dirty="0">
              <a:latin typeface="Baskerville Old Fac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skerville Old Face" pitchFamily="18" charset="0"/>
              </a:rPr>
              <a:t>Conclusion</a:t>
            </a:r>
            <a:endParaRPr lang="en-US" dirty="0">
              <a:latin typeface="Baskerville Old Face" pitchFamily="18" charset="0"/>
            </a:endParaRPr>
          </a:p>
        </p:txBody>
      </p:sp>
      <p:sp>
        <p:nvSpPr>
          <p:cNvPr id="3" name="Content Placeholder 2"/>
          <p:cNvSpPr>
            <a:spLocks noGrp="1"/>
          </p:cNvSpPr>
          <p:nvPr>
            <p:ph sz="quarter" idx="1"/>
          </p:nvPr>
        </p:nvSpPr>
        <p:spPr/>
        <p:txBody>
          <a:bodyPr>
            <a:normAutofit/>
          </a:bodyPr>
          <a:lstStyle/>
          <a:p>
            <a:r>
              <a:rPr lang="en-US" dirty="0" smtClean="0">
                <a:latin typeface="Baskerville Old Face" pitchFamily="18" charset="0"/>
              </a:rPr>
              <a:t>Opportunities abound in the Capital Market for everyone at different levels.</a:t>
            </a:r>
          </a:p>
          <a:p>
            <a:r>
              <a:rPr lang="en-US" dirty="0" smtClean="0">
                <a:latin typeface="Baskerville Old Face" pitchFamily="18" charset="0"/>
              </a:rPr>
              <a:t>Awareness of the inherent risks and an amour of the proper information are well needed by all stakeholders to help seize full advantage and obtain the maximum benefit from the Nigerian Capital Market.</a:t>
            </a:r>
            <a:endParaRPr lang="en-US" dirty="0">
              <a:latin typeface="Baskerville Old Fac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
          </p:nvPr>
        </p:nvSpPr>
        <p:spPr/>
        <p:txBody>
          <a:bodyPr/>
          <a:lstStyle/>
          <a:p>
            <a:r>
              <a:rPr lang="en-US" dirty="0" smtClean="0">
                <a:latin typeface="Baskerville Old Face" pitchFamily="18" charset="0"/>
              </a:rPr>
              <a:t>The Capital Market has abundant opportunities that can be tapped by all;</a:t>
            </a:r>
          </a:p>
          <a:p>
            <a:pPr lvl="1">
              <a:buFont typeface="Wingdings" pitchFamily="2" charset="2"/>
              <a:buChar char="Ø"/>
            </a:pPr>
            <a:r>
              <a:rPr lang="en-US" sz="3200" dirty="0" smtClean="0">
                <a:latin typeface="Baskerville Old Face" pitchFamily="18" charset="0"/>
              </a:rPr>
              <a:t>Individuals</a:t>
            </a:r>
          </a:p>
          <a:p>
            <a:pPr lvl="1">
              <a:buFont typeface="Wingdings" pitchFamily="2" charset="2"/>
              <a:buChar char="Ø"/>
            </a:pPr>
            <a:r>
              <a:rPr lang="en-US" sz="3200" dirty="0" smtClean="0">
                <a:latin typeface="Baskerville Old Face" pitchFamily="18" charset="0"/>
              </a:rPr>
              <a:t>Institutions</a:t>
            </a:r>
          </a:p>
          <a:p>
            <a:pPr lvl="1">
              <a:buFont typeface="Wingdings" pitchFamily="2" charset="2"/>
              <a:buChar char="Ø"/>
            </a:pPr>
            <a:r>
              <a:rPr lang="en-US" sz="3200" dirty="0" smtClean="0">
                <a:latin typeface="Baskerville Old Face" pitchFamily="18" charset="0"/>
              </a:rPr>
              <a:t>Various levels of Government</a:t>
            </a:r>
          </a:p>
          <a:p>
            <a:pPr lvl="1">
              <a:buFont typeface="Wingdings" pitchFamily="2" charset="2"/>
              <a:buChar char="Ø"/>
            </a:pPr>
            <a:r>
              <a:rPr lang="en-US" sz="3200" dirty="0" smtClean="0">
                <a:latin typeface="Baskerville Old Face" pitchFamily="18" charset="0"/>
              </a:rPr>
              <a:t>The economy at large.</a:t>
            </a:r>
          </a:p>
          <a:p>
            <a:pPr>
              <a:buNone/>
            </a:pP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askerville Old Face" pitchFamily="18" charset="0"/>
              </a:rPr>
              <a:t>Opportunities to Individuals</a:t>
            </a:r>
            <a:endParaRPr lang="en-US" sz="3600" dirty="0">
              <a:latin typeface="Baskerville Old Face" pitchFamily="18" charset="0"/>
            </a:endParaRPr>
          </a:p>
        </p:txBody>
      </p:sp>
      <p:sp>
        <p:nvSpPr>
          <p:cNvPr id="3" name="Content Placeholder 2"/>
          <p:cNvSpPr>
            <a:spLocks noGrp="1"/>
          </p:cNvSpPr>
          <p:nvPr>
            <p:ph sz="quarter" idx="1"/>
          </p:nvPr>
        </p:nvSpPr>
        <p:spPr/>
        <p:txBody>
          <a:bodyPr/>
          <a:lstStyle/>
          <a:p>
            <a:r>
              <a:rPr lang="en-US" dirty="0" smtClean="0">
                <a:latin typeface="Baskerville Old Face" pitchFamily="18" charset="0"/>
              </a:rPr>
              <a:t>Wealth Creation</a:t>
            </a:r>
          </a:p>
          <a:p>
            <a:r>
              <a:rPr lang="en-US" dirty="0" smtClean="0">
                <a:latin typeface="Baskerville Old Face" pitchFamily="18" charset="0"/>
              </a:rPr>
              <a:t>Career Development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skerville Old Face" pitchFamily="18" charset="0"/>
              </a:rPr>
              <a:t>Wealth Creation</a:t>
            </a:r>
            <a:endParaRPr lang="en-US" dirty="0">
              <a:latin typeface="Baskerville Old Face" pitchFamily="18" charset="0"/>
            </a:endParaRPr>
          </a:p>
        </p:txBody>
      </p:sp>
      <p:sp>
        <p:nvSpPr>
          <p:cNvPr id="3" name="Content Placeholder 2"/>
          <p:cNvSpPr>
            <a:spLocks noGrp="1"/>
          </p:cNvSpPr>
          <p:nvPr>
            <p:ph sz="quarter" idx="1"/>
          </p:nvPr>
        </p:nvSpPr>
        <p:spPr/>
        <p:txBody>
          <a:bodyPr>
            <a:normAutofit/>
          </a:bodyPr>
          <a:lstStyle/>
          <a:p>
            <a:r>
              <a:rPr lang="en-US" dirty="0" smtClean="0">
                <a:latin typeface="Baskerville Old Face" pitchFamily="18" charset="0"/>
              </a:rPr>
              <a:t>Through a combination of the following</a:t>
            </a:r>
          </a:p>
          <a:p>
            <a:pPr lvl="1">
              <a:buFont typeface="Wingdings" pitchFamily="2" charset="2"/>
              <a:buChar char="Ø"/>
            </a:pPr>
            <a:r>
              <a:rPr lang="en-US" dirty="0" smtClean="0">
                <a:latin typeface="Baskerville Old Face" pitchFamily="18" charset="0"/>
              </a:rPr>
              <a:t>Dividend</a:t>
            </a:r>
          </a:p>
          <a:p>
            <a:pPr lvl="1">
              <a:buFont typeface="Wingdings" pitchFamily="2" charset="2"/>
              <a:buChar char="Ø"/>
            </a:pPr>
            <a:r>
              <a:rPr lang="en-US" dirty="0" smtClean="0">
                <a:latin typeface="Baskerville Old Face" pitchFamily="18" charset="0"/>
              </a:rPr>
              <a:t>Capital appreciation</a:t>
            </a:r>
          </a:p>
          <a:p>
            <a:pPr lvl="1">
              <a:buFont typeface="Wingdings" pitchFamily="2" charset="2"/>
              <a:buChar char="Ø"/>
            </a:pPr>
            <a:r>
              <a:rPr lang="en-US" dirty="0" smtClean="0">
                <a:latin typeface="Baskerville Old Face" pitchFamily="18" charset="0"/>
              </a:rPr>
              <a:t>Bonus</a:t>
            </a:r>
          </a:p>
          <a:p>
            <a:pPr>
              <a:buNone/>
            </a:pPr>
            <a:endParaRPr lang="en-US" dirty="0" smtClean="0"/>
          </a:p>
          <a:p>
            <a:endParaRPr lang="en-US" dirty="0" smtClean="0"/>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skerville Old Face" pitchFamily="18" charset="0"/>
              </a:rPr>
              <a:t>Career Opportunities</a:t>
            </a:r>
            <a:endParaRPr lang="en-US" dirty="0">
              <a:latin typeface="Baskerville Old Face" pitchFamily="18" charset="0"/>
            </a:endParaRPr>
          </a:p>
        </p:txBody>
      </p:sp>
      <p:sp>
        <p:nvSpPr>
          <p:cNvPr id="3" name="Content Placeholder 2"/>
          <p:cNvSpPr>
            <a:spLocks noGrp="1"/>
          </p:cNvSpPr>
          <p:nvPr>
            <p:ph sz="quarter" idx="1"/>
          </p:nvPr>
        </p:nvSpPr>
        <p:spPr/>
        <p:txBody>
          <a:bodyPr>
            <a:normAutofit fontScale="77500" lnSpcReduction="20000"/>
          </a:bodyPr>
          <a:lstStyle/>
          <a:p>
            <a:r>
              <a:rPr lang="en-US" dirty="0" smtClean="0">
                <a:latin typeface="Baskerville Old Face" pitchFamily="18" charset="0"/>
              </a:rPr>
              <a:t>One could develop a career in any of the following ;</a:t>
            </a:r>
          </a:p>
          <a:p>
            <a:pPr lvl="1">
              <a:buFont typeface="Wingdings" pitchFamily="2" charset="2"/>
              <a:buChar char="Ø"/>
            </a:pPr>
            <a:r>
              <a:rPr lang="en-US" dirty="0" smtClean="0">
                <a:latin typeface="Baskerville Old Face" pitchFamily="18" charset="0"/>
              </a:rPr>
              <a:t>Stock brokers</a:t>
            </a:r>
          </a:p>
          <a:p>
            <a:pPr lvl="1">
              <a:buFont typeface="Wingdings" pitchFamily="2" charset="2"/>
              <a:buChar char="Ø"/>
            </a:pPr>
            <a:r>
              <a:rPr lang="en-US" dirty="0" smtClean="0">
                <a:latin typeface="Baskerville Old Face" pitchFamily="18" charset="0"/>
              </a:rPr>
              <a:t>Portfolio Management</a:t>
            </a:r>
          </a:p>
          <a:p>
            <a:pPr lvl="1">
              <a:buFont typeface="Wingdings" pitchFamily="2" charset="2"/>
              <a:buChar char="Ø"/>
            </a:pPr>
            <a:r>
              <a:rPr lang="en-US" dirty="0" smtClean="0">
                <a:latin typeface="Baskerville Old Face" pitchFamily="18" charset="0"/>
              </a:rPr>
              <a:t>Fund Managers </a:t>
            </a:r>
          </a:p>
          <a:p>
            <a:pPr lvl="1">
              <a:buFont typeface="Wingdings" pitchFamily="2" charset="2"/>
              <a:buChar char="Ø"/>
            </a:pPr>
            <a:r>
              <a:rPr lang="en-US" dirty="0" smtClean="0">
                <a:latin typeface="Baskerville Old Face" pitchFamily="18" charset="0"/>
              </a:rPr>
              <a:t>Underwriters</a:t>
            </a:r>
          </a:p>
          <a:p>
            <a:pPr lvl="1">
              <a:buFont typeface="Wingdings" pitchFamily="2" charset="2"/>
              <a:buChar char="Ø"/>
            </a:pPr>
            <a:r>
              <a:rPr lang="en-US" dirty="0" smtClean="0">
                <a:latin typeface="Baskerville Old Face" pitchFamily="18" charset="0"/>
              </a:rPr>
              <a:t>Solicitors</a:t>
            </a:r>
          </a:p>
          <a:p>
            <a:pPr lvl="1">
              <a:buFont typeface="Wingdings" pitchFamily="2" charset="2"/>
              <a:buChar char="Ø"/>
            </a:pPr>
            <a:r>
              <a:rPr lang="en-US" dirty="0" smtClean="0">
                <a:latin typeface="Baskerville Old Face" pitchFamily="18" charset="0"/>
              </a:rPr>
              <a:t>Trustees</a:t>
            </a:r>
          </a:p>
          <a:p>
            <a:pPr lvl="1">
              <a:buFont typeface="Wingdings" pitchFamily="2" charset="2"/>
              <a:buChar char="Ø"/>
            </a:pPr>
            <a:r>
              <a:rPr lang="en-US" dirty="0" smtClean="0">
                <a:latin typeface="Baskerville Old Face" pitchFamily="18" charset="0"/>
              </a:rPr>
              <a:t>Issuing house</a:t>
            </a:r>
          </a:p>
          <a:p>
            <a:pPr lvl="1">
              <a:buFont typeface="Wingdings" pitchFamily="2" charset="2"/>
              <a:buChar char="Ø"/>
            </a:pPr>
            <a:r>
              <a:rPr lang="en-US" dirty="0" smtClean="0">
                <a:latin typeface="Baskerville Old Face" pitchFamily="18" charset="0"/>
              </a:rPr>
              <a:t>Investment advisers</a:t>
            </a:r>
          </a:p>
          <a:p>
            <a:pPr lvl="1">
              <a:buFont typeface="Wingdings" pitchFamily="2" charset="2"/>
              <a:buChar char="Ø"/>
            </a:pPr>
            <a:r>
              <a:rPr lang="en-US" dirty="0" smtClean="0">
                <a:latin typeface="Baskerville Old Face" pitchFamily="18" charset="0"/>
              </a:rPr>
              <a:t>Registrars</a:t>
            </a:r>
          </a:p>
          <a:p>
            <a:pPr lvl="1">
              <a:buFont typeface="Wingdings" pitchFamily="2" charset="2"/>
              <a:buChar char="Ø"/>
            </a:pPr>
            <a:r>
              <a:rPr lang="en-US" dirty="0" smtClean="0">
                <a:latin typeface="Baskerville Old Face" pitchFamily="18" charset="0"/>
              </a:rPr>
              <a:t>Estate surveyors</a:t>
            </a:r>
          </a:p>
          <a:p>
            <a:pPr lvl="1">
              <a:buFont typeface="Wingdings" pitchFamily="2" charset="2"/>
              <a:buChar char="Ø"/>
            </a:pPr>
            <a:r>
              <a:rPr lang="en-US" dirty="0" smtClean="0">
                <a:latin typeface="Baskerville Old Face" pitchFamily="18" charset="0"/>
              </a:rPr>
              <a:t>Other Capital Market Professionals including Reporting Accountants, Auditors, Engineers etc  </a:t>
            </a:r>
          </a:p>
          <a:p>
            <a:pPr lvl="1">
              <a:buFont typeface="Wingdings" pitchFamily="2" charset="2"/>
              <a:buChar char="Ø"/>
            </a:pPr>
            <a:r>
              <a:rPr lang="en-US" dirty="0" smtClean="0">
                <a:latin typeface="Baskerville Old Face" pitchFamily="18" charset="0"/>
              </a:rPr>
              <a:t>Even Regulator</a:t>
            </a:r>
          </a:p>
          <a:p>
            <a:endParaRPr lang="en-US" dirty="0" smtClean="0">
              <a:latin typeface="Baskerville Old Face" pitchFamily="18" charset="0"/>
            </a:endParaRPr>
          </a:p>
          <a:p>
            <a:endParaRPr lang="en-US" dirty="0">
              <a:latin typeface="Baskerville Old Face" pitchFamily="18" charset="0"/>
            </a:endParaRPr>
          </a:p>
          <a:p>
            <a:endParaRPr lang="en-US" dirty="0" smtClean="0">
              <a:latin typeface="Baskerville Old Face" pitchFamily="18" charset="0"/>
            </a:endParaRPr>
          </a:p>
          <a:p>
            <a:endParaRPr lang="en-US" dirty="0">
              <a:latin typeface="Baskerville Old Face" pitchFamily="18" charset="0"/>
            </a:endParaRPr>
          </a:p>
          <a:p>
            <a:endParaRPr lang="en-US" dirty="0" smtClean="0">
              <a:latin typeface="Baskerville Old Face" pitchFamily="18" charset="0"/>
            </a:endParaRPr>
          </a:p>
          <a:p>
            <a:endParaRPr lang="en-US" dirty="0">
              <a:latin typeface="Baskerville Old Fac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As an Estate Surveyor, you can create your own space where you can operate and excel in the Capital </a:t>
            </a:r>
            <a:r>
              <a:rPr lang="en-US" dirty="0" smtClean="0"/>
              <a:t>Market especially </a:t>
            </a:r>
            <a:r>
              <a:rPr lang="en-US" dirty="0" smtClean="0"/>
              <a:t>in </a:t>
            </a:r>
            <a:r>
              <a:rPr lang="en-US" dirty="0" smtClean="0"/>
              <a:t>Real </a:t>
            </a:r>
            <a:r>
              <a:rPr lang="en-US" dirty="0" smtClean="0"/>
              <a:t>Estate Investment </a:t>
            </a:r>
            <a:r>
              <a:rPr lang="en-US" dirty="0" smtClean="0"/>
              <a:t>Trust.</a:t>
            </a:r>
            <a:endParaRPr lang="en-US" dirty="0"/>
          </a:p>
        </p:txBody>
      </p:sp>
    </p:spTree>
    <p:extLst>
      <p:ext uri="{BB962C8B-B14F-4D97-AF65-F5344CB8AC3E}">
        <p14:creationId xmlns:p14="http://schemas.microsoft.com/office/powerpoint/2010/main" val="313435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Estate Investment </a:t>
            </a:r>
            <a:r>
              <a:rPr lang="en-US" dirty="0" smtClean="0"/>
              <a:t>Trusts (REITs)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Real Estate Investment Trusts are Real Estate Financing Vehicles that are modelled after Mutual (or Unit Trust) Funds. REITs own, and in most cases, operate Income-producing Real Estate Projects. The REITs structure are created to provide all types of investors (Private Individuals and Institutions) the opportunity to invest in large scale, diversified portfolios of Income-producing Real Estates in the same way they typically invest in other asset classes  through the purchase and sale of liquid securities</a:t>
            </a:r>
            <a:endParaRPr lang="en-US" dirty="0"/>
          </a:p>
        </p:txBody>
      </p:sp>
    </p:spTree>
    <p:extLst>
      <p:ext uri="{BB962C8B-B14F-4D97-AF65-F5344CB8AC3E}">
        <p14:creationId xmlns:p14="http://schemas.microsoft.com/office/powerpoint/2010/main" val="2687715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REITs cont.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When investors buy shares in REITs, the share sale proceeds are used to buy or construct Commercial or Residential Real Estates. </a:t>
            </a:r>
          </a:p>
          <a:p>
            <a:r>
              <a:rPr lang="en-US" dirty="0" smtClean="0"/>
              <a:t>A single REIT </a:t>
            </a:r>
            <a:r>
              <a:rPr lang="en-US" dirty="0" smtClean="0"/>
              <a:t>invests </a:t>
            </a:r>
            <a:r>
              <a:rPr lang="en-US" dirty="0" smtClean="0"/>
              <a:t>in a wide range of properties located in different locations so as to protect investors in the event that Real Estate prices decline in a particular market.</a:t>
            </a:r>
          </a:p>
          <a:p>
            <a:r>
              <a:rPr lang="en-US" dirty="0" smtClean="0"/>
              <a:t>Investors receive dividends that are comprised of rental income and or profit generated from property sales.</a:t>
            </a:r>
          </a:p>
          <a:p>
            <a:endParaRPr lang="en-US" dirty="0"/>
          </a:p>
        </p:txBody>
      </p:sp>
    </p:spTree>
    <p:extLst>
      <p:ext uri="{BB962C8B-B14F-4D97-AF65-F5344CB8AC3E}">
        <p14:creationId xmlns:p14="http://schemas.microsoft.com/office/powerpoint/2010/main" val="715615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REITs</a:t>
            </a:r>
            <a:endParaRPr lang="en-US" dirty="0"/>
          </a:p>
        </p:txBody>
      </p:sp>
      <p:sp>
        <p:nvSpPr>
          <p:cNvPr id="3" name="Content Placeholder 2"/>
          <p:cNvSpPr>
            <a:spLocks noGrp="1"/>
          </p:cNvSpPr>
          <p:nvPr>
            <p:ph sz="quarter" idx="1"/>
          </p:nvPr>
        </p:nvSpPr>
        <p:spPr/>
        <p:txBody>
          <a:bodyPr/>
          <a:lstStyle/>
          <a:p>
            <a:pPr lvl="1">
              <a:buFont typeface="Wingdings" panose="05000000000000000000" pitchFamily="2" charset="2"/>
              <a:buChar char="Ø"/>
            </a:pPr>
            <a:r>
              <a:rPr lang="en-US" dirty="0" smtClean="0"/>
              <a:t>Diversification</a:t>
            </a:r>
          </a:p>
          <a:p>
            <a:pPr lvl="1">
              <a:buFont typeface="Wingdings" panose="05000000000000000000" pitchFamily="2" charset="2"/>
              <a:buChar char="Ø"/>
            </a:pPr>
            <a:r>
              <a:rPr lang="en-US" dirty="0" smtClean="0"/>
              <a:t>Dividend</a:t>
            </a:r>
          </a:p>
          <a:p>
            <a:pPr lvl="1">
              <a:buFont typeface="Wingdings" panose="05000000000000000000" pitchFamily="2" charset="2"/>
              <a:buChar char="Ø"/>
            </a:pPr>
            <a:r>
              <a:rPr lang="en-US" dirty="0" smtClean="0"/>
              <a:t>Liquidity</a:t>
            </a:r>
          </a:p>
          <a:p>
            <a:pPr lvl="1">
              <a:buFont typeface="Wingdings" panose="05000000000000000000" pitchFamily="2" charset="2"/>
              <a:buChar char="Ø"/>
            </a:pPr>
            <a:r>
              <a:rPr lang="en-US" dirty="0" smtClean="0"/>
              <a:t>Performance</a:t>
            </a:r>
          </a:p>
          <a:p>
            <a:pPr lvl="1">
              <a:buFont typeface="Wingdings" panose="05000000000000000000" pitchFamily="2" charset="2"/>
              <a:buChar char="Ø"/>
            </a:pPr>
            <a:r>
              <a:rPr lang="en-US" dirty="0" smtClean="0"/>
              <a:t>Transparency</a:t>
            </a:r>
          </a:p>
          <a:p>
            <a:pPr lvl="1">
              <a:buFont typeface="Wingdings" panose="05000000000000000000" pitchFamily="2" charset="2"/>
              <a:buChar char="Ø"/>
            </a:pPr>
            <a:r>
              <a:rPr lang="en-US" dirty="0" smtClean="0"/>
              <a:t>Growth/Capital appreciation</a:t>
            </a:r>
          </a:p>
          <a:p>
            <a:pPr lvl="1">
              <a:buFont typeface="Wingdings" panose="05000000000000000000" pitchFamily="2" charset="2"/>
              <a:buChar char="Ø"/>
            </a:pPr>
            <a:r>
              <a:rPr lang="en-US" dirty="0" smtClean="0"/>
              <a:t>Access to more efficient, effective and better priced funding</a:t>
            </a:r>
            <a:endParaRPr lang="en-US" dirty="0"/>
          </a:p>
        </p:txBody>
      </p:sp>
    </p:spTree>
    <p:extLst>
      <p:ext uri="{BB962C8B-B14F-4D97-AF65-F5344CB8AC3E}">
        <p14:creationId xmlns:p14="http://schemas.microsoft.com/office/powerpoint/2010/main" val="166846341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TotalTime>
  <Words>715</Words>
  <Application>Microsoft Office PowerPoint</Application>
  <PresentationFormat>On-screen Show (4:3)</PresentationFormat>
  <Paragraphs>75</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Baskerville Old Face</vt:lpstr>
      <vt:lpstr>Calibri</vt:lpstr>
      <vt:lpstr>Tw Cen MT</vt:lpstr>
      <vt:lpstr>Wingdings</vt:lpstr>
      <vt:lpstr>Wingdings 2</vt:lpstr>
      <vt:lpstr>Median</vt:lpstr>
      <vt:lpstr>OPPORTUNITIES IN THE NIGERIAN CAPITAL MARKET</vt:lpstr>
      <vt:lpstr>PowerPoint Presentation</vt:lpstr>
      <vt:lpstr>Opportunities to Individuals</vt:lpstr>
      <vt:lpstr>Wealth Creation</vt:lpstr>
      <vt:lpstr>Career Opportunities</vt:lpstr>
      <vt:lpstr>PowerPoint Presentation</vt:lpstr>
      <vt:lpstr>Real Estate Investment Trusts (REITs)</vt:lpstr>
      <vt:lpstr>REITs cont.</vt:lpstr>
      <vt:lpstr>Advantages of REITs</vt:lpstr>
      <vt:lpstr>Genesis of REITs </vt:lpstr>
      <vt:lpstr>REITs in similar economies</vt:lpstr>
      <vt:lpstr>Opportunities to Institutions</vt:lpstr>
      <vt:lpstr>Opportunities to Government</vt:lpstr>
      <vt:lpstr>Opportunities to the Economy at Large</vt:lpstr>
      <vt:lpstr>Conclusion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IN THE CAPITAL MARKET</dc:title>
  <dc:creator>ESUK</dc:creator>
  <cp:lastModifiedBy>Uroro C. Obaji</cp:lastModifiedBy>
  <cp:revision>32</cp:revision>
  <dcterms:created xsi:type="dcterms:W3CDTF">2013-05-10T09:11:01Z</dcterms:created>
  <dcterms:modified xsi:type="dcterms:W3CDTF">2021-07-14T13:36:49Z</dcterms:modified>
</cp:coreProperties>
</file>