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290F4-CE51-4CB6-AFA6-4961955B5D45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5658C5-0CB6-446F-9DD8-33BD57144102}">
      <dgm:prSet custT="1"/>
      <dgm:spPr/>
      <dgm:t>
        <a:bodyPr/>
        <a:lstStyle/>
        <a:p>
          <a:pPr rtl="0"/>
          <a:r>
            <a:rPr lang="en-US" sz="24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Apex regulatory body of the Nigerian Capital Market</a:t>
          </a:r>
          <a:endParaRPr lang="en-US" sz="2400" dirty="0">
            <a:solidFill>
              <a:srgbClr val="0070C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570C186-A9EC-4AB3-A478-F335AF8E7891}" type="parTrans" cxnId="{2E33165B-794D-4922-9913-B842AD1500FD}">
      <dgm:prSet/>
      <dgm:spPr/>
      <dgm:t>
        <a:bodyPr/>
        <a:lstStyle/>
        <a:p>
          <a:endParaRPr lang="en-US"/>
        </a:p>
      </dgm:t>
    </dgm:pt>
    <dgm:pt modelId="{CF6D0784-463A-4FFA-A057-695214C0AA91}" type="sibTrans" cxnId="{2E33165B-794D-4922-9913-B842AD1500FD}">
      <dgm:prSet/>
      <dgm:spPr/>
      <dgm:t>
        <a:bodyPr/>
        <a:lstStyle/>
        <a:p>
          <a:endParaRPr lang="en-US"/>
        </a:p>
      </dgm:t>
    </dgm:pt>
    <dgm:pt modelId="{3BE71A74-1023-4554-B4E4-68506EFA46E3}">
      <dgm:prSet/>
      <dgm:spPr/>
      <dgm:t>
        <a:bodyPr/>
        <a:lstStyle/>
        <a:p>
          <a:endParaRPr lang="en-US"/>
        </a:p>
      </dgm:t>
    </dgm:pt>
    <dgm:pt modelId="{E28C92FB-D40B-4537-B11B-B3DDC5DC114F}" type="parTrans" cxnId="{71670A0C-CCC8-490C-883B-43015572F8BA}">
      <dgm:prSet/>
      <dgm:spPr/>
      <dgm:t>
        <a:bodyPr/>
        <a:lstStyle/>
        <a:p>
          <a:endParaRPr lang="en-US"/>
        </a:p>
      </dgm:t>
    </dgm:pt>
    <dgm:pt modelId="{8A7E08DD-0BC7-40DB-B024-6D7599BDE5CC}" type="sibTrans" cxnId="{71670A0C-CCC8-490C-883B-43015572F8BA}">
      <dgm:prSet/>
      <dgm:spPr/>
      <dgm:t>
        <a:bodyPr/>
        <a:lstStyle/>
        <a:p>
          <a:endParaRPr lang="en-US"/>
        </a:p>
      </dgm:t>
    </dgm:pt>
    <dgm:pt modelId="{3A575168-7ABA-4E64-9334-7C1DDAA32660}">
      <dgm:prSet/>
      <dgm:spPr/>
      <dgm:t>
        <a:bodyPr/>
        <a:lstStyle/>
        <a:p>
          <a:endParaRPr lang="en-US"/>
        </a:p>
      </dgm:t>
    </dgm:pt>
    <dgm:pt modelId="{FB89E78A-91EC-4D0A-82AF-AF87C03BC690}" type="parTrans" cxnId="{7A14AC92-0BDA-405D-9827-43FC8ECCB8F5}">
      <dgm:prSet/>
      <dgm:spPr/>
      <dgm:t>
        <a:bodyPr/>
        <a:lstStyle/>
        <a:p>
          <a:endParaRPr lang="en-US"/>
        </a:p>
      </dgm:t>
    </dgm:pt>
    <dgm:pt modelId="{B3208160-EF88-4015-AA8B-BE4800C12231}" type="sibTrans" cxnId="{7A14AC92-0BDA-405D-9827-43FC8ECCB8F5}">
      <dgm:prSet/>
      <dgm:spPr/>
      <dgm:t>
        <a:bodyPr/>
        <a:lstStyle/>
        <a:p>
          <a:endParaRPr lang="en-US"/>
        </a:p>
      </dgm:t>
    </dgm:pt>
    <dgm:pt modelId="{F2FD4BC4-FB75-429F-A4D5-146450EFAA6E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en-US" sz="24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Derives its powers from the Investment and Securities Act (ISA) 2007</a:t>
          </a:r>
          <a:endParaRPr lang="en-US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B2B2FC-5784-4157-9DF7-1F5BE17ECAB2}" type="parTrans" cxnId="{E8B8B690-A03F-4CFA-BCEE-772E67BA629F}">
      <dgm:prSet/>
      <dgm:spPr/>
      <dgm:t>
        <a:bodyPr/>
        <a:lstStyle/>
        <a:p>
          <a:endParaRPr lang="en-US"/>
        </a:p>
      </dgm:t>
    </dgm:pt>
    <dgm:pt modelId="{9C4AD020-0A04-4029-BBDF-4F004B4553C7}" type="sibTrans" cxnId="{E8B8B690-A03F-4CFA-BCEE-772E67BA629F}">
      <dgm:prSet/>
      <dgm:spPr/>
      <dgm:t>
        <a:bodyPr/>
        <a:lstStyle/>
        <a:p>
          <a:endParaRPr lang="en-US"/>
        </a:p>
      </dgm:t>
    </dgm:pt>
    <dgm:pt modelId="{27B7729B-288B-42CD-AC8A-7580EEF2E56C}">
      <dgm:prSet/>
      <dgm:spPr/>
      <dgm:t>
        <a:bodyPr/>
        <a:lstStyle/>
        <a:p>
          <a:endParaRPr lang="en-US"/>
        </a:p>
      </dgm:t>
    </dgm:pt>
    <dgm:pt modelId="{D59E61AE-3277-4B60-BB7B-E6548D2688E3}" type="parTrans" cxnId="{A28A78A3-4132-4D43-9B7D-8C0CBDC4D052}">
      <dgm:prSet/>
      <dgm:spPr/>
      <dgm:t>
        <a:bodyPr/>
        <a:lstStyle/>
        <a:p>
          <a:endParaRPr lang="en-US"/>
        </a:p>
      </dgm:t>
    </dgm:pt>
    <dgm:pt modelId="{4D7E2709-E08C-4527-BFF9-EB2CD947BCE1}" type="sibTrans" cxnId="{A28A78A3-4132-4D43-9B7D-8C0CBDC4D052}">
      <dgm:prSet/>
      <dgm:spPr/>
      <dgm:t>
        <a:bodyPr/>
        <a:lstStyle/>
        <a:p>
          <a:endParaRPr lang="en-US"/>
        </a:p>
      </dgm:t>
    </dgm:pt>
    <dgm:pt modelId="{773C1B4B-D088-4555-BE79-5A7201AC4790}">
      <dgm:prSet/>
      <dgm:spPr/>
      <dgm:t>
        <a:bodyPr/>
        <a:lstStyle/>
        <a:p>
          <a:endParaRPr lang="en-US"/>
        </a:p>
      </dgm:t>
    </dgm:pt>
    <dgm:pt modelId="{C69894E2-8A32-405B-877A-FE3C74BD6189}" type="parTrans" cxnId="{8B85F029-51E3-48C1-8EF6-A075576AB1BE}">
      <dgm:prSet/>
      <dgm:spPr/>
      <dgm:t>
        <a:bodyPr/>
        <a:lstStyle/>
        <a:p>
          <a:endParaRPr lang="en-US"/>
        </a:p>
      </dgm:t>
    </dgm:pt>
    <dgm:pt modelId="{0F2B6268-CE2A-4988-A759-363E02B39D39}" type="sibTrans" cxnId="{8B85F029-51E3-48C1-8EF6-A075576AB1BE}">
      <dgm:prSet/>
      <dgm:spPr/>
      <dgm:t>
        <a:bodyPr/>
        <a:lstStyle/>
        <a:p>
          <a:endParaRPr lang="en-US"/>
        </a:p>
      </dgm:t>
    </dgm:pt>
    <dgm:pt modelId="{944B3158-0F49-47BB-B700-7F191AD2C173}">
      <dgm:prSet/>
      <dgm:spPr/>
      <dgm:t>
        <a:bodyPr/>
        <a:lstStyle/>
        <a:p>
          <a:endParaRPr lang="en-US"/>
        </a:p>
      </dgm:t>
    </dgm:pt>
    <dgm:pt modelId="{653FB340-69D8-4D14-8A4D-7245B602AEFF}" type="parTrans" cxnId="{0E04E93A-A5FC-4C0D-9FBF-BCC9E7AA5F8A}">
      <dgm:prSet/>
      <dgm:spPr/>
      <dgm:t>
        <a:bodyPr/>
        <a:lstStyle/>
        <a:p>
          <a:endParaRPr lang="en-US"/>
        </a:p>
      </dgm:t>
    </dgm:pt>
    <dgm:pt modelId="{760D3A04-3BDF-4D51-ADB8-556C5A24B9D0}" type="sibTrans" cxnId="{0E04E93A-A5FC-4C0D-9FBF-BCC9E7AA5F8A}">
      <dgm:prSet/>
      <dgm:spPr/>
      <dgm:t>
        <a:bodyPr/>
        <a:lstStyle/>
        <a:p>
          <a:endParaRPr lang="en-US"/>
        </a:p>
      </dgm:t>
    </dgm:pt>
    <dgm:pt modelId="{A18833FD-88BC-4236-AAA8-60E242571951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en-US" sz="24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Primary objective of investor Protection</a:t>
          </a:r>
          <a:endParaRPr lang="en-US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4AE0276-3B82-4A6A-A2C8-FDB2279151CC}" type="parTrans" cxnId="{0D5840F8-C683-482B-B415-EB8BDF3AACFE}">
      <dgm:prSet/>
      <dgm:spPr/>
      <dgm:t>
        <a:bodyPr/>
        <a:lstStyle/>
        <a:p>
          <a:endParaRPr lang="en-US"/>
        </a:p>
      </dgm:t>
    </dgm:pt>
    <dgm:pt modelId="{F550499E-898A-41EC-B7E6-2DC8EFA3A9F8}" type="sibTrans" cxnId="{0D5840F8-C683-482B-B415-EB8BDF3AACFE}">
      <dgm:prSet/>
      <dgm:spPr/>
      <dgm:t>
        <a:bodyPr/>
        <a:lstStyle/>
        <a:p>
          <a:endParaRPr lang="en-US"/>
        </a:p>
      </dgm:t>
    </dgm:pt>
    <dgm:pt modelId="{ADFC909E-83D1-4ADB-8599-F626CFDA9071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sz="24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Regulates investment and securities business in Nigeria</a:t>
          </a:r>
          <a:endParaRPr lang="en-US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7FB75A3-6D94-42AC-BC80-3CE93DD0EA83}" type="sibTrans" cxnId="{8D3B96A7-A902-4D61-8420-B5561060AF1A}">
      <dgm:prSet/>
      <dgm:spPr/>
      <dgm:t>
        <a:bodyPr/>
        <a:lstStyle/>
        <a:p>
          <a:endParaRPr lang="en-US"/>
        </a:p>
      </dgm:t>
    </dgm:pt>
    <dgm:pt modelId="{1FBF96B7-5D61-4D44-866B-3338D1C490EF}" type="parTrans" cxnId="{8D3B96A7-A902-4D61-8420-B5561060AF1A}">
      <dgm:prSet/>
      <dgm:spPr/>
      <dgm:t>
        <a:bodyPr/>
        <a:lstStyle/>
        <a:p>
          <a:endParaRPr lang="en-US"/>
        </a:p>
      </dgm:t>
    </dgm:pt>
    <dgm:pt modelId="{8AC3BE6F-BB07-41CB-9698-DCC4CC55A354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sz="24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Regulates and develops the Nigerian Capital Market</a:t>
          </a:r>
          <a:endParaRPr lang="en-US" sz="24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17E62F0-1C6B-41B7-BA40-D7043E70A3A6}" type="sibTrans" cxnId="{407C2F22-B697-4112-8429-A031919F888C}">
      <dgm:prSet/>
      <dgm:spPr/>
      <dgm:t>
        <a:bodyPr/>
        <a:lstStyle/>
        <a:p>
          <a:endParaRPr lang="en-US"/>
        </a:p>
      </dgm:t>
    </dgm:pt>
    <dgm:pt modelId="{7C14FBFE-1541-4B05-A015-37CBB5FB76E0}" type="parTrans" cxnId="{407C2F22-B697-4112-8429-A031919F888C}">
      <dgm:prSet/>
      <dgm:spPr/>
      <dgm:t>
        <a:bodyPr/>
        <a:lstStyle/>
        <a:p>
          <a:endParaRPr lang="en-US"/>
        </a:p>
      </dgm:t>
    </dgm:pt>
    <dgm:pt modelId="{9138E9A6-3EF1-498A-9D29-A8628B3112EF}" type="pres">
      <dgm:prSet presAssocID="{242290F4-CE51-4CB6-AFA6-4961955B5D4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4B7005-9D7A-44A4-A9DC-E9A029A922FA}" type="pres">
      <dgm:prSet presAssocID="{242290F4-CE51-4CB6-AFA6-4961955B5D45}" presName="matrix" presStyleCnt="0"/>
      <dgm:spPr/>
    </dgm:pt>
    <dgm:pt modelId="{6964B77A-F3FE-4393-9B39-EB46669E8BDF}" type="pres">
      <dgm:prSet presAssocID="{242290F4-CE51-4CB6-AFA6-4961955B5D45}" presName="tile1" presStyleLbl="node1" presStyleIdx="0" presStyleCnt="4" custScaleX="94593" custScaleY="97009" custLinFactNeighborX="7287" custLinFactNeighborY="809"/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55C132F1-F74F-4D56-8518-6501E1AD43E8}" type="pres">
      <dgm:prSet presAssocID="{242290F4-CE51-4CB6-AFA6-4961955B5D45}" presName="tile1text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CE85E0F4-5B91-428A-B05F-3E4289064A37}" type="pres">
      <dgm:prSet presAssocID="{242290F4-CE51-4CB6-AFA6-4961955B5D45}" presName="tile2" presStyleLbl="node1" presStyleIdx="1" presStyleCnt="4" custScaleX="93819" custScaleY="94672" custLinFactNeighborX="2268" custLinFactNeighborY="-2631"/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2C7A95BF-8E02-460C-A8F7-4869EBF6F66B}" type="pres">
      <dgm:prSet presAssocID="{242290F4-CE51-4CB6-AFA6-4961955B5D45}" presName="tile2text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BFD53A4E-F87D-40AA-B078-1D9632B9890E}" type="pres">
      <dgm:prSet presAssocID="{242290F4-CE51-4CB6-AFA6-4961955B5D45}" presName="tile3" presStyleLbl="node1" presStyleIdx="2" presStyleCnt="4" custScaleX="95981" custScaleY="103933" custLinFactNeighborX="8553" custLinFactNeighborY="-1698"/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0FD44970-95ED-4BE7-8BC1-0CE1FF3757F6}" type="pres">
      <dgm:prSet presAssocID="{242290F4-CE51-4CB6-AFA6-4961955B5D45}" presName="tile3text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9FF732A6-CD33-4153-919C-EC9C8A28BC05}" type="pres">
      <dgm:prSet presAssocID="{242290F4-CE51-4CB6-AFA6-4961955B5D45}" presName="tile4" presStyleLbl="node1" presStyleIdx="3" presStyleCnt="4" custScaleX="93255" custLinFactNeighborX="-203" custLinFactNeighborY="0"/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7A0E78A8-D4B0-4121-A02E-4E53E6FA4F36}" type="pres">
      <dgm:prSet presAssocID="{242290F4-CE51-4CB6-AFA6-4961955B5D45}" presName="tile4text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FCB04B2C-5EF0-4246-8074-A06ABA80067A}" type="pres">
      <dgm:prSet presAssocID="{242290F4-CE51-4CB6-AFA6-4961955B5D45}" presName="centerTile" presStyleLbl="fgShp" presStyleIdx="0" presStyleCnt="1" custScaleX="107764" custScaleY="150704" custLinFactNeighborX="4585" custLinFactNeighborY="-1055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537A8A6D-FF94-4836-8BBF-2997DBDC04AA}" type="presOf" srcId="{8AC3BE6F-BB07-41CB-9698-DCC4CC55A354}" destId="{0FD44970-95ED-4BE7-8BC1-0CE1FF3757F6}" srcOrd="1" destOrd="0" presId="urn:microsoft.com/office/officeart/2005/8/layout/matrix1"/>
    <dgm:cxn modelId="{ACDCCF8B-6FA2-4624-AA68-2BD4D53EF0DD}" type="presOf" srcId="{F2FD4BC4-FB75-429F-A4D5-146450EFAA6E}" destId="{2C7A95BF-8E02-460C-A8F7-4869EBF6F66B}" srcOrd="1" destOrd="0" presId="urn:microsoft.com/office/officeart/2005/8/layout/matrix1"/>
    <dgm:cxn modelId="{8D3B96A7-A902-4D61-8420-B5561060AF1A}" srcId="{5B5658C5-0CB6-446F-9DD8-33BD57144102}" destId="{ADFC909E-83D1-4ADB-8599-F626CFDA9071}" srcOrd="3" destOrd="0" parTransId="{1FBF96B7-5D61-4D44-866B-3338D1C490EF}" sibTransId="{07FB75A3-6D94-42AC-BC80-3CE93DD0EA83}"/>
    <dgm:cxn modelId="{1D3903BD-1E57-45F6-B09C-9F9822EC8AEE}" type="presOf" srcId="{5B5658C5-0CB6-446F-9DD8-33BD57144102}" destId="{FCB04B2C-5EF0-4246-8074-A06ABA80067A}" srcOrd="0" destOrd="0" presId="urn:microsoft.com/office/officeart/2005/8/layout/matrix1"/>
    <dgm:cxn modelId="{407C2F22-B697-4112-8429-A031919F888C}" srcId="{5B5658C5-0CB6-446F-9DD8-33BD57144102}" destId="{8AC3BE6F-BB07-41CB-9698-DCC4CC55A354}" srcOrd="2" destOrd="0" parTransId="{7C14FBFE-1541-4B05-A015-37CBB5FB76E0}" sibTransId="{B17E62F0-1C6B-41B7-BA40-D7043E70A3A6}"/>
    <dgm:cxn modelId="{2E33165B-794D-4922-9913-B842AD1500FD}" srcId="{242290F4-CE51-4CB6-AFA6-4961955B5D45}" destId="{5B5658C5-0CB6-446F-9DD8-33BD57144102}" srcOrd="0" destOrd="0" parTransId="{A570C186-A9EC-4AB3-A478-F335AF8E7891}" sibTransId="{CF6D0784-463A-4FFA-A057-695214C0AA91}"/>
    <dgm:cxn modelId="{FC917D15-0E42-4777-82C7-81AB7FA9E1C8}" type="presOf" srcId="{A18833FD-88BC-4236-AAA8-60E242571951}" destId="{55C132F1-F74F-4D56-8518-6501E1AD43E8}" srcOrd="1" destOrd="0" presId="urn:microsoft.com/office/officeart/2005/8/layout/matrix1"/>
    <dgm:cxn modelId="{0E04E93A-A5FC-4C0D-9FBF-BCC9E7AA5F8A}" srcId="{5B5658C5-0CB6-446F-9DD8-33BD57144102}" destId="{944B3158-0F49-47BB-B700-7F191AD2C173}" srcOrd="5" destOrd="0" parTransId="{653FB340-69D8-4D14-8A4D-7245B602AEFF}" sibTransId="{760D3A04-3BDF-4D51-ADB8-556C5A24B9D0}"/>
    <dgm:cxn modelId="{8C63D2FE-1FE2-4F78-9754-5A62316D3F39}" type="presOf" srcId="{A18833FD-88BC-4236-AAA8-60E242571951}" destId="{6964B77A-F3FE-4393-9B39-EB46669E8BDF}" srcOrd="0" destOrd="0" presId="urn:microsoft.com/office/officeart/2005/8/layout/matrix1"/>
    <dgm:cxn modelId="{8B85F029-51E3-48C1-8EF6-A075576AB1BE}" srcId="{5B5658C5-0CB6-446F-9DD8-33BD57144102}" destId="{773C1B4B-D088-4555-BE79-5A7201AC4790}" srcOrd="4" destOrd="0" parTransId="{C69894E2-8A32-405B-877A-FE3C74BD6189}" sibTransId="{0F2B6268-CE2A-4988-A759-363E02B39D39}"/>
    <dgm:cxn modelId="{5A7EEAB6-2210-44BE-946D-0D16736D9E5C}" type="presOf" srcId="{F2FD4BC4-FB75-429F-A4D5-146450EFAA6E}" destId="{CE85E0F4-5B91-428A-B05F-3E4289064A37}" srcOrd="0" destOrd="0" presId="urn:microsoft.com/office/officeart/2005/8/layout/matrix1"/>
    <dgm:cxn modelId="{71670A0C-CCC8-490C-883B-43015572F8BA}" srcId="{242290F4-CE51-4CB6-AFA6-4961955B5D45}" destId="{3BE71A74-1023-4554-B4E4-68506EFA46E3}" srcOrd="1" destOrd="0" parTransId="{E28C92FB-D40B-4537-B11B-B3DDC5DC114F}" sibTransId="{8A7E08DD-0BC7-40DB-B024-6D7599BDE5CC}"/>
    <dgm:cxn modelId="{2C01D43C-1CF2-40D1-A484-804BE87B765B}" type="presOf" srcId="{ADFC909E-83D1-4ADB-8599-F626CFDA9071}" destId="{7A0E78A8-D4B0-4121-A02E-4E53E6FA4F36}" srcOrd="1" destOrd="0" presId="urn:microsoft.com/office/officeart/2005/8/layout/matrix1"/>
    <dgm:cxn modelId="{0D5840F8-C683-482B-B415-EB8BDF3AACFE}" srcId="{5B5658C5-0CB6-446F-9DD8-33BD57144102}" destId="{A18833FD-88BC-4236-AAA8-60E242571951}" srcOrd="0" destOrd="0" parTransId="{C4AE0276-3B82-4A6A-A2C8-FDB2279151CC}" sibTransId="{F550499E-898A-41EC-B7E6-2DC8EFA3A9F8}"/>
    <dgm:cxn modelId="{7A14AC92-0BDA-405D-9827-43FC8ECCB8F5}" srcId="{242290F4-CE51-4CB6-AFA6-4961955B5D45}" destId="{3A575168-7ABA-4E64-9334-7C1DDAA32660}" srcOrd="2" destOrd="0" parTransId="{FB89E78A-91EC-4D0A-82AF-AF87C03BC690}" sibTransId="{B3208160-EF88-4015-AA8B-BE4800C12231}"/>
    <dgm:cxn modelId="{E8B8B690-A03F-4CFA-BCEE-772E67BA629F}" srcId="{5B5658C5-0CB6-446F-9DD8-33BD57144102}" destId="{F2FD4BC4-FB75-429F-A4D5-146450EFAA6E}" srcOrd="1" destOrd="0" parTransId="{2EB2B2FC-5784-4157-9DF7-1F5BE17ECAB2}" sibTransId="{9C4AD020-0A04-4029-BBDF-4F004B4553C7}"/>
    <dgm:cxn modelId="{291C67CA-A734-4664-ABE7-5241442CEFE4}" type="presOf" srcId="{242290F4-CE51-4CB6-AFA6-4961955B5D45}" destId="{9138E9A6-3EF1-498A-9D29-A8628B3112EF}" srcOrd="0" destOrd="0" presId="urn:microsoft.com/office/officeart/2005/8/layout/matrix1"/>
    <dgm:cxn modelId="{C7F38E53-6617-4684-8222-E5549432E38F}" type="presOf" srcId="{ADFC909E-83D1-4ADB-8599-F626CFDA9071}" destId="{9FF732A6-CD33-4153-919C-EC9C8A28BC05}" srcOrd="0" destOrd="0" presId="urn:microsoft.com/office/officeart/2005/8/layout/matrix1"/>
    <dgm:cxn modelId="{A28A78A3-4132-4D43-9B7D-8C0CBDC4D052}" srcId="{5B5658C5-0CB6-446F-9DD8-33BD57144102}" destId="{27B7729B-288B-42CD-AC8A-7580EEF2E56C}" srcOrd="6" destOrd="0" parTransId="{D59E61AE-3277-4B60-BB7B-E6548D2688E3}" sibTransId="{4D7E2709-E08C-4527-BFF9-EB2CD947BCE1}"/>
    <dgm:cxn modelId="{AFA1B24D-9689-497F-B083-2105BECCF688}" type="presOf" srcId="{8AC3BE6F-BB07-41CB-9698-DCC4CC55A354}" destId="{BFD53A4E-F87D-40AA-B078-1D9632B9890E}" srcOrd="0" destOrd="0" presId="urn:microsoft.com/office/officeart/2005/8/layout/matrix1"/>
    <dgm:cxn modelId="{5A1638F5-C2BD-4C93-826B-1DE58591C904}" type="presParOf" srcId="{9138E9A6-3EF1-498A-9D29-A8628B3112EF}" destId="{C14B7005-9D7A-44A4-A9DC-E9A029A922FA}" srcOrd="0" destOrd="0" presId="urn:microsoft.com/office/officeart/2005/8/layout/matrix1"/>
    <dgm:cxn modelId="{9039048A-8372-44C7-9E65-45E394C4D63E}" type="presParOf" srcId="{C14B7005-9D7A-44A4-A9DC-E9A029A922FA}" destId="{6964B77A-F3FE-4393-9B39-EB46669E8BDF}" srcOrd="0" destOrd="0" presId="urn:microsoft.com/office/officeart/2005/8/layout/matrix1"/>
    <dgm:cxn modelId="{0548B062-EBC0-4D8E-91A6-BA5FABDFF5DF}" type="presParOf" srcId="{C14B7005-9D7A-44A4-A9DC-E9A029A922FA}" destId="{55C132F1-F74F-4D56-8518-6501E1AD43E8}" srcOrd="1" destOrd="0" presId="urn:microsoft.com/office/officeart/2005/8/layout/matrix1"/>
    <dgm:cxn modelId="{FB1AB749-8C3A-4EE9-8B8A-C1B369031E13}" type="presParOf" srcId="{C14B7005-9D7A-44A4-A9DC-E9A029A922FA}" destId="{CE85E0F4-5B91-428A-B05F-3E4289064A37}" srcOrd="2" destOrd="0" presId="urn:microsoft.com/office/officeart/2005/8/layout/matrix1"/>
    <dgm:cxn modelId="{3E268AA0-0C46-4C2B-98B1-2254C3697DAD}" type="presParOf" srcId="{C14B7005-9D7A-44A4-A9DC-E9A029A922FA}" destId="{2C7A95BF-8E02-460C-A8F7-4869EBF6F66B}" srcOrd="3" destOrd="0" presId="urn:microsoft.com/office/officeart/2005/8/layout/matrix1"/>
    <dgm:cxn modelId="{C3391FDF-94A1-4360-BA79-3F7F43D5BF3B}" type="presParOf" srcId="{C14B7005-9D7A-44A4-A9DC-E9A029A922FA}" destId="{BFD53A4E-F87D-40AA-B078-1D9632B9890E}" srcOrd="4" destOrd="0" presId="urn:microsoft.com/office/officeart/2005/8/layout/matrix1"/>
    <dgm:cxn modelId="{E41E1261-C9E7-4A8E-A50D-E4B7AD6F7D2B}" type="presParOf" srcId="{C14B7005-9D7A-44A4-A9DC-E9A029A922FA}" destId="{0FD44970-95ED-4BE7-8BC1-0CE1FF3757F6}" srcOrd="5" destOrd="0" presId="urn:microsoft.com/office/officeart/2005/8/layout/matrix1"/>
    <dgm:cxn modelId="{0C25E8D3-2231-4F60-AB3F-865A0CCB916B}" type="presParOf" srcId="{C14B7005-9D7A-44A4-A9DC-E9A029A922FA}" destId="{9FF732A6-CD33-4153-919C-EC9C8A28BC05}" srcOrd="6" destOrd="0" presId="urn:microsoft.com/office/officeart/2005/8/layout/matrix1"/>
    <dgm:cxn modelId="{B5E101AF-94BD-49AF-8B12-AFFD8A0F6013}" type="presParOf" srcId="{C14B7005-9D7A-44A4-A9DC-E9A029A922FA}" destId="{7A0E78A8-D4B0-4121-A02E-4E53E6FA4F36}" srcOrd="7" destOrd="0" presId="urn:microsoft.com/office/officeart/2005/8/layout/matrix1"/>
    <dgm:cxn modelId="{E426FB49-075B-4F37-8764-C20CAB27CDBD}" type="presParOf" srcId="{9138E9A6-3EF1-498A-9D29-A8628B3112EF}" destId="{FCB04B2C-5EF0-4246-8074-A06ABA80067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4B77A-F3FE-4393-9B39-EB46669E8BDF}">
      <dsp:nvSpPr>
        <dsp:cNvPr id="0" name=""/>
        <dsp:cNvSpPr/>
      </dsp:nvSpPr>
      <dsp:spPr>
        <a:xfrm rot="16200000">
          <a:off x="1025215" y="-611668"/>
          <a:ext cx="2339401" cy="3590397"/>
        </a:xfrm>
        <a:prstGeom prst="flowChartAlternateProcess">
          <a:avLst/>
        </a:prstGeom>
        <a:solidFill>
          <a:schemeClr val="accent5">
            <a:lumMod val="20000"/>
            <a:lumOff val="8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Primary objective of investor Protection</a:t>
          </a:r>
          <a:endParaRPr lang="en-US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5400000">
        <a:off x="485365" y="99478"/>
        <a:ext cx="3419101" cy="1583255"/>
      </dsp:txXfrm>
    </dsp:sp>
    <dsp:sp modelId="{CE85E0F4-5B91-428A-B05F-3E4289064A37}">
      <dsp:nvSpPr>
        <dsp:cNvPr id="0" name=""/>
        <dsp:cNvSpPr/>
      </dsp:nvSpPr>
      <dsp:spPr>
        <a:xfrm>
          <a:off x="4019531" y="0"/>
          <a:ext cx="3561019" cy="2283044"/>
        </a:xfrm>
        <a:prstGeom prst="flowChartAlternateProcess">
          <a:avLst/>
        </a:prstGeom>
        <a:solidFill>
          <a:schemeClr val="accent5">
            <a:lumMod val="20000"/>
            <a:lumOff val="8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Derives its powers from the Investment and Securities Act (ISA) 2007</a:t>
          </a:r>
          <a:endParaRPr lang="en-US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103116" y="83585"/>
        <a:ext cx="3393849" cy="1545113"/>
      </dsp:txXfrm>
    </dsp:sp>
    <dsp:sp modelId="{BFD53A4E-F87D-40AA-B078-1D9632B9890E}">
      <dsp:nvSpPr>
        <dsp:cNvPr id="0" name=""/>
        <dsp:cNvSpPr/>
      </dsp:nvSpPr>
      <dsp:spPr>
        <a:xfrm rot="10800000">
          <a:off x="421428" y="2281416"/>
          <a:ext cx="3643081" cy="2506375"/>
        </a:xfrm>
        <a:prstGeom prst="flowChartAlternateProcess">
          <a:avLst/>
        </a:prstGeom>
        <a:solidFill>
          <a:schemeClr val="accent5">
            <a:lumMod val="20000"/>
            <a:lumOff val="8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Regulates and develops the Nigerian Capital Market</a:t>
          </a:r>
          <a:endParaRPr lang="en-US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10800000">
        <a:off x="513190" y="2999772"/>
        <a:ext cx="3459557" cy="1696257"/>
      </dsp:txXfrm>
    </dsp:sp>
    <dsp:sp modelId="{9FF732A6-CD33-4153-919C-EC9C8A28BC05}">
      <dsp:nvSpPr>
        <dsp:cNvPr id="0" name=""/>
        <dsp:cNvSpPr/>
      </dsp:nvSpPr>
      <dsp:spPr>
        <a:xfrm rot="5400000">
          <a:off x="4500486" y="1805745"/>
          <a:ext cx="2411530" cy="3539612"/>
        </a:xfrm>
        <a:prstGeom prst="flowChartAlternateProcess">
          <a:avLst/>
        </a:prstGeom>
        <a:solidFill>
          <a:schemeClr val="accent5">
            <a:lumMod val="20000"/>
            <a:lumOff val="8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Regulates investment and securities business in Nigeria</a:t>
          </a:r>
          <a:endParaRPr lang="en-US" sz="24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-5400000">
        <a:off x="4024734" y="3060958"/>
        <a:ext cx="3363034" cy="1632069"/>
      </dsp:txXfrm>
    </dsp:sp>
    <dsp:sp modelId="{FCB04B2C-5EF0-4246-8074-A06ABA80067A}">
      <dsp:nvSpPr>
        <dsp:cNvPr id="0" name=""/>
        <dsp:cNvSpPr/>
      </dsp:nvSpPr>
      <dsp:spPr>
        <a:xfrm>
          <a:off x="2672949" y="1375693"/>
          <a:ext cx="2454192" cy="181713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Apex regulatory body of the Nigerian Capital Market</a:t>
          </a:r>
          <a:endParaRPr lang="en-US" sz="2400" kern="1200" dirty="0">
            <a:solidFill>
              <a:srgbClr val="0070C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761654" y="1464398"/>
        <a:ext cx="2276782" cy="1639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6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00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3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47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22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5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3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3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64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40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54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c.gov.ng/cmo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ec@sec.gov.ng" TargetMode="External"/><Relationship Id="rId2" Type="http://schemas.openxmlformats.org/officeDocument/2006/relationships/hyperlink" Target="http://www.sec.gov.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9739" y="1274618"/>
            <a:ext cx="7315200" cy="251709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ROLE OF SEC IN INVESTOR PROTECTION			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107976"/>
            <a:ext cx="7812895" cy="1313110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HAFSAT OLUBUKANLA RUFAI (MRS.)</a:t>
            </a:r>
          </a:p>
          <a:p>
            <a:pPr lvl="0" defTabSz="457200">
              <a:lnSpc>
                <a:spcPct val="100000"/>
              </a:lnSpc>
              <a:spcBef>
                <a:spcPts val="0"/>
              </a:spcBef>
              <a:buClrTx/>
            </a:pPr>
            <a:endParaRPr lang="en-US" sz="1800" dirty="0" smtClean="0">
              <a:solidFill>
                <a:srgbClr val="1F497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457200">
              <a:lnSpc>
                <a:spcPct val="100000"/>
              </a:lnSpc>
              <a:spcBef>
                <a:spcPts val="0"/>
              </a:spcBef>
              <a:buClrTx/>
            </a:pPr>
            <a:r>
              <a:rPr lang="en-US" sz="1900" dirty="0" smtClean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DEPUTY DIRECTOR AND HEAD </a:t>
            </a:r>
            <a:r>
              <a:rPr lang="en-US" sz="1900" dirty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OPERATIONS, </a:t>
            </a:r>
            <a:r>
              <a:rPr lang="en-US" sz="1900" dirty="0" smtClean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LAGOS </a:t>
            </a:r>
            <a:r>
              <a:rPr lang="en-US" sz="1900" dirty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ZONAL OFFICE</a:t>
            </a:r>
          </a:p>
          <a:p>
            <a:r>
              <a:rPr lang="en-GB" sz="1900" dirty="0">
                <a:solidFill>
                  <a:srgbClr val="1F497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SECURITIES AND EXCHANGE COMMISSION, NIGERIA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613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Investments enable growth in wealth. So, by all means, you are encouraged to invest.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Don’t be careless; before you invest, visit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www.sec.gov.ng/cmos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verify that your investment agent is registered by SEC.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Investors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alert and note that if an investment seems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too good to be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true, it probably is.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29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60275" y="2109987"/>
            <a:ext cx="3239679" cy="340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1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4640" y="1025236"/>
            <a:ext cx="7462959" cy="4399185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Learning Objectives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 SEC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Investor Protection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SEC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rotects Investors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are Ponzi schemes?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Differences between Ponzi schemes and legitimate investment schemes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Avoid falling prey to Ponzi schemes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27631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LEARNING OBJECTIVES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the end of this presentation, participants will 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ware of Securities and Exchange Commission (SEC) and </a:t>
            </a: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protects investors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ble to differentiate between Ponzi and legitimate investment schemes</a:t>
            </a:r>
          </a:p>
          <a:p>
            <a:endParaRPr 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9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17909605"/>
              </p:ext>
            </p:extLst>
          </p:nvPr>
        </p:nvGraphicFramePr>
        <p:xfrm>
          <a:off x="3435926" y="1092830"/>
          <a:ext cx="7591255" cy="482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249382" y="2620926"/>
            <a:ext cx="25737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GB" sz="360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 SEC</a:t>
            </a:r>
          </a:p>
        </p:txBody>
      </p:sp>
    </p:spTree>
    <p:extLst>
      <p:ext uri="{BB962C8B-B14F-4D97-AF65-F5344CB8AC3E}">
        <p14:creationId xmlns:p14="http://schemas.microsoft.com/office/powerpoint/2010/main" val="357966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dirty="0">
                <a:latin typeface="Athelas Regular"/>
              </a:rPr>
              <a:t>INVESTOR PROTECTION</a:t>
            </a:r>
            <a:r>
              <a:rPr lang="en-GB" sz="3200" spc="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GB" sz="3200" spc="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  <a:tabLst>
                <a:tab pos="342900" algn="l"/>
                <a:tab pos="571500" algn="l"/>
              </a:tabLst>
            </a:pP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rationale for investor protection lies in the fact that the 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“instruments” </a:t>
            </a: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traded in the capital market are intangible and do not lend themselves to physical examination by buyers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/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Investment is driven by anticipation of returns from realized earnings and 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 growth.</a:t>
            </a:r>
            <a:endParaRPr 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asset possesses its own unique </a:t>
            </a:r>
            <a:r>
              <a:rPr 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</a:t>
            </a:r>
            <a:r>
              <a:rPr 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return characteristics.</a:t>
            </a:r>
            <a:endParaRPr 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73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SEC PROTECTS INVESTORS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Rule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making 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Empowerment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SROs and Trade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Investor Protection Fund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Effective surveillance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On-site and off-site supervision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Enforcement and compliance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Complaints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Management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ramework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 website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Reforms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55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GB" dirty="0" smtClean="0"/>
              <a:t>WHAT ARE PONZI SCHEMES?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Ponzi schemes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fraudulent investment schemes that pay existing investors with funds collected from new investors. </a:t>
            </a:r>
            <a:endParaRPr lang="en-GB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typically appeal to greedy, unsuspecting or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naive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investors who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promised unrealistically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 returns with little or no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disclosed. </a:t>
            </a:r>
          </a:p>
          <a:p>
            <a:pPr algn="just"/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Ponzi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schemes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usually need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constant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inflow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deposits to keep operating.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large numbers of existing investors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begin to cash out and/or it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becomes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recruit new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investors, the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schemes tend to collapse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090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570934" cy="4601183"/>
          </a:xfrm>
        </p:spPr>
        <p:txBody>
          <a:bodyPr>
            <a:normAutofit/>
          </a:bodyPr>
          <a:lstStyle/>
          <a:p>
            <a:pPr marL="0" indent="0"/>
            <a:r>
              <a:rPr lang="en-GB" sz="3200" dirty="0" smtClean="0"/>
              <a:t>DIFFERENCES BETWEEN PONZI SCHEMES AND LEGITIMATE INVESTMENT SCHEMES</a:t>
            </a:r>
            <a:endParaRPr lang="en-GB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963423"/>
              </p:ext>
            </p:extLst>
          </p:nvPr>
        </p:nvGraphicFramePr>
        <p:xfrm>
          <a:off x="3671456" y="743678"/>
          <a:ext cx="7370618" cy="5636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5624">
                  <a:extLst>
                    <a:ext uri="{9D8B030D-6E8A-4147-A177-3AD203B41FA5}">
                      <a16:colId xmlns:a16="http://schemas.microsoft.com/office/drawing/2014/main" val="2970415596"/>
                    </a:ext>
                  </a:extLst>
                </a:gridCol>
                <a:gridCol w="3874994">
                  <a:extLst>
                    <a:ext uri="{9D8B030D-6E8A-4147-A177-3AD203B41FA5}">
                      <a16:colId xmlns:a16="http://schemas.microsoft.com/office/drawing/2014/main" val="1284837390"/>
                    </a:ext>
                  </a:extLst>
                </a:gridCol>
              </a:tblGrid>
              <a:tr h="50001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Legitimate Schemes</a:t>
                      </a:r>
                      <a:endParaRPr lang="en-GB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Ponzi Schemes</a:t>
                      </a:r>
                      <a:endParaRPr lang="en-GB" sz="22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75692846"/>
                  </a:ext>
                </a:extLst>
              </a:tr>
              <a:tr h="60308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Licensed Operators</a:t>
                      </a:r>
                      <a:endParaRPr lang="en-GB" sz="2200" b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Unlicensed Operators</a:t>
                      </a:r>
                      <a:endParaRPr lang="en-GB" sz="22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529322792"/>
                  </a:ext>
                </a:extLst>
              </a:tr>
              <a:tr h="60308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Registered Investments</a:t>
                      </a:r>
                      <a:endParaRPr lang="en-GB" sz="2200" b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Unregistered Investments</a:t>
                      </a:r>
                      <a:endParaRPr lang="en-GB" sz="22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38218737"/>
                  </a:ext>
                </a:extLst>
              </a:tr>
              <a:tr h="75036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 balance of risk and return</a:t>
                      </a:r>
                      <a:endParaRPr lang="en-GB" sz="2200" b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returns with little or no </a:t>
                      </a:r>
                      <a:r>
                        <a:rPr lang="en-GB" sz="2200" kern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risk disclosed</a:t>
                      </a:r>
                      <a:endParaRPr lang="en-GB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361936141"/>
                  </a:ext>
                </a:extLst>
              </a:tr>
              <a:tr h="60308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Asset-driven returns</a:t>
                      </a:r>
                      <a:endParaRPr lang="en-GB" sz="2200" b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Overly consistent returns</a:t>
                      </a:r>
                      <a:endParaRPr lang="en-GB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677578488"/>
                  </a:ext>
                </a:extLst>
              </a:tr>
              <a:tr h="75036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Documented and explained </a:t>
                      </a:r>
                      <a:r>
                        <a:rPr lang="en-GB" sz="2200" b="0" kern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investment strategies</a:t>
                      </a:r>
                      <a:endParaRPr lang="en-GB" sz="2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Secret/Ambiguous/Complex investment strategies</a:t>
                      </a:r>
                      <a:endParaRPr lang="en-GB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589568004"/>
                  </a:ext>
                </a:extLst>
              </a:tr>
              <a:tr h="75036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Timely account statements</a:t>
                      </a:r>
                      <a:endParaRPr lang="en-GB" sz="2200" b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Delayed or erroneous account statements</a:t>
                      </a:r>
                      <a:endParaRPr lang="en-GB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899884804"/>
                  </a:ext>
                </a:extLst>
              </a:tr>
              <a:tr h="75036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b="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 marketing expectation</a:t>
                      </a:r>
                      <a:endParaRPr lang="en-GB" sz="22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2200" kern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Requirement to recruit new ‘investors’</a:t>
                      </a:r>
                      <a:endParaRPr lang="en-GB" sz="2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008183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62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AVOID FALLING PREY TO  PONZI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1880" y="365760"/>
            <a:ext cx="8031480" cy="6278879"/>
          </a:xfrm>
        </p:spPr>
        <p:txBody>
          <a:bodyPr>
            <a:noAutofit/>
          </a:bodyPr>
          <a:lstStyle/>
          <a:p>
            <a:pPr algn="just"/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While the SEC in collaboration with other regulators in the financial sector strive to clamp down on </a:t>
            </a:r>
            <a:r>
              <a:rPr lang="en-GB" sz="2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ponzi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schemes, investors also have a huge role to play in helping to curb the activities of these fraudsters.</a:t>
            </a:r>
          </a:p>
          <a:p>
            <a:pPr algn="just"/>
            <a:r>
              <a:rPr lang="en-GB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nvestors are advised to: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confirm if the investment product, scheme or company is registered by the SEC before investing</a:t>
            </a:r>
            <a:r>
              <a:rPr lang="en-GB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via 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www.sec.gov.ng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 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sec@sec.gov.ng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eview the financial </a:t>
            </a:r>
            <a:r>
              <a:rPr lang="en-GB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records of the </a:t>
            </a:r>
            <a:r>
              <a:rPr lang="en-GB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company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altLang="en-US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eware </a:t>
            </a:r>
            <a:r>
              <a:rPr lang="en-US" altLang="en-US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promises of </a:t>
            </a: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high, unrealistic and consistent returns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altLang="en-US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iversify investments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</a:t>
            </a:r>
            <a:r>
              <a:rPr lang="en-US" altLang="en-US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rely on reputation or word of mouth </a:t>
            </a: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alone. Rather, verify the company’s profile and claims over the internet and from regulatory authorities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altLang="en-US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nderstand how genuine investments work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altLang="en-US" sz="2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consult their investment adviser, stock broker, fund manager, accountant or solicitor for advice</a:t>
            </a:r>
          </a:p>
        </p:txBody>
      </p:sp>
    </p:spTree>
    <p:extLst>
      <p:ext uri="{BB962C8B-B14F-4D97-AF65-F5344CB8AC3E}">
        <p14:creationId xmlns:p14="http://schemas.microsoft.com/office/powerpoint/2010/main" val="105047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573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Rounded MT Bold</vt:lpstr>
      <vt:lpstr>Athelas Regular</vt:lpstr>
      <vt:lpstr>Corbel</vt:lpstr>
      <vt:lpstr>Tahoma</vt:lpstr>
      <vt:lpstr>Wingdings</vt:lpstr>
      <vt:lpstr>Wingdings 2</vt:lpstr>
      <vt:lpstr>Frame</vt:lpstr>
      <vt:lpstr>THE ROLE OF SEC IN INVESTOR PROTECTION   </vt:lpstr>
      <vt:lpstr>OUTLINE</vt:lpstr>
      <vt:lpstr>LEARNING OBJECTIVES </vt:lpstr>
      <vt:lpstr>PowerPoint Presentation</vt:lpstr>
      <vt:lpstr>INVESTOR PROTECTION </vt:lpstr>
      <vt:lpstr>HOW SEC PROTECTS INVESTORS</vt:lpstr>
      <vt:lpstr>WHAT ARE PONZI SCHEMES?</vt:lpstr>
      <vt:lpstr>DIFFERENCES BETWEEN PONZI SCHEMES AND LEGITIMATE INVESTMENT SCHEMES</vt:lpstr>
      <vt:lpstr>AVOID FALLING PREY TO  PONZI SCHEMES</vt:lpstr>
      <vt:lpstr>CONCLUSION</vt:lpstr>
      <vt:lpstr>QUESTIONS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SEC IN INVESTOR PROTECTION</dc:title>
  <dc:creator>Uroro C. Obaji</dc:creator>
  <cp:lastModifiedBy>Uroro C. Obaji</cp:lastModifiedBy>
  <cp:revision>33</cp:revision>
  <dcterms:created xsi:type="dcterms:W3CDTF">2021-07-11T18:25:18Z</dcterms:created>
  <dcterms:modified xsi:type="dcterms:W3CDTF">2021-07-12T17:53:04Z</dcterms:modified>
</cp:coreProperties>
</file>